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698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77BD7-9976-4903-AB68-164FE07D6480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97139-2452-4567-B6B5-A0BFCAFF6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84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02600" y="2860600"/>
            <a:ext cx="6538800" cy="1426400"/>
          </a:xfrm>
          <a:prstGeom prst="rect">
            <a:avLst/>
          </a:prstGeom>
          <a:effectLst>
            <a:outerShdw dist="2857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0"/>
              <a:buFont typeface="Clicker Script"/>
              <a:buNone/>
              <a:defRPr sz="11000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40400" y="5217400"/>
            <a:ext cx="52632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8812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solidFill>
          <a:schemeClr val="accen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1935263" y="1690089"/>
            <a:ext cx="22059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title" idx="2" hasCustomPrompt="1"/>
          </p:nvPr>
        </p:nvSpPr>
        <p:spPr>
          <a:xfrm>
            <a:off x="2338013" y="1018223"/>
            <a:ext cx="1400400" cy="89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1935263" y="2380589"/>
            <a:ext cx="22059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3"/>
          </p:nvPr>
        </p:nvSpPr>
        <p:spPr>
          <a:xfrm>
            <a:off x="1935263" y="4445089"/>
            <a:ext cx="22059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4" hasCustomPrompt="1"/>
          </p:nvPr>
        </p:nvSpPr>
        <p:spPr>
          <a:xfrm>
            <a:off x="2338013" y="3773223"/>
            <a:ext cx="1400400" cy="89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5"/>
          </p:nvPr>
        </p:nvSpPr>
        <p:spPr>
          <a:xfrm>
            <a:off x="1935263" y="5135589"/>
            <a:ext cx="22059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6"/>
          </p:nvPr>
        </p:nvSpPr>
        <p:spPr>
          <a:xfrm>
            <a:off x="5002838" y="1690089"/>
            <a:ext cx="22059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7" hasCustomPrompt="1"/>
          </p:nvPr>
        </p:nvSpPr>
        <p:spPr>
          <a:xfrm>
            <a:off x="5405588" y="1018223"/>
            <a:ext cx="1400400" cy="89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8"/>
          </p:nvPr>
        </p:nvSpPr>
        <p:spPr>
          <a:xfrm>
            <a:off x="5002838" y="2380589"/>
            <a:ext cx="22059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9"/>
          </p:nvPr>
        </p:nvSpPr>
        <p:spPr>
          <a:xfrm>
            <a:off x="5002838" y="4445089"/>
            <a:ext cx="22059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13" hasCustomPrompt="1"/>
          </p:nvPr>
        </p:nvSpPr>
        <p:spPr>
          <a:xfrm>
            <a:off x="5405588" y="3773223"/>
            <a:ext cx="1400400" cy="89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4"/>
          </p:nvPr>
        </p:nvSpPr>
        <p:spPr>
          <a:xfrm>
            <a:off x="5002838" y="5135589"/>
            <a:ext cx="22059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bg>
      <p:bgPr>
        <a:solidFill>
          <a:schemeClr val="accen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934581" y="4137133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934581" y="4827633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title" idx="2"/>
          </p:nvPr>
        </p:nvSpPr>
        <p:spPr>
          <a:xfrm>
            <a:off x="3534144" y="4137133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3"/>
          </p:nvPr>
        </p:nvSpPr>
        <p:spPr>
          <a:xfrm>
            <a:off x="3534144" y="4827633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title" idx="4"/>
          </p:nvPr>
        </p:nvSpPr>
        <p:spPr>
          <a:xfrm>
            <a:off x="6133719" y="4137133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5"/>
          </p:nvPr>
        </p:nvSpPr>
        <p:spPr>
          <a:xfrm>
            <a:off x="6133719" y="4827633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title" idx="6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 ">
  <p:cSld name="Title + Two Columns ">
    <p:bg>
      <p:bgPr>
        <a:solidFill>
          <a:schemeClr val="accen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1700968" y="4238733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700975" y="4929233"/>
            <a:ext cx="2075700" cy="15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 idx="2"/>
          </p:nvPr>
        </p:nvSpPr>
        <p:spPr>
          <a:xfrm>
            <a:off x="5367332" y="4238733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5367330" y="4929233"/>
            <a:ext cx="2075700" cy="15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title" idx="4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Big title">
    <p:bg>
      <p:bgPr>
        <a:solidFill>
          <a:schemeClr val="accen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612652" y="4609917"/>
            <a:ext cx="3722700" cy="11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title" idx="2"/>
          </p:nvPr>
        </p:nvSpPr>
        <p:spPr>
          <a:xfrm>
            <a:off x="4306375" y="2644567"/>
            <a:ext cx="4029000" cy="246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Font typeface="Clicker Script"/>
              <a:buNone/>
              <a:defRPr sz="7200" b="1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 ">
  <p:cSld name="Title + Four Columns ">
    <p:bg>
      <p:bgPr>
        <a:solidFill>
          <a:schemeClr val="accen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>
            <a:spLocks noGrp="1"/>
          </p:cNvSpPr>
          <p:nvPr>
            <p:ph type="title"/>
          </p:nvPr>
        </p:nvSpPr>
        <p:spPr>
          <a:xfrm>
            <a:off x="749627" y="4161167"/>
            <a:ext cx="17301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ubTitle" idx="1"/>
          </p:nvPr>
        </p:nvSpPr>
        <p:spPr>
          <a:xfrm>
            <a:off x="749633" y="4851667"/>
            <a:ext cx="1730100" cy="15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title" idx="2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title" idx="3"/>
          </p:nvPr>
        </p:nvSpPr>
        <p:spPr>
          <a:xfrm>
            <a:off x="2721174" y="4161167"/>
            <a:ext cx="17301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subTitle" idx="4"/>
          </p:nvPr>
        </p:nvSpPr>
        <p:spPr>
          <a:xfrm>
            <a:off x="2721180" y="4851667"/>
            <a:ext cx="1730100" cy="15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title" idx="5"/>
          </p:nvPr>
        </p:nvSpPr>
        <p:spPr>
          <a:xfrm>
            <a:off x="4692720" y="4161167"/>
            <a:ext cx="17301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ubTitle" idx="6"/>
          </p:nvPr>
        </p:nvSpPr>
        <p:spPr>
          <a:xfrm>
            <a:off x="4692726" y="4851667"/>
            <a:ext cx="1730100" cy="15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 idx="7"/>
          </p:nvPr>
        </p:nvSpPr>
        <p:spPr>
          <a:xfrm>
            <a:off x="6664267" y="4161167"/>
            <a:ext cx="17301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8"/>
          </p:nvPr>
        </p:nvSpPr>
        <p:spPr>
          <a:xfrm>
            <a:off x="6664273" y="4851667"/>
            <a:ext cx="1730100" cy="15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1">
  <p:cSld name="Big title 1">
    <p:bg>
      <p:bgPr>
        <a:solidFill>
          <a:schemeClr val="accen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846975" y="1823184"/>
            <a:ext cx="3722700" cy="11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title" idx="2"/>
          </p:nvPr>
        </p:nvSpPr>
        <p:spPr>
          <a:xfrm>
            <a:off x="846975" y="-142167"/>
            <a:ext cx="4029000" cy="246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Font typeface="Clicker Script"/>
              <a:buNone/>
              <a:defRPr sz="7200" b="1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 1">
  <p:cSld name="Title + Bullet Points 1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>
            <a:spLocks noGrp="1"/>
          </p:cNvSpPr>
          <p:nvPr>
            <p:ph type="subTitle" idx="1"/>
          </p:nvPr>
        </p:nvSpPr>
        <p:spPr>
          <a:xfrm>
            <a:off x="5076175" y="1946800"/>
            <a:ext cx="4045200" cy="8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body" idx="2"/>
          </p:nvPr>
        </p:nvSpPr>
        <p:spPr>
          <a:xfrm>
            <a:off x="5076175" y="2980833"/>
            <a:ext cx="3703800" cy="31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 ">
  <p:cSld name="Title + Six Columns ">
    <p:bg>
      <p:bgPr>
        <a:solidFill>
          <a:schemeClr val="accen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>
            <a:spLocks noGrp="1"/>
          </p:cNvSpPr>
          <p:nvPr>
            <p:ph type="title"/>
          </p:nvPr>
        </p:nvSpPr>
        <p:spPr>
          <a:xfrm>
            <a:off x="934581" y="4223200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20"/>
          <p:cNvSpPr txBox="1">
            <a:spLocks noGrp="1"/>
          </p:cNvSpPr>
          <p:nvPr>
            <p:ph type="subTitle" idx="1"/>
          </p:nvPr>
        </p:nvSpPr>
        <p:spPr>
          <a:xfrm>
            <a:off x="934581" y="4913700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20"/>
          <p:cNvSpPr txBox="1">
            <a:spLocks noGrp="1"/>
          </p:cNvSpPr>
          <p:nvPr>
            <p:ph type="title" idx="2"/>
          </p:nvPr>
        </p:nvSpPr>
        <p:spPr>
          <a:xfrm>
            <a:off x="3534144" y="4223200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subTitle" idx="3"/>
          </p:nvPr>
        </p:nvSpPr>
        <p:spPr>
          <a:xfrm>
            <a:off x="3534144" y="4913700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title" idx="4"/>
          </p:nvPr>
        </p:nvSpPr>
        <p:spPr>
          <a:xfrm>
            <a:off x="6133719" y="4223200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subTitle" idx="5"/>
          </p:nvPr>
        </p:nvSpPr>
        <p:spPr>
          <a:xfrm>
            <a:off x="6133719" y="4913700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title" idx="6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title" idx="7"/>
          </p:nvPr>
        </p:nvSpPr>
        <p:spPr>
          <a:xfrm>
            <a:off x="934581" y="2275300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ubTitle" idx="8"/>
          </p:nvPr>
        </p:nvSpPr>
        <p:spPr>
          <a:xfrm>
            <a:off x="934581" y="2965800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title" idx="9"/>
          </p:nvPr>
        </p:nvSpPr>
        <p:spPr>
          <a:xfrm>
            <a:off x="3534144" y="2275300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subTitle" idx="13"/>
          </p:nvPr>
        </p:nvSpPr>
        <p:spPr>
          <a:xfrm>
            <a:off x="3534144" y="2965800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0" name="Google Shape;100;p20"/>
          <p:cNvSpPr txBox="1">
            <a:spLocks noGrp="1"/>
          </p:cNvSpPr>
          <p:nvPr>
            <p:ph type="title" idx="14"/>
          </p:nvPr>
        </p:nvSpPr>
        <p:spPr>
          <a:xfrm>
            <a:off x="6133719" y="2275300"/>
            <a:ext cx="2075700" cy="75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>
                <a:solidFill>
                  <a:schemeClr val="accent4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subTitle" idx="15"/>
          </p:nvPr>
        </p:nvSpPr>
        <p:spPr>
          <a:xfrm>
            <a:off x="6133719" y="2965800"/>
            <a:ext cx="2075700" cy="8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accen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137800" y="2632067"/>
            <a:ext cx="48684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600"/>
              <a:buFont typeface="Clicker Script"/>
              <a:buNone/>
              <a:defRPr sz="9600" b="1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/>
          </p:nvPr>
        </p:nvSpPr>
        <p:spPr>
          <a:xfrm>
            <a:off x="3258750" y="3730133"/>
            <a:ext cx="23217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None/>
              <a:defRPr sz="6000" b="1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3" hasCustomPrompt="1"/>
          </p:nvPr>
        </p:nvSpPr>
        <p:spPr>
          <a:xfrm>
            <a:off x="311700" y="1373233"/>
            <a:ext cx="8520600" cy="92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758500" y="5121300"/>
            <a:ext cx="3627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bg>
      <p:bgPr>
        <a:solidFill>
          <a:schemeClr val="accen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5422775" y="3165200"/>
            <a:ext cx="2711700" cy="23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+ Credits">
  <p:cSld name="Thanks + Credits">
    <p:bg>
      <p:bgPr>
        <a:solidFill>
          <a:schemeClr val="accen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body" idx="1"/>
          </p:nvPr>
        </p:nvSpPr>
        <p:spPr>
          <a:xfrm>
            <a:off x="656575" y="1930667"/>
            <a:ext cx="2966700" cy="21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8" name="Google Shape;108;p22"/>
          <p:cNvSpPr txBox="1"/>
          <p:nvPr/>
        </p:nvSpPr>
        <p:spPr>
          <a:xfrm>
            <a:off x="656575" y="4780167"/>
            <a:ext cx="3532800" cy="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1100">
                <a:solidFill>
                  <a:schemeClr val="accent2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1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1100">
                <a:solidFill>
                  <a:schemeClr val="accent2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1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1100">
                <a:solidFill>
                  <a:schemeClr val="accent2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1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sz="11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11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707D15-F730-47A3-81E0-A0CC75D8E49F}" type="datetimeFigureOut">
              <a:rPr lang="id-ID" smtClean="0"/>
              <a:t>01/02/2022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fld id="{91D775D2-6619-4C97-B602-84CA12582D2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7D15-F730-47A3-81E0-A0CC75D8E49F}" type="datetimeFigureOut">
              <a:rPr lang="id-ID" smtClean="0"/>
              <a:t>01/02/2022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775D2-6619-4C97-B602-84CA12582D2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656700" y="1764667"/>
            <a:ext cx="7460400" cy="412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656575" y="1934800"/>
            <a:ext cx="3586800" cy="41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749975" y="549767"/>
            <a:ext cx="3586800" cy="52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accen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816500" y="1665600"/>
            <a:ext cx="32916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3600"/>
              <a:buNone/>
              <a:defRPr sz="3600">
                <a:solidFill>
                  <a:srgbClr val="FF9E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6500" y="2738533"/>
            <a:ext cx="3291600" cy="264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605125" y="397000"/>
            <a:ext cx="2304000" cy="54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 sz="3000">
                <a:solidFill>
                  <a:schemeClr val="accent3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bg>
      <p:bgPr>
        <a:solidFill>
          <a:schemeClr val="accen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subTitle" idx="1"/>
          </p:nvPr>
        </p:nvSpPr>
        <p:spPr>
          <a:xfrm>
            <a:off x="656575" y="1946800"/>
            <a:ext cx="4045200" cy="8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Patrick Hand"/>
              <a:buNone/>
              <a:defRPr sz="2400">
                <a:solidFill>
                  <a:schemeClr val="accent4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656575" y="2980833"/>
            <a:ext cx="3703800" cy="31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solidFill>
          <a:schemeClr val="accent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56575" y="3484700"/>
            <a:ext cx="2966700" cy="27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656575" y="452667"/>
            <a:ext cx="8175600" cy="12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trick Hand"/>
              <a:buNone/>
              <a:defRPr sz="28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>
            <a:spLocks noGrp="1"/>
          </p:cNvSpPr>
          <p:nvPr>
            <p:ph type="title"/>
          </p:nvPr>
        </p:nvSpPr>
        <p:spPr>
          <a:xfrm>
            <a:off x="1068100" y="1244600"/>
            <a:ext cx="70473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12" name="Google Shape;112;p24"/>
          <p:cNvSpPr txBox="1">
            <a:spLocks noGrp="1"/>
          </p:cNvSpPr>
          <p:nvPr>
            <p:ph type="body" idx="1"/>
          </p:nvPr>
        </p:nvSpPr>
        <p:spPr>
          <a:xfrm>
            <a:off x="1068100" y="2260600"/>
            <a:ext cx="70473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2/1/2022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42886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id-ID" dirty="0"/>
            </a:br>
            <a:r>
              <a:rPr lang="id-ID" dirty="0"/>
              <a:t>Analisis Process Busines</a:t>
            </a:r>
            <a:br>
              <a:rPr lang="id-ID" dirty="0"/>
            </a:br>
            <a:br>
              <a:rPr lang="id-ID" dirty="0"/>
            </a:br>
            <a:r>
              <a:rPr lang="en-US" dirty="0"/>
              <a:t>SIPOC (Supplier – Inputs – Process – Outputs – Customer) 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4929198"/>
            <a:ext cx="6400800" cy="900122"/>
          </a:xfrm>
        </p:spPr>
        <p:txBody>
          <a:bodyPr>
            <a:normAutofit fontScale="47500" lnSpcReduction="20000"/>
          </a:bodyPr>
          <a:lstStyle/>
          <a:p>
            <a:r>
              <a:rPr lang="id-ID" dirty="0"/>
              <a:t>Oleh  </a:t>
            </a:r>
            <a:r>
              <a:rPr lang="id-ID" sz="5900" dirty="0"/>
              <a:t>Irwandi, S.Pi, M.M</a:t>
            </a:r>
          </a:p>
          <a:p>
            <a:endParaRPr lang="id-ID" dirty="0"/>
          </a:p>
          <a:p>
            <a:r>
              <a:rPr lang="en-US" b="1" dirty="0"/>
              <a:t>BRILIAN SPECIALIST DEVELOPMENT PROGRAM (BSDP) MANTRI</a:t>
            </a:r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025982-C623-4EB4-81DE-AE1848D87D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Fase Pengendalian (Control), Fase ini berupa pengawasan	kinerja, khususnya setelah dilakukan perbaikan untuk menjamin agar tidak terdapat kecacatan</a:t>
            </a:r>
          </a:p>
          <a:p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AEE4F7-BD76-402E-9B76-213AC6D360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/>
              <a:t>Tujuan Six Sigma :</a:t>
            </a:r>
          </a:p>
          <a:p>
            <a:pPr>
              <a:buNone/>
            </a:pPr>
            <a:endParaRPr lang="id-ID" dirty="0"/>
          </a:p>
          <a:p>
            <a:r>
              <a:rPr lang="id-ID" dirty="0"/>
              <a:t>Six Sigma diberlakukan untuk peningkatan proses produksi atau lebih umumnya adalah untuk mencapai efisiensi dan optimalisasi proses produksi.</a:t>
            </a:r>
          </a:p>
          <a:p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50522D-68C9-42BE-918E-EE02410BE9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Tujuan Lain : </a:t>
            </a:r>
          </a:p>
          <a:p>
            <a:pPr>
              <a:buNone/>
            </a:pPr>
            <a:r>
              <a:rPr lang="id-ID" dirty="0"/>
              <a:t>	proses pencegahan atau meminimalisasi cacat produk.</a:t>
            </a:r>
          </a:p>
          <a:p>
            <a:pPr>
              <a:buNone/>
            </a:pPr>
            <a:r>
              <a:rPr lang="id-ID" dirty="0"/>
              <a:t>	Proses pencegahan cacat produk ini dilakukan dengan beberapa cara yang juga merupakan tujuan dari penerapan metode six sigma ini, yaitu:</a:t>
            </a:r>
          </a:p>
          <a:p>
            <a:pPr>
              <a:buNone/>
            </a:pPr>
            <a:br>
              <a:rPr lang="id-ID" dirty="0"/>
            </a:b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C38F06-50A2-4373-992F-FE79BFB423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d-ID" dirty="0"/>
              <a:t>1. Mengurangi variasi yang ada dalam proses dengan menggunakan</a:t>
            </a:r>
          </a:p>
          <a:p>
            <a:pPr>
              <a:buNone/>
            </a:pPr>
            <a:r>
              <a:rPr lang="id-ID" dirty="0"/>
              <a:t>	teknik-teknik statistik yang sudah dikenal umum.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id-ID" dirty="0"/>
              <a:t>2.  Proses yang dilakukan harus memiliki kesalahan paling sedikit dari 3,4 per satu juta peluang atau persentase keberhasilannya mencapai</a:t>
            </a:r>
          </a:p>
          <a:p>
            <a:pPr>
              <a:buNone/>
            </a:pPr>
            <a:r>
              <a:rPr lang="id-ID" dirty="0"/>
              <a:t>	99,9966%. Makin tinggi nilai sigma, maka artinya variasi makin sedikit sehingga kesalahan bisa ditekan. </a:t>
            </a:r>
          </a:p>
          <a:p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80D5E2-9FF7-4CF6-8515-739F9FDA88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d-ID" sz="3600" dirty="0">
                <a:solidFill>
                  <a:schemeClr val="bg2">
                    <a:lumMod val="50000"/>
                  </a:schemeClr>
                </a:solidFill>
              </a:rPr>
              <a:t>Prinsip Six Sigma</a:t>
            </a:r>
          </a:p>
          <a:p>
            <a:pPr>
              <a:buNone/>
            </a:pPr>
            <a:r>
              <a:rPr lang="id-ID" dirty="0">
                <a:solidFill>
                  <a:srgbClr val="FF0000"/>
                </a:solidFill>
              </a:rPr>
              <a:t>1. Fokus pada konsumen</a:t>
            </a:r>
          </a:p>
          <a:p>
            <a:pPr>
              <a:buNone/>
            </a:pPr>
            <a:r>
              <a:rPr lang="id-ID" dirty="0">
                <a:solidFill>
                  <a:srgbClr val="92D050"/>
                </a:solidFill>
              </a:rPr>
              <a:t>2. M</a:t>
            </a:r>
            <a:r>
              <a:rPr lang="id-ID" dirty="0">
                <a:solidFill>
                  <a:srgbClr val="00B050"/>
                </a:solidFill>
              </a:rPr>
              <a:t>engukur Value Stream dan Mengidentifikasi Masalah</a:t>
            </a:r>
          </a:p>
          <a:p>
            <a:pPr>
              <a:buNone/>
            </a:pPr>
            <a:r>
              <a:rPr lang="id-ID" dirty="0">
                <a:solidFill>
                  <a:srgbClr val="FFC000"/>
                </a:solidFill>
              </a:rPr>
              <a:t>3. Eliminasi Proses yang Tidak Perlu</a:t>
            </a:r>
          </a:p>
          <a:p>
            <a:pPr>
              <a:buNone/>
            </a:pPr>
            <a:r>
              <a:rPr lang="id-ID" dirty="0">
                <a:solidFill>
                  <a:srgbClr val="00B0F0"/>
                </a:solidFill>
              </a:rPr>
              <a:t>4. Partisipasi semua pihak</a:t>
            </a:r>
          </a:p>
          <a:p>
            <a:pPr>
              <a:buNone/>
            </a:pPr>
            <a:r>
              <a:rPr lang="id-ID" dirty="0"/>
              <a:t>5. Ekosistem yang fleksibel dan reponsif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25B48A-F933-48B0-8194-A347A488D0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/>
              <a:t>Adalah</a:t>
            </a:r>
            <a:r>
              <a:rPr lang="id-ID" dirty="0"/>
              <a:t>:</a:t>
            </a:r>
          </a:p>
          <a:p>
            <a:pPr>
              <a:buNone/>
            </a:pPr>
            <a:r>
              <a:rPr lang="id-ID" dirty="0"/>
              <a:t>S</a:t>
            </a:r>
            <a:r>
              <a:rPr lang="en-US" dirty="0" err="1"/>
              <a:t>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tools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Six Sigma</a:t>
            </a:r>
            <a:r>
              <a:rPr lang="id-ID" dirty="0"/>
              <a:t>.Gambaran yang  diberikan mengenai pengaruh dari proses terhadap pelayanan konsumen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id-ID" dirty="0"/>
              <a:t>Hasil akhir dari SIPOC analysis ini adalah:</a:t>
            </a:r>
          </a:p>
          <a:p>
            <a:pPr>
              <a:buNone/>
            </a:pPr>
            <a:r>
              <a:rPr lang="nb-NO" dirty="0"/>
              <a:t> sebuah “template” untuk menentukan proses sebelum Anda memulai untuk memetakan, mengukur, dan meningkatkan proses tersebut</a:t>
            </a: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641E0-1A10-479C-825B-3FA5F4618D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600" dirty="0">
                <a:latin typeface="+mn-lt"/>
              </a:rPr>
              <a:t>Hal-hal yang menyangkup analisis SIPOC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29136" t="31445" r="21449" b="15820"/>
          <a:stretch>
            <a:fillRect/>
          </a:stretch>
        </p:blipFill>
        <p:spPr bwMode="auto">
          <a:xfrm>
            <a:off x="642910" y="1500174"/>
            <a:ext cx="807514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13180A-A82E-4719-AC80-23C833DF93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d-ID" dirty="0"/>
              <a:t>				Apa itu Kualitas ?</a:t>
            </a:r>
          </a:p>
          <a:p>
            <a:endParaRPr lang="id-ID" dirty="0"/>
          </a:p>
          <a:p>
            <a:pPr>
              <a:buNone/>
            </a:pPr>
            <a:r>
              <a:rPr lang="id-ID" dirty="0"/>
              <a:t>	adalah totalitas dari karakteristik suatu produk yang menunjang kemampuannya untuk memuaskan kebutuhan yang dispesifikasi atau diterapkan.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882828-DC11-4ACF-BE6B-E6D4A50914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Konsep Six Sigma Dalam Proses Manajemen Bisnis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id-ID" dirty="0"/>
              <a:t>1. Definisi Six Sigma</a:t>
            </a:r>
          </a:p>
          <a:p>
            <a:pPr>
              <a:buNone/>
            </a:pPr>
            <a:r>
              <a:rPr lang="id-ID" dirty="0"/>
              <a:t>	Sebuah </a:t>
            </a:r>
            <a:r>
              <a:rPr lang="id-ID" dirty="0">
                <a:solidFill>
                  <a:srgbClr val="00CC00"/>
                </a:solidFill>
              </a:rPr>
              <a:t>metodologi</a:t>
            </a:r>
            <a:r>
              <a:rPr lang="id-ID" dirty="0"/>
              <a:t> yang populer di seluruh</a:t>
            </a:r>
          </a:p>
          <a:p>
            <a:pPr>
              <a:buNone/>
            </a:pPr>
            <a:r>
              <a:rPr lang="id-ID" dirty="0"/>
              <a:t>	dunia. Biasanya, Six Sigma </a:t>
            </a:r>
            <a:r>
              <a:rPr lang="id-ID" dirty="0">
                <a:solidFill>
                  <a:srgbClr val="FF0000"/>
                </a:solidFill>
              </a:rPr>
              <a:t>digunakan</a:t>
            </a:r>
            <a:r>
              <a:rPr lang="id-ID" dirty="0"/>
              <a:t> untuk melakukan </a:t>
            </a:r>
            <a:r>
              <a:rPr lang="id-ID" dirty="0">
                <a:solidFill>
                  <a:srgbClr val="00B0F0"/>
                </a:solidFill>
              </a:rPr>
              <a:t>perbaikan</a:t>
            </a:r>
            <a:r>
              <a:rPr lang="id-ID" dirty="0"/>
              <a:t>	dan peningkatan proses serta </a:t>
            </a:r>
            <a:r>
              <a:rPr lang="id-ID" dirty="0">
                <a:solidFill>
                  <a:srgbClr val="FF0000"/>
                </a:solidFill>
              </a:rPr>
              <a:t>pengendalian</a:t>
            </a:r>
            <a:r>
              <a:rPr lang="id-ID" dirty="0"/>
              <a:t> kualitas secara terus</a:t>
            </a:r>
          </a:p>
          <a:p>
            <a:pPr>
              <a:buNone/>
            </a:pPr>
            <a:r>
              <a:rPr lang="id-ID" dirty="0"/>
              <a:t>	menerus. Jika perusahaan tempatmu bekerja menguasai Six Sigma</a:t>
            </a:r>
          </a:p>
          <a:p>
            <a:pPr>
              <a:buNone/>
            </a:pPr>
            <a:r>
              <a:rPr lang="id-ID" dirty="0"/>
              <a:t>	dengan baik, </a:t>
            </a:r>
            <a:r>
              <a:rPr lang="id-ID" dirty="0">
                <a:solidFill>
                  <a:schemeClr val="accent2"/>
                </a:solidFill>
              </a:rPr>
              <a:t>kualitas produk akan semakin baik.</a:t>
            </a:r>
          </a:p>
          <a:p>
            <a:pPr marL="514350" indent="-514350">
              <a:buNone/>
            </a:pP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7553BA-74F6-4206-A429-412AFA941F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/>
              <a:t>2. Tahapan Six Sigma dikenal dengan “DMAIC” terdiri atas 5 proses yaitu:</a:t>
            </a:r>
          </a:p>
          <a:p>
            <a:pPr>
              <a:buNone/>
            </a:pPr>
            <a:br>
              <a:rPr lang="id-ID" dirty="0"/>
            </a:br>
            <a:r>
              <a:rPr lang="id-ID" dirty="0"/>
              <a:t>1. fase menentukan dan menyeleksi</a:t>
            </a:r>
          </a:p>
          <a:p>
            <a:pPr>
              <a:buNone/>
            </a:pPr>
            <a:r>
              <a:rPr lang="id-ID" dirty="0"/>
              <a:t>		permasalahan yang akan diselesaikan beserta biaya, manfaat dan dampak terhadap pelanggan (customer), menetapkan persyaratan-persyaratan pelanggan, dan membangun tim.</a:t>
            </a:r>
          </a:p>
          <a:p>
            <a:pPr>
              <a:buNone/>
            </a:pPr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B6AE85-162E-4DCE-B1ED-4873DFA90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/>
              <a:t>2.Fase Pengukuran (Measure) adalah Tahapan Pengukuran terhadap Permasalahan yang telah didefinisikan untuk diselesaikan. </a:t>
            </a:r>
          </a:p>
          <a:p>
            <a:pPr>
              <a:buNone/>
            </a:pPr>
            <a:r>
              <a:rPr lang="id-ID" dirty="0"/>
              <a:t>	Dalam tahap ini terdapat Pengambilan data yang kemudian Mengukur Karakteristiknya serta kapabilitas</a:t>
            </a:r>
          </a:p>
          <a:p>
            <a:pPr>
              <a:buNone/>
            </a:pPr>
            <a:r>
              <a:rPr lang="id-ID" dirty="0"/>
              <a:t>	dari proses pada saat ini untuk menentukan langkah apa yang harus diambil untuk melakukan perbaikan dan peningkatan selanjutnya.</a:t>
            </a:r>
          </a:p>
          <a:p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691C34-968C-4D3C-9851-4D6B76DF63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/>
              <a:t>	3. Fase Analisis (Analyze) merupakan tahapan untuk menemukan solusi untuk memecahkan masalah 	berdasarkan Root Cause (Akar Penyebab) yang 	telah di-identikasikan.</a:t>
            </a:r>
          </a:p>
          <a:p>
            <a:pPr>
              <a:buNone/>
            </a:pPr>
            <a:r>
              <a:rPr lang="id-ID" dirty="0"/>
              <a:t>	Di dalam Tahapan ini, harus dapat menganalisis dan	melakukan validasi terhadap Akar Permasalahan 	(Root	Causes) atau Solusi melalui pernyataan-pernyataan hypothesis.</a:t>
            </a:r>
          </a:p>
          <a:p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FB293-B69E-40ED-8292-903BAA8CCD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r>
              <a:rPr lang="id-ID" dirty="0"/>
              <a:t>Fase Pengembangan (Improve), setelah menemukan sumber masalah kualitas, maka perlu dilakukan tindakan perbaikan 	untuk meningkatkan kualitas dan mengurangi tingkat	kerusakan atau kecacatan</a:t>
            </a:r>
          </a:p>
          <a:p>
            <a:endParaRPr lang="id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FB939A-A333-4829-BCA0-96416935BF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0" y="0"/>
            <a:ext cx="2029961" cy="420559"/>
          </a:xfrm>
          <a:prstGeom prst="rect">
            <a:avLst/>
          </a:prstGeom>
        </p:spPr>
      </p:pic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4D4D4D"/>
      </a:accent1>
      <a:accent2>
        <a:srgbClr val="FFFFFF"/>
      </a:accent2>
      <a:accent3>
        <a:srgbClr val="F1C36A"/>
      </a:accent3>
      <a:accent4>
        <a:srgbClr val="ABE5D9"/>
      </a:accent4>
      <a:accent5>
        <a:srgbClr val="FF9E98"/>
      </a:accent5>
      <a:accent6>
        <a:srgbClr val="333333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115</TotalTime>
  <Words>531</Words>
  <Application>Microsoft Office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9" baseType="lpstr">
      <vt:lpstr>Arial</vt:lpstr>
      <vt:lpstr>Book Antiqua</vt:lpstr>
      <vt:lpstr>Calibri</vt:lpstr>
      <vt:lpstr>Clicker Script</vt:lpstr>
      <vt:lpstr>Lucida Sans</vt:lpstr>
      <vt:lpstr>Montserrat</vt:lpstr>
      <vt:lpstr>Patrick Hand</vt:lpstr>
      <vt:lpstr>Proxima Nova</vt:lpstr>
      <vt:lpstr>Proxima Nova Semibold</vt:lpstr>
      <vt:lpstr>Wingdings</vt:lpstr>
      <vt:lpstr>Wingdings 2</vt:lpstr>
      <vt:lpstr>Wingdings 3</vt:lpstr>
      <vt:lpstr>Theme2</vt:lpstr>
      <vt:lpstr>Slidesgo Final Pages</vt:lpstr>
      <vt:lpstr>Apex</vt:lpstr>
      <vt:lpstr> Analisis Process Busines  SIPOC (Supplier – Inputs – Process – Outputs – Customer) </vt:lpstr>
      <vt:lpstr>PowerPoint Presentation</vt:lpstr>
      <vt:lpstr>Hal-hal yang menyangkup analisis SIPOC</vt:lpstr>
      <vt:lpstr>PowerPoint Presentation</vt:lpstr>
      <vt:lpstr>Konsep Six Sigma Dalam Proses Manajemen Bisnis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SIPOC (Supplier – Inputs – Process – Outputs – Customer)</dc:title>
  <dc:creator>aufa</dc:creator>
  <cp:lastModifiedBy>Arfi Rizki</cp:lastModifiedBy>
  <cp:revision>14</cp:revision>
  <dcterms:created xsi:type="dcterms:W3CDTF">2022-01-31T06:28:12Z</dcterms:created>
  <dcterms:modified xsi:type="dcterms:W3CDTF">2022-02-01T05:37:38Z</dcterms:modified>
</cp:coreProperties>
</file>