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Arimo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K Grotesk Bold" panose="020B0604020202020204" charset="0"/>
      <p:regular r:id="rId15"/>
    </p:embeddedFont>
    <p:embeddedFont>
      <p:font typeface="HK Grotesk Medium" panose="020B0604020202020204" charset="0"/>
      <p:regular r:id="rId16"/>
    </p:embeddedFont>
    <p:embeddedFont>
      <p:font typeface="HK Grotesk Pro" panose="020B0604020202020204" charset="0"/>
      <p:regular r:id="rId17"/>
    </p:embeddedFont>
    <p:embeddedFont>
      <p:font typeface="HK Grotesk Pro Bold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Medium" panose="00000600000000000000" pitchFamily="2" charset="0"/>
      <p:regular r:id="rId23"/>
      <p:italic r:id="rId24"/>
    </p:embeddedFont>
    <p:embeddedFont>
      <p:font typeface="Poppins Medium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529359" y="5163889"/>
            <a:ext cx="13229282" cy="1322928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98783" y="6608909"/>
            <a:ext cx="13229282" cy="1322928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462164" y="4161673"/>
            <a:ext cx="6736110" cy="83808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4507735"/>
            <a:ext cx="10043360" cy="1255419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559935" y="1271533"/>
            <a:ext cx="13168129" cy="1694986"/>
            <a:chOff x="0" y="0"/>
            <a:chExt cx="17557506" cy="225998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33350"/>
              <a:ext cx="17557506" cy="1290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7"/>
                </a:lnSpc>
              </a:pPr>
              <a:r>
                <a:rPr lang="en-US" sz="7007" spc="-140">
                  <a:solidFill>
                    <a:srgbClr val="12110F"/>
                  </a:solidFill>
                  <a:latin typeface="HK Grotesk Bold"/>
                </a:rPr>
                <a:t>MONITORING PINJAMAN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32487" y="1834990"/>
              <a:ext cx="13786046" cy="42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1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2343990"/>
            <a:ext cx="16230600" cy="2163744"/>
            <a:chOff x="0" y="0"/>
            <a:chExt cx="21640800" cy="288499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76200"/>
              <a:ext cx="21640800" cy="2282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6"/>
                </a:lnSpc>
              </a:pPr>
              <a:r>
                <a:rPr lang="en-US" sz="4406" spc="-88">
                  <a:solidFill>
                    <a:srgbClr val="12110F"/>
                  </a:solidFill>
                  <a:latin typeface="HK Grotesk Pro Bold"/>
                </a:rPr>
                <a:t>Tujuan Pembelajaran :</a:t>
              </a:r>
              <a:r>
                <a:rPr lang="en-US" sz="4406" spc="-88">
                  <a:solidFill>
                    <a:srgbClr val="12110F"/>
                  </a:solidFill>
                  <a:latin typeface="HK Grotesk Pro"/>
                </a:rPr>
                <a:t> peserta pelatihan dapat memahami urgensi dari monitoring dan evaluasi, jenis-jenis monitoring, serta pelaksanaan monitoring dan evaluasi pinjaman</a:t>
              </a:r>
              <a:r>
                <a:rPr lang="en-US" sz="4406" spc="-11">
                  <a:solidFill>
                    <a:srgbClr val="12110F"/>
                  </a:solidFill>
                  <a:latin typeface="Arimo"/>
                </a:rPr>
                <a:t>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86556" y="2619096"/>
              <a:ext cx="16992224" cy="265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061" y="216774"/>
            <a:ext cx="11786387" cy="3335115"/>
            <a:chOff x="0" y="0"/>
            <a:chExt cx="2853819" cy="854988"/>
          </a:xfrm>
        </p:grpSpPr>
        <p:sp>
          <p:nvSpPr>
            <p:cNvPr id="3" name="Freeform 3"/>
            <p:cNvSpPr/>
            <p:nvPr/>
          </p:nvSpPr>
          <p:spPr>
            <a:xfrm>
              <a:off x="41910" y="43180"/>
              <a:ext cx="2805559" cy="806728"/>
            </a:xfrm>
            <a:custGeom>
              <a:avLst/>
              <a:gdLst/>
              <a:ahLst/>
              <a:cxnLst/>
              <a:rect l="l" t="t" r="r" b="b"/>
              <a:pathLst>
                <a:path w="2805559" h="806728">
                  <a:moveTo>
                    <a:pt x="0" y="0"/>
                  </a:moveTo>
                  <a:lnTo>
                    <a:pt x="2805559" y="0"/>
                  </a:lnTo>
                  <a:lnTo>
                    <a:pt x="2805559" y="806728"/>
                  </a:lnTo>
                  <a:lnTo>
                    <a:pt x="0" y="806728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5560" y="35560"/>
              <a:ext cx="2818259" cy="819428"/>
            </a:xfrm>
            <a:custGeom>
              <a:avLst/>
              <a:gdLst/>
              <a:ahLst/>
              <a:cxnLst/>
              <a:rect l="l" t="t" r="r" b="b"/>
              <a:pathLst>
                <a:path w="2818259" h="819428">
                  <a:moveTo>
                    <a:pt x="2818259" y="819428"/>
                  </a:moveTo>
                  <a:lnTo>
                    <a:pt x="0" y="819428"/>
                  </a:lnTo>
                  <a:lnTo>
                    <a:pt x="0" y="0"/>
                  </a:lnTo>
                  <a:lnTo>
                    <a:pt x="2818259" y="0"/>
                  </a:lnTo>
                  <a:lnTo>
                    <a:pt x="2818259" y="819428"/>
                  </a:lnTo>
                  <a:close/>
                  <a:moveTo>
                    <a:pt x="12700" y="806728"/>
                  </a:moveTo>
                  <a:lnTo>
                    <a:pt x="2805559" y="806728"/>
                  </a:lnTo>
                  <a:lnTo>
                    <a:pt x="2805559" y="12700"/>
                  </a:lnTo>
                  <a:lnTo>
                    <a:pt x="12700" y="12700"/>
                  </a:lnTo>
                  <a:lnTo>
                    <a:pt x="12700" y="806728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805559" cy="806728"/>
            </a:xfrm>
            <a:custGeom>
              <a:avLst/>
              <a:gdLst/>
              <a:ahLst/>
              <a:cxnLst/>
              <a:rect l="l" t="t" r="r" b="b"/>
              <a:pathLst>
                <a:path w="2805559" h="806728">
                  <a:moveTo>
                    <a:pt x="0" y="0"/>
                  </a:moveTo>
                  <a:lnTo>
                    <a:pt x="2805559" y="0"/>
                  </a:lnTo>
                  <a:lnTo>
                    <a:pt x="2805559" y="806728"/>
                  </a:lnTo>
                  <a:lnTo>
                    <a:pt x="0" y="806728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14308" y="4004529"/>
            <a:ext cx="11803913" cy="1309123"/>
            <a:chOff x="0" y="0"/>
            <a:chExt cx="2853819" cy="335606"/>
          </a:xfrm>
        </p:grpSpPr>
        <p:sp>
          <p:nvSpPr>
            <p:cNvPr id="7" name="Freeform 7"/>
            <p:cNvSpPr/>
            <p:nvPr/>
          </p:nvSpPr>
          <p:spPr>
            <a:xfrm>
              <a:off x="41910" y="43180"/>
              <a:ext cx="2805559" cy="287346"/>
            </a:xfrm>
            <a:custGeom>
              <a:avLst/>
              <a:gdLst/>
              <a:ahLst/>
              <a:cxnLst/>
              <a:rect l="l" t="t" r="r" b="b"/>
              <a:pathLst>
                <a:path w="2805559" h="287346">
                  <a:moveTo>
                    <a:pt x="0" y="0"/>
                  </a:moveTo>
                  <a:lnTo>
                    <a:pt x="2805559" y="0"/>
                  </a:lnTo>
                  <a:lnTo>
                    <a:pt x="2805559" y="287346"/>
                  </a:lnTo>
                  <a:lnTo>
                    <a:pt x="0" y="287346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5560" y="35560"/>
              <a:ext cx="2818259" cy="300046"/>
            </a:xfrm>
            <a:custGeom>
              <a:avLst/>
              <a:gdLst/>
              <a:ahLst/>
              <a:cxnLst/>
              <a:rect l="l" t="t" r="r" b="b"/>
              <a:pathLst>
                <a:path w="2818259" h="300046">
                  <a:moveTo>
                    <a:pt x="2818259" y="300046"/>
                  </a:moveTo>
                  <a:lnTo>
                    <a:pt x="0" y="300046"/>
                  </a:lnTo>
                  <a:lnTo>
                    <a:pt x="0" y="0"/>
                  </a:lnTo>
                  <a:lnTo>
                    <a:pt x="2818259" y="0"/>
                  </a:lnTo>
                  <a:lnTo>
                    <a:pt x="2818259" y="300046"/>
                  </a:lnTo>
                  <a:close/>
                  <a:moveTo>
                    <a:pt x="12700" y="287346"/>
                  </a:moveTo>
                  <a:lnTo>
                    <a:pt x="2805559" y="287346"/>
                  </a:lnTo>
                  <a:lnTo>
                    <a:pt x="2805559" y="12700"/>
                  </a:lnTo>
                  <a:lnTo>
                    <a:pt x="12700" y="12700"/>
                  </a:lnTo>
                  <a:lnTo>
                    <a:pt x="12700" y="287346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805559" cy="287346"/>
            </a:xfrm>
            <a:custGeom>
              <a:avLst/>
              <a:gdLst/>
              <a:ahLst/>
              <a:cxnLst/>
              <a:rect l="l" t="t" r="r" b="b"/>
              <a:pathLst>
                <a:path w="2805559" h="287346">
                  <a:moveTo>
                    <a:pt x="0" y="0"/>
                  </a:moveTo>
                  <a:lnTo>
                    <a:pt x="2805559" y="0"/>
                  </a:lnTo>
                  <a:lnTo>
                    <a:pt x="2805559" y="287346"/>
                  </a:lnTo>
                  <a:lnTo>
                    <a:pt x="0" y="287346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14308" y="5656552"/>
            <a:ext cx="11788881" cy="4449473"/>
            <a:chOff x="0" y="0"/>
            <a:chExt cx="2853819" cy="1140665"/>
          </a:xfrm>
        </p:grpSpPr>
        <p:sp>
          <p:nvSpPr>
            <p:cNvPr id="11" name="Freeform 11"/>
            <p:cNvSpPr/>
            <p:nvPr/>
          </p:nvSpPr>
          <p:spPr>
            <a:xfrm>
              <a:off x="41910" y="43180"/>
              <a:ext cx="2805559" cy="1092405"/>
            </a:xfrm>
            <a:custGeom>
              <a:avLst/>
              <a:gdLst/>
              <a:ahLst/>
              <a:cxnLst/>
              <a:rect l="l" t="t" r="r" b="b"/>
              <a:pathLst>
                <a:path w="2805559" h="1092405">
                  <a:moveTo>
                    <a:pt x="0" y="0"/>
                  </a:moveTo>
                  <a:lnTo>
                    <a:pt x="2805559" y="0"/>
                  </a:lnTo>
                  <a:lnTo>
                    <a:pt x="2805559" y="1092405"/>
                  </a:lnTo>
                  <a:lnTo>
                    <a:pt x="0" y="1092405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5560" y="35560"/>
              <a:ext cx="2818259" cy="1105105"/>
            </a:xfrm>
            <a:custGeom>
              <a:avLst/>
              <a:gdLst/>
              <a:ahLst/>
              <a:cxnLst/>
              <a:rect l="l" t="t" r="r" b="b"/>
              <a:pathLst>
                <a:path w="2818259" h="1105105">
                  <a:moveTo>
                    <a:pt x="2818259" y="1105105"/>
                  </a:moveTo>
                  <a:lnTo>
                    <a:pt x="0" y="1105105"/>
                  </a:lnTo>
                  <a:lnTo>
                    <a:pt x="0" y="0"/>
                  </a:lnTo>
                  <a:lnTo>
                    <a:pt x="2818259" y="0"/>
                  </a:lnTo>
                  <a:lnTo>
                    <a:pt x="2818259" y="1105105"/>
                  </a:lnTo>
                  <a:close/>
                  <a:moveTo>
                    <a:pt x="12700" y="1092405"/>
                  </a:moveTo>
                  <a:lnTo>
                    <a:pt x="2805559" y="1092405"/>
                  </a:lnTo>
                  <a:lnTo>
                    <a:pt x="2805559" y="12700"/>
                  </a:lnTo>
                  <a:lnTo>
                    <a:pt x="12700" y="12700"/>
                  </a:lnTo>
                  <a:lnTo>
                    <a:pt x="12700" y="1092405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805559" cy="1092405"/>
            </a:xfrm>
            <a:custGeom>
              <a:avLst/>
              <a:gdLst/>
              <a:ahLst/>
              <a:cxnLst/>
              <a:rect l="l" t="t" r="r" b="b"/>
              <a:pathLst>
                <a:path w="2805559" h="1092405">
                  <a:moveTo>
                    <a:pt x="0" y="0"/>
                  </a:moveTo>
                  <a:lnTo>
                    <a:pt x="2805559" y="0"/>
                  </a:lnTo>
                  <a:lnTo>
                    <a:pt x="2805559" y="1092405"/>
                  </a:lnTo>
                  <a:lnTo>
                    <a:pt x="0" y="1092405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41266" y="266700"/>
            <a:ext cx="11465901" cy="10194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 YANG DI MONITOR? (RUANG LINGKUP)</a:t>
            </a:r>
          </a:p>
          <a:p>
            <a:pPr marL="457200" indent="-457200">
              <a:lnSpc>
                <a:spcPts val="3499"/>
              </a:lnSpc>
              <a:buFont typeface="+mj-lt"/>
              <a:buAutoNum type="arabicPeriod"/>
            </a:pP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Perkembangan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betul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produktivitas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salah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guna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),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bagaimana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riwayat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pembayarannya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57200" indent="-457200">
              <a:lnSpc>
                <a:spcPts val="3499"/>
              </a:lnSpc>
              <a:buFont typeface="+mj-lt"/>
              <a:buAutoNum type="arabicPeriod"/>
            </a:pP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Perkembangan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membaik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semenjak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dibantu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tambahan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modal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contoh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lihat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keuangannya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57200" indent="-457200">
              <a:lnSpc>
                <a:spcPts val="3499"/>
              </a:lnSpc>
              <a:buFont typeface="+mj-lt"/>
              <a:buAutoNum type="arabicPeriod"/>
            </a:pP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Barang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agunan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jaminan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apabila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dibutuhkan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12110F"/>
              </a:solidFill>
              <a:latin typeface="Arimo"/>
            </a:endParaRPr>
          </a:p>
          <a:p>
            <a:pPr>
              <a:lnSpc>
                <a:spcPts val="4965"/>
              </a:lnSpc>
            </a:pPr>
            <a:endParaRPr lang="en-US" sz="2499" dirty="0">
              <a:solidFill>
                <a:srgbClr val="12110F"/>
              </a:solidFill>
              <a:latin typeface="Arimo"/>
            </a:endParaRPr>
          </a:p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KAPAN DILAKUKAN MONITORING? </a:t>
            </a:r>
          </a:p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berkala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sejak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sampai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lunas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12110F"/>
              </a:solidFill>
              <a:latin typeface="HK Grotesk Medium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12110F"/>
              </a:solidFill>
              <a:latin typeface="HK Grotesk Medium"/>
            </a:endParaRPr>
          </a:p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 TUJUAN MONITORING? MEMASTIKAN :</a:t>
            </a:r>
          </a:p>
          <a:p>
            <a:pPr marL="457200" indent="-457200">
              <a:lnSpc>
                <a:spcPts val="3499"/>
              </a:lnSpc>
              <a:buFont typeface="+mj-lt"/>
              <a:buAutoNum type="arabicPeriod"/>
            </a:pP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Pencairan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prosedur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ketentuan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457200" indent="-457200">
              <a:lnSpc>
                <a:spcPts val="3499"/>
              </a:lnSpc>
              <a:buFont typeface="+mj-lt"/>
              <a:buAutoNum type="arabicPeriod"/>
            </a:pP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 Langkah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pencegahan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perubahan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kualitas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jangan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sampai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resiko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tunggakan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57200" indent="-457200">
              <a:lnSpc>
                <a:spcPts val="3499"/>
              </a:lnSpc>
              <a:buFont typeface="+mj-lt"/>
              <a:buAutoNum type="arabicPeriod"/>
            </a:pP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aset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dijadikan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agunan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jaminan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dalam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kondisi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baik</a:t>
            </a:r>
            <a:endParaRPr lang="en-US" sz="2499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lnSpc>
                <a:spcPts val="3499"/>
              </a:lnSpc>
              <a:buFont typeface="+mj-lt"/>
              <a:buAutoNum type="arabicPeriod"/>
            </a:pP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Jika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potensi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bermasalah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segera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teridentifikasi</a:t>
            </a:r>
            <a:endParaRPr lang="en-US" sz="2499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lnSpc>
                <a:spcPts val="3499"/>
              </a:lnSpc>
              <a:buFont typeface="+mj-lt"/>
              <a:buAutoNum type="arabicPeriod"/>
            </a:pP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rencana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tindakan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dilakukan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jika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sampai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terjadi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99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99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bermasalah</a:t>
            </a:r>
            <a:endParaRPr lang="en-US" sz="2499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4965"/>
              </a:lnSpc>
            </a:pPr>
            <a:endParaRPr lang="en-US" sz="2499" dirty="0">
              <a:solidFill>
                <a:srgbClr val="12110F"/>
              </a:solidFill>
              <a:latin typeface="HK Grotesk Medium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4238860" y="3815733"/>
            <a:ext cx="13229282" cy="1322928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714106" y="8758502"/>
            <a:ext cx="6397909" cy="639790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06672" y="2653432"/>
            <a:ext cx="10969722" cy="911858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l="21144" r="10873"/>
          <a:stretch>
            <a:fillRect/>
          </a:stretch>
        </p:blipFill>
        <p:spPr>
          <a:xfrm>
            <a:off x="12468890" y="2726747"/>
            <a:ext cx="7400877" cy="1360805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6780916" y="216774"/>
            <a:ext cx="956768" cy="816473"/>
            <a:chOff x="0" y="0"/>
            <a:chExt cx="1275691" cy="108863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276248" y="4855193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46091" y="7822161"/>
            <a:ext cx="6397909" cy="63979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393" y="875898"/>
            <a:ext cx="6978870" cy="1067094"/>
            <a:chOff x="0" y="0"/>
            <a:chExt cx="9638870" cy="14738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40140" cy="1473818"/>
            </a:xfrm>
            <a:custGeom>
              <a:avLst/>
              <a:gdLst/>
              <a:ahLst/>
              <a:cxnLst/>
              <a:rect l="l" t="t" r="r" b="b"/>
              <a:pathLst>
                <a:path w="9640140" h="1473818">
                  <a:moveTo>
                    <a:pt x="9086420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9086420" y="0"/>
                  </a:lnTo>
                  <a:cubicBezTo>
                    <a:pt x="9392490" y="0"/>
                    <a:pt x="9640140" y="329974"/>
                    <a:pt x="9640140" y="737789"/>
                  </a:cubicBezTo>
                  <a:cubicBezTo>
                    <a:pt x="9638870" y="1143911"/>
                    <a:pt x="9391220" y="1473818"/>
                    <a:pt x="9086420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019935" y="925267"/>
            <a:ext cx="9567991" cy="2786757"/>
            <a:chOff x="0" y="0"/>
            <a:chExt cx="2452845" cy="714412"/>
          </a:xfrm>
        </p:grpSpPr>
        <p:sp>
          <p:nvSpPr>
            <p:cNvPr id="15" name="Freeform 15"/>
            <p:cNvSpPr/>
            <p:nvPr/>
          </p:nvSpPr>
          <p:spPr>
            <a:xfrm>
              <a:off x="41910" y="43180"/>
              <a:ext cx="2404585" cy="666152"/>
            </a:xfrm>
            <a:custGeom>
              <a:avLst/>
              <a:gdLst/>
              <a:ahLst/>
              <a:cxnLst/>
              <a:rect l="l" t="t" r="r" b="b"/>
              <a:pathLst>
                <a:path w="2404585" h="666152">
                  <a:moveTo>
                    <a:pt x="0" y="0"/>
                  </a:moveTo>
                  <a:lnTo>
                    <a:pt x="2404585" y="0"/>
                  </a:lnTo>
                  <a:lnTo>
                    <a:pt x="2404585" y="666152"/>
                  </a:lnTo>
                  <a:lnTo>
                    <a:pt x="0" y="666152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5560" y="35560"/>
              <a:ext cx="2417285" cy="678852"/>
            </a:xfrm>
            <a:custGeom>
              <a:avLst/>
              <a:gdLst/>
              <a:ahLst/>
              <a:cxnLst/>
              <a:rect l="l" t="t" r="r" b="b"/>
              <a:pathLst>
                <a:path w="2417285" h="678852">
                  <a:moveTo>
                    <a:pt x="2417285" y="678852"/>
                  </a:moveTo>
                  <a:lnTo>
                    <a:pt x="0" y="678852"/>
                  </a:lnTo>
                  <a:lnTo>
                    <a:pt x="0" y="0"/>
                  </a:lnTo>
                  <a:lnTo>
                    <a:pt x="2417285" y="0"/>
                  </a:lnTo>
                  <a:lnTo>
                    <a:pt x="2417285" y="678852"/>
                  </a:lnTo>
                  <a:close/>
                  <a:moveTo>
                    <a:pt x="12700" y="666152"/>
                  </a:moveTo>
                  <a:lnTo>
                    <a:pt x="2404585" y="666152"/>
                  </a:lnTo>
                  <a:lnTo>
                    <a:pt x="2404585" y="12700"/>
                  </a:lnTo>
                  <a:lnTo>
                    <a:pt x="12700" y="12700"/>
                  </a:lnTo>
                  <a:lnTo>
                    <a:pt x="12700" y="666152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404585" cy="666151"/>
            </a:xfrm>
            <a:custGeom>
              <a:avLst/>
              <a:gdLst/>
              <a:ahLst/>
              <a:cxnLst/>
              <a:rect l="l" t="t" r="r" b="b"/>
              <a:pathLst>
                <a:path w="2404585" h="666151">
                  <a:moveTo>
                    <a:pt x="0" y="0"/>
                  </a:moveTo>
                  <a:lnTo>
                    <a:pt x="2404585" y="0"/>
                  </a:lnTo>
                  <a:lnTo>
                    <a:pt x="2404585" y="666151"/>
                  </a:lnTo>
                  <a:lnTo>
                    <a:pt x="0" y="666151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8340127" y="1164524"/>
            <a:ext cx="8769415" cy="249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2795">
                <a:solidFill>
                  <a:srgbClr val="12110F"/>
                </a:solidFill>
                <a:latin typeface="Poppins Medium Bold"/>
              </a:rPr>
              <a:t>Monitoring Administratif (On Desk Monitoring) </a:t>
            </a:r>
          </a:p>
          <a:p>
            <a:pPr marL="603585" lvl="1" indent="-301793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12110F"/>
                </a:solidFill>
                <a:latin typeface="Poppins Medium"/>
              </a:rPr>
              <a:t>Plafond dan Saldo Debit Pinjaman</a:t>
            </a:r>
          </a:p>
          <a:p>
            <a:pPr marL="603585" lvl="1" indent="-301793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12110F"/>
                </a:solidFill>
                <a:latin typeface="Poppins Medium"/>
              </a:rPr>
              <a:t>Kolektibilitas Pinjaman</a:t>
            </a:r>
          </a:p>
          <a:p>
            <a:pPr marL="603585" lvl="1" indent="-301793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12110F"/>
                </a:solidFill>
                <a:latin typeface="Poppins Medium"/>
              </a:rPr>
              <a:t>Angsuran dan Jatuh Tempo Pinjaman</a:t>
            </a:r>
          </a:p>
          <a:p>
            <a:pPr marL="0" lvl="0" indent="0">
              <a:lnSpc>
                <a:spcPts val="3913"/>
              </a:lnSpc>
            </a:pPr>
            <a:endParaRPr lang="en-US" sz="2795">
              <a:solidFill>
                <a:srgbClr val="12110F"/>
              </a:solidFill>
              <a:latin typeface="Poppins Medium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52718" y="452200"/>
            <a:ext cx="6664545" cy="1350935"/>
            <a:chOff x="0" y="0"/>
            <a:chExt cx="8886060" cy="180124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815763"/>
              <a:ext cx="8886060" cy="985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93"/>
                </a:lnSpc>
              </a:pPr>
              <a:r>
                <a:rPr lang="en-US" sz="5393" spc="-107">
                  <a:solidFill>
                    <a:srgbClr val="000000"/>
                  </a:solidFill>
                  <a:latin typeface="HK Grotesk Bold"/>
                </a:rPr>
                <a:t>JENIS MONITORING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7665" y="-28575"/>
              <a:ext cx="6977280" cy="345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019935" y="3902523"/>
            <a:ext cx="9567991" cy="2786757"/>
            <a:chOff x="0" y="0"/>
            <a:chExt cx="2452845" cy="714412"/>
          </a:xfrm>
        </p:grpSpPr>
        <p:sp>
          <p:nvSpPr>
            <p:cNvPr id="23" name="Freeform 23"/>
            <p:cNvSpPr/>
            <p:nvPr/>
          </p:nvSpPr>
          <p:spPr>
            <a:xfrm>
              <a:off x="41910" y="43180"/>
              <a:ext cx="2404585" cy="666152"/>
            </a:xfrm>
            <a:custGeom>
              <a:avLst/>
              <a:gdLst/>
              <a:ahLst/>
              <a:cxnLst/>
              <a:rect l="l" t="t" r="r" b="b"/>
              <a:pathLst>
                <a:path w="2404585" h="666152">
                  <a:moveTo>
                    <a:pt x="0" y="0"/>
                  </a:moveTo>
                  <a:lnTo>
                    <a:pt x="2404585" y="0"/>
                  </a:lnTo>
                  <a:lnTo>
                    <a:pt x="2404585" y="666152"/>
                  </a:lnTo>
                  <a:lnTo>
                    <a:pt x="0" y="666152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5560" y="35560"/>
              <a:ext cx="2417285" cy="678852"/>
            </a:xfrm>
            <a:custGeom>
              <a:avLst/>
              <a:gdLst/>
              <a:ahLst/>
              <a:cxnLst/>
              <a:rect l="l" t="t" r="r" b="b"/>
              <a:pathLst>
                <a:path w="2417285" h="678852">
                  <a:moveTo>
                    <a:pt x="2417285" y="678852"/>
                  </a:moveTo>
                  <a:lnTo>
                    <a:pt x="0" y="678852"/>
                  </a:lnTo>
                  <a:lnTo>
                    <a:pt x="0" y="0"/>
                  </a:lnTo>
                  <a:lnTo>
                    <a:pt x="2417285" y="0"/>
                  </a:lnTo>
                  <a:lnTo>
                    <a:pt x="2417285" y="678852"/>
                  </a:lnTo>
                  <a:close/>
                  <a:moveTo>
                    <a:pt x="12700" y="666152"/>
                  </a:moveTo>
                  <a:lnTo>
                    <a:pt x="2404585" y="666152"/>
                  </a:lnTo>
                  <a:lnTo>
                    <a:pt x="2404585" y="12700"/>
                  </a:lnTo>
                  <a:lnTo>
                    <a:pt x="12700" y="12700"/>
                  </a:lnTo>
                  <a:lnTo>
                    <a:pt x="12700" y="666152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404585" cy="666151"/>
            </a:xfrm>
            <a:custGeom>
              <a:avLst/>
              <a:gdLst/>
              <a:ahLst/>
              <a:cxnLst/>
              <a:rect l="l" t="t" r="r" b="b"/>
              <a:pathLst>
                <a:path w="2404585" h="666151">
                  <a:moveTo>
                    <a:pt x="0" y="0"/>
                  </a:moveTo>
                  <a:lnTo>
                    <a:pt x="2404585" y="0"/>
                  </a:lnTo>
                  <a:lnTo>
                    <a:pt x="2404585" y="666151"/>
                  </a:lnTo>
                  <a:lnTo>
                    <a:pt x="0" y="666151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8340127" y="4141781"/>
            <a:ext cx="8769415" cy="195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2795" b="1" dirty="0">
                <a:solidFill>
                  <a:srgbClr val="12110F"/>
                </a:solidFill>
                <a:latin typeface="Poppins Medium Bold"/>
              </a:rPr>
              <a:t>Monitoring </a:t>
            </a:r>
            <a:r>
              <a:rPr lang="en-US" sz="2795" b="1" dirty="0" err="1">
                <a:solidFill>
                  <a:srgbClr val="12110F"/>
                </a:solidFill>
                <a:latin typeface="Poppins Medium Bold"/>
              </a:rPr>
              <a:t>Langsung</a:t>
            </a:r>
            <a:r>
              <a:rPr lang="en-US" sz="2795" b="1" dirty="0">
                <a:solidFill>
                  <a:srgbClr val="12110F"/>
                </a:solidFill>
                <a:latin typeface="Poppins Medium Bold"/>
              </a:rPr>
              <a:t> (On Site Monitoring)</a:t>
            </a:r>
          </a:p>
          <a:p>
            <a:pPr>
              <a:lnSpc>
                <a:spcPts val="3913"/>
              </a:lnSpc>
            </a:pPr>
            <a:r>
              <a:rPr lang="en-US" sz="2795" dirty="0">
                <a:solidFill>
                  <a:srgbClr val="12110F"/>
                </a:solidFill>
                <a:latin typeface="Arimo"/>
              </a:rPr>
              <a:t>Monitoring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kelancaran</a:t>
            </a:r>
            <a:r>
              <a:rPr lang="en-US" sz="279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usaha</a:t>
            </a:r>
            <a:r>
              <a:rPr lang="en-US" sz="279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peminjam</a:t>
            </a:r>
            <a:r>
              <a:rPr lang="en-US" sz="2795" dirty="0">
                <a:solidFill>
                  <a:srgbClr val="12110F"/>
                </a:solidFill>
                <a:latin typeface="Arimo"/>
              </a:rPr>
              <a:t> :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apakah</a:t>
            </a:r>
            <a:r>
              <a:rPr lang="en-US" sz="279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terdapat</a:t>
            </a:r>
            <a:r>
              <a:rPr lang="en-US" sz="279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penyimpangan</a:t>
            </a:r>
            <a:r>
              <a:rPr lang="en-US" sz="279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dari</a:t>
            </a:r>
            <a:r>
              <a:rPr lang="en-US" sz="279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kesepakatan</a:t>
            </a:r>
            <a:r>
              <a:rPr lang="en-US" sz="279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95" dirty="0" err="1">
                <a:solidFill>
                  <a:srgbClr val="12110F"/>
                </a:solidFill>
                <a:latin typeface="Arimo"/>
              </a:rPr>
              <a:t>semula</a:t>
            </a:r>
            <a:endParaRPr lang="en-US" sz="2795" dirty="0">
              <a:solidFill>
                <a:srgbClr val="12110F"/>
              </a:solidFill>
              <a:latin typeface="Arimo"/>
            </a:endParaRPr>
          </a:p>
          <a:p>
            <a:pPr marL="0" lvl="0" indent="0">
              <a:lnSpc>
                <a:spcPts val="3913"/>
              </a:lnSpc>
            </a:pPr>
            <a:endParaRPr lang="en-US" sz="2795" dirty="0">
              <a:solidFill>
                <a:srgbClr val="12110F"/>
              </a:solidFill>
              <a:latin typeface="Arimo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8019935" y="6879780"/>
            <a:ext cx="9567991" cy="2786757"/>
            <a:chOff x="0" y="0"/>
            <a:chExt cx="2452845" cy="714412"/>
          </a:xfrm>
        </p:grpSpPr>
        <p:sp>
          <p:nvSpPr>
            <p:cNvPr id="28" name="Freeform 28"/>
            <p:cNvSpPr/>
            <p:nvPr/>
          </p:nvSpPr>
          <p:spPr>
            <a:xfrm>
              <a:off x="41910" y="43180"/>
              <a:ext cx="2404585" cy="666152"/>
            </a:xfrm>
            <a:custGeom>
              <a:avLst/>
              <a:gdLst/>
              <a:ahLst/>
              <a:cxnLst/>
              <a:rect l="l" t="t" r="r" b="b"/>
              <a:pathLst>
                <a:path w="2404585" h="666152">
                  <a:moveTo>
                    <a:pt x="0" y="0"/>
                  </a:moveTo>
                  <a:lnTo>
                    <a:pt x="2404585" y="0"/>
                  </a:lnTo>
                  <a:lnTo>
                    <a:pt x="2404585" y="666152"/>
                  </a:lnTo>
                  <a:lnTo>
                    <a:pt x="0" y="666152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5560" y="35560"/>
              <a:ext cx="2417285" cy="678852"/>
            </a:xfrm>
            <a:custGeom>
              <a:avLst/>
              <a:gdLst/>
              <a:ahLst/>
              <a:cxnLst/>
              <a:rect l="l" t="t" r="r" b="b"/>
              <a:pathLst>
                <a:path w="2417285" h="678852">
                  <a:moveTo>
                    <a:pt x="2417285" y="678852"/>
                  </a:moveTo>
                  <a:lnTo>
                    <a:pt x="0" y="678852"/>
                  </a:lnTo>
                  <a:lnTo>
                    <a:pt x="0" y="0"/>
                  </a:lnTo>
                  <a:lnTo>
                    <a:pt x="2417285" y="0"/>
                  </a:lnTo>
                  <a:lnTo>
                    <a:pt x="2417285" y="678852"/>
                  </a:lnTo>
                  <a:close/>
                  <a:moveTo>
                    <a:pt x="12700" y="666152"/>
                  </a:moveTo>
                  <a:lnTo>
                    <a:pt x="2404585" y="666152"/>
                  </a:lnTo>
                  <a:lnTo>
                    <a:pt x="2404585" y="12700"/>
                  </a:lnTo>
                  <a:lnTo>
                    <a:pt x="12700" y="12700"/>
                  </a:lnTo>
                  <a:lnTo>
                    <a:pt x="12700" y="666152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404585" cy="666151"/>
            </a:xfrm>
            <a:custGeom>
              <a:avLst/>
              <a:gdLst/>
              <a:ahLst/>
              <a:cxnLst/>
              <a:rect l="l" t="t" r="r" b="b"/>
              <a:pathLst>
                <a:path w="2404585" h="666151">
                  <a:moveTo>
                    <a:pt x="0" y="0"/>
                  </a:moveTo>
                  <a:lnTo>
                    <a:pt x="2404585" y="0"/>
                  </a:lnTo>
                  <a:lnTo>
                    <a:pt x="2404585" y="666151"/>
                  </a:lnTo>
                  <a:lnTo>
                    <a:pt x="0" y="666151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8340127" y="7119038"/>
            <a:ext cx="8769415" cy="249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2795">
                <a:solidFill>
                  <a:srgbClr val="12110F"/>
                </a:solidFill>
                <a:latin typeface="Poppins Medium Bold"/>
              </a:rPr>
              <a:t>Monitoring Lansung (On Site Monitoring)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12110F"/>
                </a:solidFill>
                <a:latin typeface="Arimo"/>
              </a:rPr>
              <a:t>Monitoring kelancaran usaha peminjam : apakah terdapat penyimpangan dari kesepakatan semula</a:t>
            </a:r>
          </a:p>
          <a:p>
            <a:pPr marL="0" lvl="0" indent="0">
              <a:lnSpc>
                <a:spcPts val="3913"/>
              </a:lnSpc>
            </a:pPr>
            <a:endParaRPr lang="en-US" sz="2795">
              <a:solidFill>
                <a:srgbClr val="12110F"/>
              </a:solidFill>
              <a:latin typeface="Arimo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313789" y="2879719"/>
            <a:ext cx="13026234" cy="16282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5050604" y="4629658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8393" y="590148"/>
            <a:ext cx="14449557" cy="1067094"/>
            <a:chOff x="0" y="0"/>
            <a:chExt cx="19957013" cy="14738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958284" cy="1473818"/>
            </a:xfrm>
            <a:custGeom>
              <a:avLst/>
              <a:gdLst/>
              <a:ahLst/>
              <a:cxnLst/>
              <a:rect l="l" t="t" r="r" b="b"/>
              <a:pathLst>
                <a:path w="19958284" h="1473818">
                  <a:moveTo>
                    <a:pt x="19404563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19404563" y="0"/>
                  </a:lnTo>
                  <a:cubicBezTo>
                    <a:pt x="19710634" y="0"/>
                    <a:pt x="19958284" y="329974"/>
                    <a:pt x="19958284" y="737789"/>
                  </a:cubicBezTo>
                  <a:cubicBezTo>
                    <a:pt x="19957013" y="1143911"/>
                    <a:pt x="19709363" y="1473818"/>
                    <a:pt x="19404563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38393" y="2938091"/>
            <a:ext cx="14841835" cy="3486052"/>
            <a:chOff x="0" y="0"/>
            <a:chExt cx="3804845" cy="893683"/>
          </a:xfrm>
        </p:grpSpPr>
        <p:sp>
          <p:nvSpPr>
            <p:cNvPr id="12" name="Freeform 12"/>
            <p:cNvSpPr/>
            <p:nvPr/>
          </p:nvSpPr>
          <p:spPr>
            <a:xfrm>
              <a:off x="41910" y="43180"/>
              <a:ext cx="3756585" cy="845423"/>
            </a:xfrm>
            <a:custGeom>
              <a:avLst/>
              <a:gdLst/>
              <a:ahLst/>
              <a:cxnLst/>
              <a:rect l="l" t="t" r="r" b="b"/>
              <a:pathLst>
                <a:path w="3756585" h="845423">
                  <a:moveTo>
                    <a:pt x="0" y="0"/>
                  </a:moveTo>
                  <a:lnTo>
                    <a:pt x="3756585" y="0"/>
                  </a:lnTo>
                  <a:lnTo>
                    <a:pt x="3756585" y="845423"/>
                  </a:lnTo>
                  <a:lnTo>
                    <a:pt x="0" y="845423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5560" y="35560"/>
              <a:ext cx="3769285" cy="858123"/>
            </a:xfrm>
            <a:custGeom>
              <a:avLst/>
              <a:gdLst/>
              <a:ahLst/>
              <a:cxnLst/>
              <a:rect l="l" t="t" r="r" b="b"/>
              <a:pathLst>
                <a:path w="3769285" h="858123">
                  <a:moveTo>
                    <a:pt x="3769285" y="858123"/>
                  </a:moveTo>
                  <a:lnTo>
                    <a:pt x="0" y="858123"/>
                  </a:lnTo>
                  <a:lnTo>
                    <a:pt x="0" y="0"/>
                  </a:lnTo>
                  <a:lnTo>
                    <a:pt x="3769285" y="0"/>
                  </a:lnTo>
                  <a:lnTo>
                    <a:pt x="3769285" y="858123"/>
                  </a:lnTo>
                  <a:close/>
                  <a:moveTo>
                    <a:pt x="12700" y="845423"/>
                  </a:moveTo>
                  <a:lnTo>
                    <a:pt x="3756585" y="845423"/>
                  </a:lnTo>
                  <a:lnTo>
                    <a:pt x="3756585" y="12700"/>
                  </a:lnTo>
                  <a:lnTo>
                    <a:pt x="12700" y="12700"/>
                  </a:lnTo>
                  <a:lnTo>
                    <a:pt x="12700" y="845423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756585" cy="845423"/>
            </a:xfrm>
            <a:custGeom>
              <a:avLst/>
              <a:gdLst/>
              <a:ahLst/>
              <a:cxnLst/>
              <a:rect l="l" t="t" r="r" b="b"/>
              <a:pathLst>
                <a:path w="3756585" h="845423">
                  <a:moveTo>
                    <a:pt x="0" y="0"/>
                  </a:moveTo>
                  <a:lnTo>
                    <a:pt x="3756585" y="0"/>
                  </a:lnTo>
                  <a:lnTo>
                    <a:pt x="3756585" y="845423"/>
                  </a:lnTo>
                  <a:lnTo>
                    <a:pt x="0" y="845423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38393" y="6805143"/>
            <a:ext cx="14841835" cy="3070943"/>
            <a:chOff x="0" y="0"/>
            <a:chExt cx="3804845" cy="787265"/>
          </a:xfrm>
        </p:grpSpPr>
        <p:sp>
          <p:nvSpPr>
            <p:cNvPr id="16" name="Freeform 16"/>
            <p:cNvSpPr/>
            <p:nvPr/>
          </p:nvSpPr>
          <p:spPr>
            <a:xfrm>
              <a:off x="41910" y="43180"/>
              <a:ext cx="3756585" cy="739005"/>
            </a:xfrm>
            <a:custGeom>
              <a:avLst/>
              <a:gdLst/>
              <a:ahLst/>
              <a:cxnLst/>
              <a:rect l="l" t="t" r="r" b="b"/>
              <a:pathLst>
                <a:path w="3756585" h="739005">
                  <a:moveTo>
                    <a:pt x="0" y="0"/>
                  </a:moveTo>
                  <a:lnTo>
                    <a:pt x="3756585" y="0"/>
                  </a:lnTo>
                  <a:lnTo>
                    <a:pt x="3756585" y="739005"/>
                  </a:lnTo>
                  <a:lnTo>
                    <a:pt x="0" y="739005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5560" y="35560"/>
              <a:ext cx="3769285" cy="751705"/>
            </a:xfrm>
            <a:custGeom>
              <a:avLst/>
              <a:gdLst/>
              <a:ahLst/>
              <a:cxnLst/>
              <a:rect l="l" t="t" r="r" b="b"/>
              <a:pathLst>
                <a:path w="3769285" h="751705">
                  <a:moveTo>
                    <a:pt x="3769285" y="751705"/>
                  </a:moveTo>
                  <a:lnTo>
                    <a:pt x="0" y="751705"/>
                  </a:lnTo>
                  <a:lnTo>
                    <a:pt x="0" y="0"/>
                  </a:lnTo>
                  <a:lnTo>
                    <a:pt x="3769285" y="0"/>
                  </a:lnTo>
                  <a:lnTo>
                    <a:pt x="3769285" y="751705"/>
                  </a:lnTo>
                  <a:close/>
                  <a:moveTo>
                    <a:pt x="12700" y="739005"/>
                  </a:moveTo>
                  <a:lnTo>
                    <a:pt x="3756585" y="739005"/>
                  </a:lnTo>
                  <a:lnTo>
                    <a:pt x="3756585" y="12700"/>
                  </a:lnTo>
                  <a:lnTo>
                    <a:pt x="12700" y="12700"/>
                  </a:lnTo>
                  <a:lnTo>
                    <a:pt x="12700" y="739005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756585" cy="739005"/>
            </a:xfrm>
            <a:custGeom>
              <a:avLst/>
              <a:gdLst/>
              <a:ahLst/>
              <a:cxnLst/>
              <a:rect l="l" t="t" r="r" b="b"/>
              <a:pathLst>
                <a:path w="3756585" h="739005">
                  <a:moveTo>
                    <a:pt x="0" y="0"/>
                  </a:moveTo>
                  <a:lnTo>
                    <a:pt x="3756585" y="0"/>
                  </a:lnTo>
                  <a:lnTo>
                    <a:pt x="3756585" y="739005"/>
                  </a:lnTo>
                  <a:lnTo>
                    <a:pt x="0" y="739005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63265" y="4079730"/>
            <a:ext cx="9592069" cy="1199008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707816" y="3086710"/>
            <a:ext cx="14143785" cy="27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7"/>
              </a:lnSpc>
            </a:pPr>
            <a:r>
              <a:rPr lang="en-US" sz="2555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Saat</a:t>
            </a:r>
            <a:r>
              <a:rPr lang="en-US" sz="2555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nasabah</a:t>
            </a:r>
            <a:r>
              <a:rPr lang="en-US" sz="2555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mengajukan</a:t>
            </a:r>
            <a:r>
              <a:rPr lang="en-US" sz="2555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US" sz="2555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555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</a:t>
            </a:r>
          </a:p>
          <a:p>
            <a:pPr marL="551777" lvl="1" indent="-275889">
              <a:lnSpc>
                <a:spcPts val="3577"/>
              </a:lnSpc>
              <a:buFont typeface="Arial"/>
              <a:buChar char="•"/>
            </a:pP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Penjelasan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tentang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persyaratan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endParaRPr lang="en-US" sz="2555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51777" lvl="1" indent="-275889">
              <a:lnSpc>
                <a:spcPts val="3577"/>
              </a:lnSpc>
              <a:buFont typeface="Arial"/>
              <a:buChar char="•"/>
            </a:pP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Penjelasan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tabel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perhitungan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(plafond dan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presentase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besarnya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bunga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551777" lvl="1" indent="-275889">
              <a:lnSpc>
                <a:spcPts val="3577"/>
              </a:lnSpc>
              <a:buFont typeface="Arial"/>
              <a:buChar char="•"/>
            </a:pP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Hak-hak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kewajiban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</a:p>
          <a:p>
            <a:pPr marL="551777" lvl="1" indent="-275889">
              <a:lnSpc>
                <a:spcPts val="3577"/>
              </a:lnSpc>
              <a:buFont typeface="Arial"/>
              <a:buChar char="•"/>
            </a:pP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Cara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mengangsur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551777" lvl="1" indent="-275889">
              <a:lnSpc>
                <a:spcPts val="3577"/>
              </a:lnSpc>
              <a:buFont typeface="Arial"/>
              <a:buChar char="•"/>
            </a:pP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Persyaratan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lain yang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harus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dipenuhi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nasabah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52718" y="24015"/>
            <a:ext cx="15535882" cy="1493370"/>
            <a:chOff x="0" y="0"/>
            <a:chExt cx="20714510" cy="199116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890725"/>
              <a:ext cx="20714510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JADWAL PELAKSANAAN MONITORING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74291" y="-38100"/>
              <a:ext cx="16264907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54904" y="1723917"/>
            <a:ext cx="12349027" cy="1023674"/>
            <a:chOff x="0" y="0"/>
            <a:chExt cx="16465369" cy="136489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616497"/>
              <a:ext cx="16465369" cy="748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98"/>
                </a:lnSpc>
              </a:pPr>
              <a:r>
                <a:rPr lang="en-US" sz="4098" spc="-81">
                  <a:solidFill>
                    <a:srgbClr val="E0F5F4"/>
                  </a:solidFill>
                  <a:latin typeface="HK Grotesk Bold"/>
                </a:rPr>
                <a:t>1. TAHAP PERMOHONAN S/D PUTUSAN PINJAMAN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18026" y="-28575"/>
              <a:ext cx="12928507" cy="26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6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07816" y="7121659"/>
            <a:ext cx="14143785" cy="224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7"/>
              </a:lnSpc>
            </a:pPr>
            <a:r>
              <a:rPr lang="en-US" sz="2555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Survey </a:t>
            </a:r>
            <a:r>
              <a:rPr lang="en-US" sz="2555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Nasabah</a:t>
            </a:r>
            <a:endParaRPr lang="en-US" sz="2555" b="1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51777" lvl="1" indent="-275889">
              <a:lnSpc>
                <a:spcPts val="3577"/>
              </a:lnSpc>
              <a:buFont typeface="Arial"/>
              <a:buChar char="•"/>
            </a:pP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Mencocokkan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semua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hasil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wawancara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nasabah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sebenarnya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551777" lvl="1" indent="-275889">
              <a:lnSpc>
                <a:spcPts val="3577"/>
              </a:lnSpc>
              <a:buFont typeface="Arial"/>
              <a:buChar char="•"/>
            </a:pP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Memberikan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penjelasan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calon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nasabah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tentang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pengelolaan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benar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baik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administrasi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maupun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operasional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lvl="0" indent="0">
              <a:lnSpc>
                <a:spcPts val="3577"/>
              </a:lnSpc>
            </a:pPr>
            <a:endParaRPr lang="en-US" sz="2555" dirty="0">
              <a:solidFill>
                <a:srgbClr val="12110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5050604" y="4629658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8393" y="590148"/>
            <a:ext cx="14449557" cy="1067094"/>
            <a:chOff x="0" y="0"/>
            <a:chExt cx="19957013" cy="14738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958284" cy="1473818"/>
            </a:xfrm>
            <a:custGeom>
              <a:avLst/>
              <a:gdLst/>
              <a:ahLst/>
              <a:cxnLst/>
              <a:rect l="l" t="t" r="r" b="b"/>
              <a:pathLst>
                <a:path w="19958284" h="1473818">
                  <a:moveTo>
                    <a:pt x="19404563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19404563" y="0"/>
                  </a:lnTo>
                  <a:cubicBezTo>
                    <a:pt x="19710634" y="0"/>
                    <a:pt x="19958284" y="329974"/>
                    <a:pt x="19958284" y="737789"/>
                  </a:cubicBezTo>
                  <a:cubicBezTo>
                    <a:pt x="19957013" y="1143911"/>
                    <a:pt x="19709363" y="1473818"/>
                    <a:pt x="19404563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38393" y="4215509"/>
            <a:ext cx="14841835" cy="1971298"/>
            <a:chOff x="0" y="0"/>
            <a:chExt cx="3804845" cy="505361"/>
          </a:xfrm>
        </p:grpSpPr>
        <p:sp>
          <p:nvSpPr>
            <p:cNvPr id="12" name="Freeform 12"/>
            <p:cNvSpPr/>
            <p:nvPr/>
          </p:nvSpPr>
          <p:spPr>
            <a:xfrm>
              <a:off x="41910" y="43180"/>
              <a:ext cx="3756585" cy="457101"/>
            </a:xfrm>
            <a:custGeom>
              <a:avLst/>
              <a:gdLst/>
              <a:ahLst/>
              <a:cxnLst/>
              <a:rect l="l" t="t" r="r" b="b"/>
              <a:pathLst>
                <a:path w="3756585" h="457101">
                  <a:moveTo>
                    <a:pt x="0" y="0"/>
                  </a:moveTo>
                  <a:lnTo>
                    <a:pt x="3756585" y="0"/>
                  </a:lnTo>
                  <a:lnTo>
                    <a:pt x="3756585" y="457101"/>
                  </a:lnTo>
                  <a:lnTo>
                    <a:pt x="0" y="457101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5560" y="35560"/>
              <a:ext cx="3769285" cy="469801"/>
            </a:xfrm>
            <a:custGeom>
              <a:avLst/>
              <a:gdLst/>
              <a:ahLst/>
              <a:cxnLst/>
              <a:rect l="l" t="t" r="r" b="b"/>
              <a:pathLst>
                <a:path w="3769285" h="469801">
                  <a:moveTo>
                    <a:pt x="3769285" y="469801"/>
                  </a:moveTo>
                  <a:lnTo>
                    <a:pt x="0" y="469801"/>
                  </a:lnTo>
                  <a:lnTo>
                    <a:pt x="0" y="0"/>
                  </a:lnTo>
                  <a:lnTo>
                    <a:pt x="3769285" y="0"/>
                  </a:lnTo>
                  <a:lnTo>
                    <a:pt x="3769285" y="469801"/>
                  </a:lnTo>
                  <a:close/>
                  <a:moveTo>
                    <a:pt x="12700" y="457101"/>
                  </a:moveTo>
                  <a:lnTo>
                    <a:pt x="3756585" y="457101"/>
                  </a:lnTo>
                  <a:lnTo>
                    <a:pt x="3756585" y="12700"/>
                  </a:lnTo>
                  <a:lnTo>
                    <a:pt x="12700" y="12700"/>
                  </a:lnTo>
                  <a:lnTo>
                    <a:pt x="12700" y="457101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756585" cy="457101"/>
            </a:xfrm>
            <a:custGeom>
              <a:avLst/>
              <a:gdLst/>
              <a:ahLst/>
              <a:cxnLst/>
              <a:rect l="l" t="t" r="r" b="b"/>
              <a:pathLst>
                <a:path w="3756585" h="457101">
                  <a:moveTo>
                    <a:pt x="0" y="0"/>
                  </a:moveTo>
                  <a:lnTo>
                    <a:pt x="3756585" y="0"/>
                  </a:lnTo>
                  <a:lnTo>
                    <a:pt x="3756585" y="457101"/>
                  </a:lnTo>
                  <a:lnTo>
                    <a:pt x="0" y="457101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63265" y="4079730"/>
            <a:ext cx="9592069" cy="1199008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07816" y="4384823"/>
            <a:ext cx="14143785" cy="180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7"/>
              </a:lnSpc>
            </a:pPr>
            <a:r>
              <a:rPr lang="en-US" sz="2555">
                <a:solidFill>
                  <a:srgbClr val="12110F"/>
                </a:solidFill>
                <a:latin typeface="Poppins Medium Bold"/>
              </a:rPr>
              <a:t>Pemeriksaan kembali atas kebenaran dokumen seperti SPH (surat pengakuan hutang), kuitansi pembayaran, rekening pinjaman, serta tanda tangan dari peminjam.</a:t>
            </a:r>
          </a:p>
          <a:p>
            <a:pPr marL="0" lvl="0" indent="0">
              <a:lnSpc>
                <a:spcPts val="3577"/>
              </a:lnSpc>
            </a:pPr>
            <a:endParaRPr lang="en-US" sz="2555">
              <a:solidFill>
                <a:srgbClr val="12110F"/>
              </a:solidFill>
              <a:latin typeface="Poppins Medium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52718" y="24015"/>
            <a:ext cx="15535882" cy="1493370"/>
            <a:chOff x="0" y="0"/>
            <a:chExt cx="20714510" cy="199116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890725"/>
              <a:ext cx="20714510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JADWAL PELAKSANAAN MONITORING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4291" y="-38100"/>
              <a:ext cx="16264907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4904" y="2676417"/>
            <a:ext cx="12349027" cy="1023674"/>
            <a:chOff x="0" y="0"/>
            <a:chExt cx="16465369" cy="136489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616497"/>
              <a:ext cx="16465369" cy="748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98"/>
                </a:lnSpc>
              </a:pPr>
              <a:r>
                <a:rPr lang="en-US" sz="4098" spc="-81">
                  <a:solidFill>
                    <a:srgbClr val="E0F5F4"/>
                  </a:solidFill>
                  <a:latin typeface="HK Grotesk Bold"/>
                </a:rPr>
                <a:t>2. TAHAP REALISASI PINJAMAN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18026" y="-28575"/>
              <a:ext cx="12928507" cy="26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6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0316" y="9258300"/>
            <a:ext cx="956768" cy="816473"/>
            <a:chOff x="0" y="0"/>
            <a:chExt cx="1275691" cy="108863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5050604" y="4629658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8393" y="590148"/>
            <a:ext cx="14449557" cy="1067094"/>
            <a:chOff x="0" y="0"/>
            <a:chExt cx="19957013" cy="14738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958284" cy="1473818"/>
            </a:xfrm>
            <a:custGeom>
              <a:avLst/>
              <a:gdLst/>
              <a:ahLst/>
              <a:cxnLst/>
              <a:rect l="l" t="t" r="r" b="b"/>
              <a:pathLst>
                <a:path w="19958284" h="1473818">
                  <a:moveTo>
                    <a:pt x="19404563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19404563" y="0"/>
                  </a:lnTo>
                  <a:cubicBezTo>
                    <a:pt x="19710634" y="0"/>
                    <a:pt x="19958284" y="329974"/>
                    <a:pt x="19958284" y="737789"/>
                  </a:cubicBezTo>
                  <a:cubicBezTo>
                    <a:pt x="19957013" y="1143911"/>
                    <a:pt x="19709363" y="1473818"/>
                    <a:pt x="19404563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38393" y="2655361"/>
            <a:ext cx="14841835" cy="7419412"/>
            <a:chOff x="0" y="0"/>
            <a:chExt cx="3804845" cy="1877619"/>
          </a:xfrm>
        </p:grpSpPr>
        <p:sp>
          <p:nvSpPr>
            <p:cNvPr id="12" name="Freeform 12"/>
            <p:cNvSpPr/>
            <p:nvPr/>
          </p:nvSpPr>
          <p:spPr>
            <a:xfrm>
              <a:off x="41910" y="43180"/>
              <a:ext cx="3756585" cy="1829359"/>
            </a:xfrm>
            <a:custGeom>
              <a:avLst/>
              <a:gdLst/>
              <a:ahLst/>
              <a:cxnLst/>
              <a:rect l="l" t="t" r="r" b="b"/>
              <a:pathLst>
                <a:path w="3756585" h="1829359">
                  <a:moveTo>
                    <a:pt x="0" y="0"/>
                  </a:moveTo>
                  <a:lnTo>
                    <a:pt x="3756585" y="0"/>
                  </a:lnTo>
                  <a:lnTo>
                    <a:pt x="3756585" y="1829359"/>
                  </a:lnTo>
                  <a:lnTo>
                    <a:pt x="0" y="1829359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5560" y="35560"/>
              <a:ext cx="3769285" cy="1842059"/>
            </a:xfrm>
            <a:custGeom>
              <a:avLst/>
              <a:gdLst/>
              <a:ahLst/>
              <a:cxnLst/>
              <a:rect l="l" t="t" r="r" b="b"/>
              <a:pathLst>
                <a:path w="3769285" h="1842059">
                  <a:moveTo>
                    <a:pt x="3769285" y="1842059"/>
                  </a:moveTo>
                  <a:lnTo>
                    <a:pt x="0" y="1842059"/>
                  </a:lnTo>
                  <a:lnTo>
                    <a:pt x="0" y="0"/>
                  </a:lnTo>
                  <a:lnTo>
                    <a:pt x="3769285" y="0"/>
                  </a:lnTo>
                  <a:lnTo>
                    <a:pt x="3769285" y="1842059"/>
                  </a:lnTo>
                  <a:close/>
                  <a:moveTo>
                    <a:pt x="12700" y="1829359"/>
                  </a:moveTo>
                  <a:lnTo>
                    <a:pt x="3756585" y="1829359"/>
                  </a:lnTo>
                  <a:lnTo>
                    <a:pt x="3756585" y="12700"/>
                  </a:lnTo>
                  <a:lnTo>
                    <a:pt x="12700" y="12700"/>
                  </a:lnTo>
                  <a:lnTo>
                    <a:pt x="12700" y="1829359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756585" cy="1829359"/>
            </a:xfrm>
            <a:custGeom>
              <a:avLst/>
              <a:gdLst/>
              <a:ahLst/>
              <a:cxnLst/>
              <a:rect l="l" t="t" r="r" b="b"/>
              <a:pathLst>
                <a:path w="3756585" h="1829359">
                  <a:moveTo>
                    <a:pt x="0" y="0"/>
                  </a:moveTo>
                  <a:lnTo>
                    <a:pt x="3756585" y="0"/>
                  </a:lnTo>
                  <a:lnTo>
                    <a:pt x="3756585" y="1829359"/>
                  </a:lnTo>
                  <a:lnTo>
                    <a:pt x="0" y="1829359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63265" y="4079730"/>
            <a:ext cx="9592069" cy="1199008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12566" y="2757116"/>
            <a:ext cx="14143785" cy="180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0238" lvl="1" indent="-514350">
              <a:lnSpc>
                <a:spcPts val="3577"/>
              </a:lnSpc>
              <a:buFont typeface="+mj-lt"/>
              <a:buAutoNum type="arabicPeriod"/>
            </a:pP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Jadwal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monitoring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disusun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berdasar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kualitas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kolektibilitas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endParaRPr lang="en-US" sz="2555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90238" lvl="1" indent="-514350">
              <a:lnSpc>
                <a:spcPts val="3577"/>
              </a:lnSpc>
              <a:buFont typeface="+mj-lt"/>
              <a:buAutoNum type="arabicPeriod"/>
            </a:pP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Hasil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kunjungan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dituangkan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catatan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monitoring</a:t>
            </a:r>
          </a:p>
          <a:p>
            <a:pPr marL="790238" lvl="1" indent="-514350">
              <a:lnSpc>
                <a:spcPts val="3577"/>
              </a:lnSpc>
              <a:buFont typeface="+mj-lt"/>
              <a:buAutoNum type="arabicPeriod"/>
            </a:pP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Monitoring pada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tahap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bertujuan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55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555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</a:t>
            </a:r>
          </a:p>
          <a:p>
            <a:pPr>
              <a:lnSpc>
                <a:spcPts val="3577"/>
              </a:lnSpc>
            </a:pPr>
            <a:endParaRPr lang="en-US" sz="2555" dirty="0">
              <a:solidFill>
                <a:srgbClr val="12110F"/>
              </a:solidFill>
              <a:latin typeface="Arim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52718" y="24015"/>
            <a:ext cx="15535882" cy="1493370"/>
            <a:chOff x="0" y="0"/>
            <a:chExt cx="20714510" cy="199116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890725"/>
              <a:ext cx="20714510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JADWAL PELAKSANAAN MONITORING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4291" y="-38100"/>
              <a:ext cx="16264907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18423" y="1695342"/>
            <a:ext cx="9696380" cy="20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669"/>
              </a:lnSpc>
            </a:pPr>
            <a:endParaRPr/>
          </a:p>
        </p:txBody>
      </p:sp>
      <p:grpSp>
        <p:nvGrpSpPr>
          <p:cNvPr id="21" name="Group 21"/>
          <p:cNvGrpSpPr/>
          <p:nvPr/>
        </p:nvGrpSpPr>
        <p:grpSpPr>
          <a:xfrm>
            <a:off x="338393" y="1517386"/>
            <a:ext cx="12349027" cy="1023674"/>
            <a:chOff x="0" y="0"/>
            <a:chExt cx="16465369" cy="136489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16497"/>
              <a:ext cx="16465369" cy="748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98"/>
                </a:lnSpc>
              </a:pPr>
              <a:r>
                <a:rPr lang="en-US" sz="4098" spc="-81">
                  <a:solidFill>
                    <a:srgbClr val="E0F5F4"/>
                  </a:solidFill>
                  <a:latin typeface="HK Grotesk Bold"/>
                </a:rPr>
                <a:t>3. TAHAP SETELAH REALISASI S/D LUNAS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18026" y="-28575"/>
              <a:ext cx="12928507" cy="26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6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6442" y="4152900"/>
            <a:ext cx="13751508" cy="571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Mengetahui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kebenaran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jumlah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diterima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oleh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peminjam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Mengetahui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kebenaran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oleh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nasabah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Mengikuti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perkembangan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peminjam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Memberikan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bimbingan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petunjuk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kemajuan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peminjam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Mengetahui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sejak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dini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apabila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kemungkinan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terjadinya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tunggakan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Apakah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struktur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jenis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peminjam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struktur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tipe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syarat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direalisasi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Apakah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tujuan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tujuan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semula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Apakah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digunakan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dibiayai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perjanjian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kredit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lainnya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Apakah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digunakan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peminjam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tercantum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dalam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perjanjian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kredit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dipergunakan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oleh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pihak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lain</a:t>
            </a:r>
          </a:p>
          <a:p>
            <a:pPr marL="493543" lvl="1" indent="-246771">
              <a:lnSpc>
                <a:spcPts val="3200"/>
              </a:lnSpc>
              <a:buFont typeface="Arial"/>
              <a:buChar char="•"/>
            </a:pP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Apakah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jumlah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plafond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memadai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menunjang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US" sz="23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3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peminjam</a:t>
            </a:r>
            <a:endParaRPr lang="en-US" sz="23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7901" y="2209800"/>
            <a:ext cx="2381399" cy="23727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80510" y="1745569"/>
            <a:ext cx="14199546" cy="14199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821739"/>
            <a:ext cx="2487299" cy="5583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65053" y="3631721"/>
            <a:ext cx="13394247" cy="167428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2200704"/>
            <a:ext cx="9939902" cy="143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43"/>
              </a:lnSpc>
            </a:pPr>
            <a:r>
              <a:rPr lang="en-US" sz="10743" spc="-214">
                <a:solidFill>
                  <a:srgbClr val="12110F"/>
                </a:solidFill>
                <a:latin typeface="HK Grotesk Bold"/>
              </a:rPr>
              <a:t>TERIMAKASIH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459</Words>
  <Application>Microsoft Office PowerPoint</Application>
  <PresentationFormat>Custom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Arimo</vt:lpstr>
      <vt:lpstr>Poppins</vt:lpstr>
      <vt:lpstr>HK Grotesk Pro</vt:lpstr>
      <vt:lpstr>Calibri</vt:lpstr>
      <vt:lpstr>Arimo Bold</vt:lpstr>
      <vt:lpstr>Poppins Medium</vt:lpstr>
      <vt:lpstr>Poppins Medium Bold</vt:lpstr>
      <vt:lpstr>HK Grotesk Bold</vt:lpstr>
      <vt:lpstr>HK Grotesk Pro Bold</vt:lpstr>
      <vt:lpstr>HK Grotesk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3 RIO MONITORING PINJAMAN</dc:title>
  <cp:lastModifiedBy>Daffa AlFatih</cp:lastModifiedBy>
  <cp:revision>4</cp:revision>
  <dcterms:created xsi:type="dcterms:W3CDTF">2006-08-16T00:00:00Z</dcterms:created>
  <dcterms:modified xsi:type="dcterms:W3CDTF">2022-06-11T22:11:39Z</dcterms:modified>
  <dc:identifier>DAFCVE6nva4</dc:identifier>
</cp:coreProperties>
</file>