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K Grotesk Bold" panose="020B0604020202020204" charset="0"/>
      <p:regular r:id="rId16"/>
    </p:embeddedFont>
    <p:embeddedFont>
      <p:font typeface="HK Grotesk Medium" panose="020B0604020202020204" charset="0"/>
      <p:regular r:id="rId17"/>
    </p:embeddedFont>
    <p:embeddedFont>
      <p:font typeface="HK Grotesk Pro" panose="020B0604020202020204" charset="0"/>
      <p:regular r:id="rId18"/>
    </p:embeddedFont>
    <p:embeddedFont>
      <p:font typeface="HK Grotesk Pro Bold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old" panose="020000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25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006" y="5163889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074454" y="5319309"/>
            <a:ext cx="1602934" cy="1289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2809145" y="6385475"/>
            <a:ext cx="1602934" cy="1289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540527" y="5476875"/>
            <a:ext cx="8054831" cy="100685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68349" y="5319309"/>
            <a:ext cx="4863960" cy="54044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309984" y="1259625"/>
            <a:ext cx="11668032" cy="2290300"/>
            <a:chOff x="0" y="0"/>
            <a:chExt cx="15557376" cy="305373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04775"/>
              <a:ext cx="15557376" cy="220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09"/>
                </a:lnSpc>
              </a:pPr>
              <a:r>
                <a:rPr lang="en-US" sz="6209" spc="-124">
                  <a:solidFill>
                    <a:srgbClr val="12110F"/>
                  </a:solidFill>
                  <a:latin typeface="HK Grotesk Bold"/>
                </a:rPr>
                <a:t>PENAGIHAN ANGSURAN DAN PENYELESAIAN TUNGGAKAN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6003" y="2671732"/>
              <a:ext cx="12215557" cy="382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1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64277" y="3038368"/>
            <a:ext cx="14159446" cy="2109600"/>
            <a:chOff x="0" y="0"/>
            <a:chExt cx="18879261" cy="281280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57150"/>
              <a:ext cx="18879261" cy="2345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8"/>
                </a:lnSpc>
              </a:pPr>
              <a:r>
                <a:rPr lang="en-US" sz="3438" spc="-68">
                  <a:solidFill>
                    <a:srgbClr val="12110F"/>
                  </a:solidFill>
                  <a:latin typeface="HK Grotesk Pro Bold"/>
                </a:rPr>
                <a:t>Tujuan Pembelajaran :</a:t>
              </a:r>
              <a:r>
                <a:rPr lang="en-US" sz="3438" spc="-68">
                  <a:solidFill>
                    <a:srgbClr val="12110F"/>
                  </a:solidFill>
                  <a:latin typeface="HK Grotesk Pro"/>
                </a:rPr>
                <a:t> Peserta pelatihan dapat memiliki pemahaman mengenai kriteria dan penyebab pinjaman bermasalah, prosedur dan tatacara penagihan, serta meningkatkan kemampuan berkomunikasi dalam kegiatan penagihan angsuran pinjaman.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49989" y="2608586"/>
              <a:ext cx="14823880" cy="204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8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7715860" y="2955490"/>
            <a:ext cx="13157595" cy="14663020"/>
            <a:chOff x="0" y="0"/>
            <a:chExt cx="808396" cy="900888"/>
          </a:xfrm>
        </p:grpSpPr>
        <p:sp>
          <p:nvSpPr>
            <p:cNvPr id="7" name="Freeform 7"/>
            <p:cNvSpPr/>
            <p:nvPr/>
          </p:nvSpPr>
          <p:spPr>
            <a:xfrm>
              <a:off x="-44236" y="0"/>
              <a:ext cx="896868" cy="900888"/>
            </a:xfrm>
            <a:custGeom>
              <a:avLst/>
              <a:gdLst/>
              <a:ahLst/>
              <a:cxnLst/>
              <a:rect l="l" t="t" r="r" b="b"/>
              <a:pathLst>
                <a:path w="896868" h="900888">
                  <a:moveTo>
                    <a:pt x="448434" y="0"/>
                  </a:moveTo>
                  <a:cubicBezTo>
                    <a:pt x="696421" y="1109"/>
                    <a:pt x="896868" y="202455"/>
                    <a:pt x="896868" y="450444"/>
                  </a:cubicBezTo>
                  <a:cubicBezTo>
                    <a:pt x="896868" y="698434"/>
                    <a:pt x="696421" y="899779"/>
                    <a:pt x="448434" y="900888"/>
                  </a:cubicBezTo>
                  <a:cubicBezTo>
                    <a:pt x="200447" y="899779"/>
                    <a:pt x="0" y="698434"/>
                    <a:pt x="0" y="450444"/>
                  </a:cubicBezTo>
                  <a:cubicBezTo>
                    <a:pt x="0" y="202455"/>
                    <a:pt x="200447" y="1109"/>
                    <a:pt x="448434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166" y="7675557"/>
            <a:ext cx="6346483" cy="634648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33361" y="1990210"/>
            <a:ext cx="7716442" cy="1680210"/>
            <a:chOff x="0" y="0"/>
            <a:chExt cx="10288589" cy="224028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288589" cy="2240280"/>
              <a:chOff x="0" y="0"/>
              <a:chExt cx="2760748" cy="60113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1910" y="43180"/>
                <a:ext cx="2712488" cy="552877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552877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552877"/>
                    </a:lnTo>
                    <a:lnTo>
                      <a:pt x="0" y="552877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35560" y="35560"/>
                <a:ext cx="2725188" cy="565577"/>
              </a:xfrm>
              <a:custGeom>
                <a:avLst/>
                <a:gdLst/>
                <a:ahLst/>
                <a:cxnLst/>
                <a:rect l="l" t="t" r="r" b="b"/>
                <a:pathLst>
                  <a:path w="2725188" h="565577">
                    <a:moveTo>
                      <a:pt x="2725188" y="565577"/>
                    </a:moveTo>
                    <a:lnTo>
                      <a:pt x="0" y="565577"/>
                    </a:lnTo>
                    <a:lnTo>
                      <a:pt x="0" y="0"/>
                    </a:lnTo>
                    <a:lnTo>
                      <a:pt x="2725188" y="0"/>
                    </a:lnTo>
                    <a:lnTo>
                      <a:pt x="2725188" y="565577"/>
                    </a:lnTo>
                    <a:close/>
                    <a:moveTo>
                      <a:pt x="12700" y="552877"/>
                    </a:moveTo>
                    <a:lnTo>
                      <a:pt x="2712488" y="552877"/>
                    </a:lnTo>
                    <a:lnTo>
                      <a:pt x="2712488" y="12700"/>
                    </a:lnTo>
                    <a:lnTo>
                      <a:pt x="12700" y="12700"/>
                    </a:lnTo>
                    <a:lnTo>
                      <a:pt x="12700" y="552877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2712488" cy="552877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552877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552877"/>
                    </a:lnTo>
                    <a:lnTo>
                      <a:pt x="0" y="552877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50762" y="532317"/>
              <a:ext cx="9387064" cy="11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75"/>
                </a:lnSpc>
              </a:pPr>
              <a:r>
                <a:rPr lang="en-US" sz="2411">
                  <a:solidFill>
                    <a:srgbClr val="12110F"/>
                  </a:solidFill>
                  <a:latin typeface="Roboto Bold"/>
                </a:rPr>
                <a:t>Resiko Kredit</a:t>
              </a:r>
              <a:r>
                <a:rPr lang="en-US" sz="2411">
                  <a:solidFill>
                    <a:srgbClr val="12110F"/>
                  </a:solidFill>
                  <a:latin typeface="Roboto"/>
                </a:rPr>
                <a:t> : Kerugian akibat gagal bayar pokok, bunga atau keduanya.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38393" y="410930"/>
            <a:ext cx="7191359" cy="739301"/>
            <a:chOff x="0" y="0"/>
            <a:chExt cx="9932349" cy="10210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33619" cy="1021086"/>
            </a:xfrm>
            <a:custGeom>
              <a:avLst/>
              <a:gdLst/>
              <a:ahLst/>
              <a:cxnLst/>
              <a:rect l="l" t="t" r="r" b="b"/>
              <a:pathLst>
                <a:path w="9933619" h="1021086">
                  <a:moveTo>
                    <a:pt x="9379900" y="1021086"/>
                  </a:moveTo>
                  <a:lnTo>
                    <a:pt x="553720" y="1021086"/>
                  </a:lnTo>
                  <a:cubicBezTo>
                    <a:pt x="247650" y="1021086"/>
                    <a:pt x="0" y="792473"/>
                    <a:pt x="0" y="511121"/>
                  </a:cubicBezTo>
                  <a:cubicBezTo>
                    <a:pt x="0" y="228598"/>
                    <a:pt x="247650" y="0"/>
                    <a:pt x="553720" y="0"/>
                  </a:cubicBezTo>
                  <a:lnTo>
                    <a:pt x="9379900" y="0"/>
                  </a:lnTo>
                  <a:cubicBezTo>
                    <a:pt x="9685969" y="0"/>
                    <a:pt x="9933619" y="228598"/>
                    <a:pt x="9933619" y="511121"/>
                  </a:cubicBezTo>
                  <a:cubicBezTo>
                    <a:pt x="9932350" y="792473"/>
                    <a:pt x="9684700" y="1021086"/>
                    <a:pt x="9379900" y="1021086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318035" y="4600641"/>
            <a:ext cx="7958384" cy="47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5"/>
              </a:lnSpc>
            </a:pPr>
            <a:r>
              <a:rPr lang="en-US" sz="2725">
                <a:solidFill>
                  <a:srgbClr val="FFFFFF"/>
                </a:solidFill>
                <a:latin typeface="Roboto Bold"/>
              </a:rPr>
              <a:t>DISEBABKAN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511898" y="6253382"/>
            <a:ext cx="8722700" cy="1599228"/>
            <a:chOff x="0" y="0"/>
            <a:chExt cx="11630266" cy="213230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1630266" cy="2132304"/>
              <a:chOff x="0" y="0"/>
              <a:chExt cx="2760748" cy="50615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1910" y="43180"/>
                <a:ext cx="2712488" cy="457898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457898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457898"/>
                    </a:lnTo>
                    <a:lnTo>
                      <a:pt x="0" y="457898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5560" y="35560"/>
                <a:ext cx="2725188" cy="470598"/>
              </a:xfrm>
              <a:custGeom>
                <a:avLst/>
                <a:gdLst/>
                <a:ahLst/>
                <a:cxnLst/>
                <a:rect l="l" t="t" r="r" b="b"/>
                <a:pathLst>
                  <a:path w="2725188" h="470598">
                    <a:moveTo>
                      <a:pt x="2725188" y="470598"/>
                    </a:moveTo>
                    <a:lnTo>
                      <a:pt x="0" y="470598"/>
                    </a:lnTo>
                    <a:lnTo>
                      <a:pt x="0" y="0"/>
                    </a:lnTo>
                    <a:lnTo>
                      <a:pt x="2725188" y="0"/>
                    </a:lnTo>
                    <a:lnTo>
                      <a:pt x="2725188" y="470598"/>
                    </a:lnTo>
                    <a:close/>
                    <a:moveTo>
                      <a:pt x="12700" y="457898"/>
                    </a:moveTo>
                    <a:lnTo>
                      <a:pt x="2712488" y="457898"/>
                    </a:lnTo>
                    <a:lnTo>
                      <a:pt x="2712488" y="12700"/>
                    </a:lnTo>
                    <a:lnTo>
                      <a:pt x="12700" y="12700"/>
                    </a:lnTo>
                    <a:lnTo>
                      <a:pt x="12700" y="457898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0"/>
                <a:ext cx="2712488" cy="457898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457898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457898"/>
                    </a:lnTo>
                    <a:lnTo>
                      <a:pt x="0" y="457898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562348" y="339736"/>
              <a:ext cx="10505571" cy="165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Roboto Bold"/>
                </a:rPr>
                <a:t>Pinjaman bermasalah:</a:t>
              </a:r>
              <a:r>
                <a:rPr lang="en-US" sz="2400">
                  <a:solidFill>
                    <a:srgbClr val="000000"/>
                  </a:solidFill>
                  <a:latin typeface="Roboto"/>
                </a:rPr>
                <a:t> Pinjaman yang mengalami Tunggakan, atau berpotensi menunggak dikemudian hari </a:t>
              </a:r>
            </a:p>
            <a:p>
              <a:pPr marL="0" lvl="0" indent="0" algn="ctr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Roboto"/>
              </a:endParaRPr>
            </a:p>
          </p:txBody>
        </p:sp>
      </p:grpSp>
      <p:sp>
        <p:nvSpPr>
          <p:cNvPr id="27" name="AutoShape 27"/>
          <p:cNvSpPr/>
          <p:nvPr/>
        </p:nvSpPr>
        <p:spPr>
          <a:xfrm rot="5400000">
            <a:off x="10890041" y="4847016"/>
            <a:ext cx="185070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471126" y="1720486"/>
            <a:ext cx="11217632" cy="1402204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52718" y="24015"/>
            <a:ext cx="14906358" cy="1126216"/>
            <a:chOff x="0" y="0"/>
            <a:chExt cx="19875144" cy="150162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678445"/>
              <a:ext cx="19875144" cy="823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>
                  <a:solidFill>
                    <a:srgbClr val="000000"/>
                  </a:solidFill>
                  <a:latin typeface="HK Grotesk Bold"/>
                </a:rPr>
                <a:t>PINJAMAN BERMASALAH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63176" y="-38100"/>
              <a:ext cx="15605842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407620" y="1993389"/>
            <a:ext cx="5683978" cy="17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52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1916" y="3328453"/>
            <a:ext cx="13157595" cy="14555490"/>
            <a:chOff x="0" y="0"/>
            <a:chExt cx="808396" cy="894281"/>
          </a:xfrm>
        </p:grpSpPr>
        <p:sp>
          <p:nvSpPr>
            <p:cNvPr id="3" name="Freeform 3"/>
            <p:cNvSpPr/>
            <p:nvPr/>
          </p:nvSpPr>
          <p:spPr>
            <a:xfrm>
              <a:off x="-40948" y="0"/>
              <a:ext cx="890291" cy="894281"/>
            </a:xfrm>
            <a:custGeom>
              <a:avLst/>
              <a:gdLst/>
              <a:ahLst/>
              <a:cxnLst/>
              <a:rect l="l" t="t" r="r" b="b"/>
              <a:pathLst>
                <a:path w="890291" h="894281">
                  <a:moveTo>
                    <a:pt x="445146" y="0"/>
                  </a:moveTo>
                  <a:cubicBezTo>
                    <a:pt x="691314" y="1101"/>
                    <a:pt x="890291" y="200970"/>
                    <a:pt x="890291" y="447141"/>
                  </a:cubicBezTo>
                  <a:cubicBezTo>
                    <a:pt x="890291" y="693312"/>
                    <a:pt x="691314" y="893181"/>
                    <a:pt x="445146" y="894281"/>
                  </a:cubicBezTo>
                  <a:cubicBezTo>
                    <a:pt x="198977" y="893181"/>
                    <a:pt x="0" y="693312"/>
                    <a:pt x="0" y="447141"/>
                  </a:cubicBezTo>
                  <a:cubicBezTo>
                    <a:pt x="0" y="200970"/>
                    <a:pt x="198977" y="1101"/>
                    <a:pt x="445146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393" y="7137303"/>
            <a:ext cx="6615309" cy="661530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8393" y="410930"/>
            <a:ext cx="10003637" cy="733802"/>
            <a:chOff x="0" y="0"/>
            <a:chExt cx="13816529" cy="1013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17799" cy="1013491"/>
            </a:xfrm>
            <a:custGeom>
              <a:avLst/>
              <a:gdLst/>
              <a:ahLst/>
              <a:cxnLst/>
              <a:rect l="l" t="t" r="r" b="b"/>
              <a:pathLst>
                <a:path w="13817799" h="1013491">
                  <a:moveTo>
                    <a:pt x="13264079" y="1013491"/>
                  </a:moveTo>
                  <a:lnTo>
                    <a:pt x="553720" y="1013491"/>
                  </a:lnTo>
                  <a:cubicBezTo>
                    <a:pt x="247650" y="1013491"/>
                    <a:pt x="0" y="786577"/>
                    <a:pt x="0" y="507319"/>
                  </a:cubicBezTo>
                  <a:cubicBezTo>
                    <a:pt x="0" y="226897"/>
                    <a:pt x="247650" y="0"/>
                    <a:pt x="553720" y="0"/>
                  </a:cubicBezTo>
                  <a:lnTo>
                    <a:pt x="13264079" y="0"/>
                  </a:lnTo>
                  <a:cubicBezTo>
                    <a:pt x="13570148" y="0"/>
                    <a:pt x="13817798" y="226897"/>
                    <a:pt x="13817798" y="507319"/>
                  </a:cubicBezTo>
                  <a:cubicBezTo>
                    <a:pt x="13816529" y="786577"/>
                    <a:pt x="13568879" y="1013491"/>
                    <a:pt x="13264079" y="1013491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655437" y="1389096"/>
            <a:ext cx="13932489" cy="8707404"/>
            <a:chOff x="0" y="0"/>
            <a:chExt cx="4409654" cy="2755907"/>
          </a:xfrm>
        </p:grpSpPr>
        <p:sp>
          <p:nvSpPr>
            <p:cNvPr id="11" name="Freeform 11"/>
            <p:cNvSpPr/>
            <p:nvPr/>
          </p:nvSpPr>
          <p:spPr>
            <a:xfrm>
              <a:off x="41910" y="43180"/>
              <a:ext cx="4361394" cy="2707646"/>
            </a:xfrm>
            <a:custGeom>
              <a:avLst/>
              <a:gdLst/>
              <a:ahLst/>
              <a:cxnLst/>
              <a:rect l="l" t="t" r="r" b="b"/>
              <a:pathLst>
                <a:path w="4361394" h="2707646">
                  <a:moveTo>
                    <a:pt x="0" y="0"/>
                  </a:moveTo>
                  <a:lnTo>
                    <a:pt x="4361394" y="0"/>
                  </a:lnTo>
                  <a:lnTo>
                    <a:pt x="4361394" y="2707646"/>
                  </a:lnTo>
                  <a:lnTo>
                    <a:pt x="0" y="2707646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560" y="35560"/>
              <a:ext cx="4374094" cy="2720347"/>
            </a:xfrm>
            <a:custGeom>
              <a:avLst/>
              <a:gdLst/>
              <a:ahLst/>
              <a:cxnLst/>
              <a:rect l="l" t="t" r="r" b="b"/>
              <a:pathLst>
                <a:path w="4374094" h="2720347">
                  <a:moveTo>
                    <a:pt x="4374094" y="2720347"/>
                  </a:moveTo>
                  <a:lnTo>
                    <a:pt x="0" y="2720347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2720347"/>
                  </a:lnTo>
                  <a:close/>
                  <a:moveTo>
                    <a:pt x="12700" y="2707647"/>
                  </a:moveTo>
                  <a:lnTo>
                    <a:pt x="4361394" y="2707647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2707647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361394" cy="2707647"/>
            </a:xfrm>
            <a:custGeom>
              <a:avLst/>
              <a:gdLst/>
              <a:ahLst/>
              <a:cxnLst/>
              <a:rect l="l" t="t" r="r" b="b"/>
              <a:pathLst>
                <a:path w="4361394" h="2707647">
                  <a:moveTo>
                    <a:pt x="0" y="0"/>
                  </a:moveTo>
                  <a:lnTo>
                    <a:pt x="4361394" y="0"/>
                  </a:lnTo>
                  <a:lnTo>
                    <a:pt x="4361394" y="2707647"/>
                  </a:lnTo>
                  <a:lnTo>
                    <a:pt x="0" y="2707647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631158" y="369595"/>
            <a:ext cx="956768" cy="816473"/>
            <a:chOff x="0" y="0"/>
            <a:chExt cx="1275691" cy="108863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652718" y="24015"/>
            <a:ext cx="12098126" cy="1120717"/>
            <a:chOff x="0" y="0"/>
            <a:chExt cx="16130834" cy="149428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78445"/>
              <a:ext cx="16130834" cy="815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>
                  <a:solidFill>
                    <a:srgbClr val="000000"/>
                  </a:solidFill>
                  <a:latin typeface="HK Grotesk Bold"/>
                </a:rPr>
                <a:t>PENYEBAB PINJAMAN BERMASALAH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13596" y="-38100"/>
              <a:ext cx="12665833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955559" y="1565309"/>
            <a:ext cx="13153983" cy="80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 Bold"/>
              </a:rPr>
              <a:t>Dari Sisi Bank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Analisis Pinjaman yang lemah seperti kurang informasi dan salah taksir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Sistem pengawasan yang lemah dan administrasi yang tidak lengkap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Campur tangan pihak ketiga dalam penyaluran pinjaman (adanya calo pinjaman)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Pengikatan agunan/jaminan kredit yang tidak sempurna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Arimo Bold"/>
              </a:rPr>
              <a:t>Dari Sisi Peminjam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Adanya gangguan keuangan peminjam yang mengakibatkan tidak bisa mengangsur. 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Adanya gangguan pribadi misalnya kecelakaan, sakit, kematian atau sebab lain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Arimo Bold"/>
              </a:rPr>
              <a:t>Keadaan yang tidak bisa diprediksi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Perkembangan situasi ekonomi atau bidang usaha yang merugikan kegiatan bisnis peminjam seperti Krisis ekonomi, naiknya harga minyak goreng, dll.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Faktor bencana alam seperti gempa bumi, banjir, badai, perubahan musim yang ekstrim, kebakaran dan sebagainya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499788" y="3977165"/>
            <a:ext cx="8839999" cy="11049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096" y="5143500"/>
            <a:ext cx="18458096" cy="5559298"/>
            <a:chOff x="0" y="0"/>
            <a:chExt cx="4861392" cy="1464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392" cy="1464177"/>
            </a:xfrm>
            <a:custGeom>
              <a:avLst/>
              <a:gdLst/>
              <a:ahLst/>
              <a:cxnLst/>
              <a:rect l="l" t="t" r="r" b="b"/>
              <a:pathLst>
                <a:path w="4861392" h="1464177">
                  <a:moveTo>
                    <a:pt x="0" y="0"/>
                  </a:moveTo>
                  <a:lnTo>
                    <a:pt x="4861392" y="0"/>
                  </a:lnTo>
                  <a:lnTo>
                    <a:pt x="4861392" y="1464177"/>
                  </a:lnTo>
                  <a:lnTo>
                    <a:pt x="0" y="1464177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5509" y="620464"/>
            <a:ext cx="956768" cy="816473"/>
            <a:chOff x="0" y="0"/>
            <a:chExt cx="1275691" cy="108863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228118" y="518507"/>
            <a:ext cx="14049359" cy="1067094"/>
            <a:chOff x="0" y="0"/>
            <a:chExt cx="19404279" cy="14738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05549" cy="1473818"/>
            </a:xfrm>
            <a:custGeom>
              <a:avLst/>
              <a:gdLst/>
              <a:ahLst/>
              <a:cxnLst/>
              <a:rect l="l" t="t" r="r" b="b"/>
              <a:pathLst>
                <a:path w="19405549" h="1473818">
                  <a:moveTo>
                    <a:pt x="18851829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8851829" y="0"/>
                  </a:lnTo>
                  <a:cubicBezTo>
                    <a:pt x="19157899" y="0"/>
                    <a:pt x="19405549" y="329974"/>
                    <a:pt x="19405549" y="737789"/>
                  </a:cubicBezTo>
                  <a:cubicBezTo>
                    <a:pt x="19404279" y="1143911"/>
                    <a:pt x="19156629" y="1473818"/>
                    <a:pt x="18851829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2954" y="6073997"/>
            <a:ext cx="15571429" cy="351054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5509" y="2550924"/>
            <a:ext cx="17376982" cy="1196952"/>
            <a:chOff x="0" y="0"/>
            <a:chExt cx="23169309" cy="159593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7217952" cy="1595935"/>
              <a:chOff x="0" y="0"/>
              <a:chExt cx="1679021" cy="37124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1910" y="4318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35560" y="35560"/>
                <a:ext cx="1643461" cy="335682"/>
              </a:xfrm>
              <a:custGeom>
                <a:avLst/>
                <a:gdLst/>
                <a:ahLst/>
                <a:cxnLst/>
                <a:rect l="l" t="t" r="r" b="b"/>
                <a:pathLst>
                  <a:path w="1643461" h="335682">
                    <a:moveTo>
                      <a:pt x="1643461" y="335682"/>
                    </a:moveTo>
                    <a:lnTo>
                      <a:pt x="0" y="335682"/>
                    </a:lnTo>
                    <a:lnTo>
                      <a:pt x="0" y="0"/>
                    </a:lnTo>
                    <a:lnTo>
                      <a:pt x="1643461" y="0"/>
                    </a:lnTo>
                    <a:lnTo>
                      <a:pt x="1643461" y="335682"/>
                    </a:lnTo>
                    <a:close/>
                    <a:moveTo>
                      <a:pt x="12700" y="322982"/>
                    </a:moveTo>
                    <a:lnTo>
                      <a:pt x="1630761" y="322982"/>
                    </a:lnTo>
                    <a:lnTo>
                      <a:pt x="1630761" y="12700"/>
                    </a:lnTo>
                    <a:lnTo>
                      <a:pt x="12700" y="12700"/>
                    </a:lnTo>
                    <a:lnTo>
                      <a:pt x="12700" y="322982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063557" y="371873"/>
              <a:ext cx="4777618" cy="52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10"/>
                </a:lnSpc>
              </a:pPr>
              <a:r>
                <a:rPr lang="en-US" sz="2364">
                  <a:solidFill>
                    <a:srgbClr val="12110F"/>
                  </a:solidFill>
                  <a:latin typeface="HK Grotesk Medium"/>
                </a:rPr>
                <a:t>Prospek Usaha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944741" y="0"/>
              <a:ext cx="7217952" cy="1595935"/>
              <a:chOff x="0" y="0"/>
              <a:chExt cx="1679021" cy="3712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1910" y="4318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5560" y="35560"/>
                <a:ext cx="1643461" cy="335682"/>
              </a:xfrm>
              <a:custGeom>
                <a:avLst/>
                <a:gdLst/>
                <a:ahLst/>
                <a:cxnLst/>
                <a:rect l="l" t="t" r="r" b="b"/>
                <a:pathLst>
                  <a:path w="1643461" h="335682">
                    <a:moveTo>
                      <a:pt x="1643461" y="335682"/>
                    </a:moveTo>
                    <a:lnTo>
                      <a:pt x="0" y="335682"/>
                    </a:lnTo>
                    <a:lnTo>
                      <a:pt x="0" y="0"/>
                    </a:lnTo>
                    <a:lnTo>
                      <a:pt x="1643461" y="0"/>
                    </a:lnTo>
                    <a:lnTo>
                      <a:pt x="1643461" y="335682"/>
                    </a:lnTo>
                    <a:close/>
                    <a:moveTo>
                      <a:pt x="12700" y="322982"/>
                    </a:moveTo>
                    <a:lnTo>
                      <a:pt x="1630761" y="322982"/>
                    </a:lnTo>
                    <a:lnTo>
                      <a:pt x="1630761" y="12700"/>
                    </a:lnTo>
                    <a:lnTo>
                      <a:pt x="12700" y="12700"/>
                    </a:lnTo>
                    <a:lnTo>
                      <a:pt x="12700" y="322982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8078502" y="104612"/>
              <a:ext cx="6637211" cy="1077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10"/>
                </a:lnSpc>
              </a:pPr>
              <a:r>
                <a:rPr lang="en-US" sz="2364">
                  <a:solidFill>
                    <a:srgbClr val="12110F"/>
                  </a:solidFill>
                  <a:latin typeface="HK Grotesk Medium"/>
                </a:rPr>
                <a:t>Kondisi keuangan dengan penekanan pada aruskeluarmasuk uang debitur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5951357" y="0"/>
              <a:ext cx="7217952" cy="1595935"/>
              <a:chOff x="0" y="0"/>
              <a:chExt cx="1679021" cy="37124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1910" y="4318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5560" y="35560"/>
                <a:ext cx="1643461" cy="335682"/>
              </a:xfrm>
              <a:custGeom>
                <a:avLst/>
                <a:gdLst/>
                <a:ahLst/>
                <a:cxnLst/>
                <a:rect l="l" t="t" r="r" b="b"/>
                <a:pathLst>
                  <a:path w="1643461" h="335682">
                    <a:moveTo>
                      <a:pt x="1643461" y="335682"/>
                    </a:moveTo>
                    <a:lnTo>
                      <a:pt x="0" y="335682"/>
                    </a:lnTo>
                    <a:lnTo>
                      <a:pt x="0" y="0"/>
                    </a:lnTo>
                    <a:lnTo>
                      <a:pt x="1643461" y="0"/>
                    </a:lnTo>
                    <a:lnTo>
                      <a:pt x="1643461" y="335682"/>
                    </a:lnTo>
                    <a:close/>
                    <a:moveTo>
                      <a:pt x="12700" y="322982"/>
                    </a:moveTo>
                    <a:lnTo>
                      <a:pt x="1630761" y="322982"/>
                    </a:lnTo>
                    <a:lnTo>
                      <a:pt x="1630761" y="12700"/>
                    </a:lnTo>
                    <a:lnTo>
                      <a:pt x="12700" y="12700"/>
                    </a:lnTo>
                    <a:lnTo>
                      <a:pt x="12700" y="322982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17014915" y="384855"/>
              <a:ext cx="4777618" cy="52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10"/>
                </a:lnSpc>
              </a:pPr>
              <a:r>
                <a:rPr lang="en-US" sz="2364">
                  <a:solidFill>
                    <a:srgbClr val="12110F"/>
                  </a:solidFill>
                  <a:latin typeface="HK Grotesk Medium"/>
                </a:rPr>
                <a:t>Kemampuan membayar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445679" y="0"/>
            <a:ext cx="13614236" cy="1493370"/>
            <a:chOff x="0" y="0"/>
            <a:chExt cx="18152314" cy="199116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890725"/>
              <a:ext cx="18152314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IDENTIFIKASI PINJAMAN BERMASALAH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40363" y="-38100"/>
              <a:ext cx="14253086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186283" y="1840994"/>
            <a:ext cx="7915434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Roboto Bold"/>
              </a:rPr>
              <a:t>Kualitas pembiayaan dinilai berdasar tiga kriteria: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10523" y="4147820"/>
            <a:ext cx="14266954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Roboto Bold"/>
              </a:rPr>
              <a:t>Dari kriteria tersebut Kualitas Pembiayaan/Kolektibilitas digolongkan menjadi 5 kriteria: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1916" y="6410990"/>
            <a:ext cx="13157595" cy="11472953"/>
            <a:chOff x="0" y="0"/>
            <a:chExt cx="808396" cy="704892"/>
          </a:xfrm>
        </p:grpSpPr>
        <p:sp>
          <p:nvSpPr>
            <p:cNvPr id="3" name="Freeform 3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393" y="8588963"/>
            <a:ext cx="5163650" cy="516365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8393" y="410930"/>
            <a:ext cx="12311002" cy="733802"/>
            <a:chOff x="0" y="0"/>
            <a:chExt cx="17003346" cy="1013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04616" cy="1013491"/>
            </a:xfrm>
            <a:custGeom>
              <a:avLst/>
              <a:gdLst/>
              <a:ahLst/>
              <a:cxnLst/>
              <a:rect l="l" t="t" r="r" b="b"/>
              <a:pathLst>
                <a:path w="17004616" h="1013491">
                  <a:moveTo>
                    <a:pt x="16450897" y="1013491"/>
                  </a:moveTo>
                  <a:lnTo>
                    <a:pt x="553720" y="1013491"/>
                  </a:lnTo>
                  <a:cubicBezTo>
                    <a:pt x="247650" y="1013491"/>
                    <a:pt x="0" y="786577"/>
                    <a:pt x="0" y="507319"/>
                  </a:cubicBezTo>
                  <a:cubicBezTo>
                    <a:pt x="0" y="226897"/>
                    <a:pt x="247650" y="0"/>
                    <a:pt x="553720" y="0"/>
                  </a:cubicBezTo>
                  <a:lnTo>
                    <a:pt x="16450897" y="0"/>
                  </a:lnTo>
                  <a:cubicBezTo>
                    <a:pt x="16756966" y="0"/>
                    <a:pt x="17004616" y="226897"/>
                    <a:pt x="17004616" y="507319"/>
                  </a:cubicBezTo>
                  <a:cubicBezTo>
                    <a:pt x="17003347" y="786577"/>
                    <a:pt x="16755697" y="1013491"/>
                    <a:pt x="16450897" y="1013491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655437" y="1946856"/>
            <a:ext cx="13932489" cy="5919339"/>
            <a:chOff x="0" y="0"/>
            <a:chExt cx="4409654" cy="1873480"/>
          </a:xfrm>
        </p:grpSpPr>
        <p:sp>
          <p:nvSpPr>
            <p:cNvPr id="11" name="Freeform 11"/>
            <p:cNvSpPr/>
            <p:nvPr/>
          </p:nvSpPr>
          <p:spPr>
            <a:xfrm>
              <a:off x="41910" y="43180"/>
              <a:ext cx="4361394" cy="1825220"/>
            </a:xfrm>
            <a:custGeom>
              <a:avLst/>
              <a:gdLst/>
              <a:ahLst/>
              <a:cxnLst/>
              <a:rect l="l" t="t" r="r" b="b"/>
              <a:pathLst>
                <a:path w="4361394" h="1825220">
                  <a:moveTo>
                    <a:pt x="0" y="0"/>
                  </a:moveTo>
                  <a:lnTo>
                    <a:pt x="4361394" y="0"/>
                  </a:lnTo>
                  <a:lnTo>
                    <a:pt x="4361394" y="1825220"/>
                  </a:lnTo>
                  <a:lnTo>
                    <a:pt x="0" y="182522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560" y="35560"/>
              <a:ext cx="4374094" cy="1837920"/>
            </a:xfrm>
            <a:custGeom>
              <a:avLst/>
              <a:gdLst/>
              <a:ahLst/>
              <a:cxnLst/>
              <a:rect l="l" t="t" r="r" b="b"/>
              <a:pathLst>
                <a:path w="4374094" h="1837920">
                  <a:moveTo>
                    <a:pt x="4374094" y="1837920"/>
                  </a:moveTo>
                  <a:lnTo>
                    <a:pt x="0" y="1837920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1837920"/>
                  </a:lnTo>
                  <a:close/>
                  <a:moveTo>
                    <a:pt x="12700" y="1825220"/>
                  </a:moveTo>
                  <a:lnTo>
                    <a:pt x="4361394" y="1825220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182522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361394" cy="1825220"/>
            </a:xfrm>
            <a:custGeom>
              <a:avLst/>
              <a:gdLst/>
              <a:ahLst/>
              <a:cxnLst/>
              <a:rect l="l" t="t" r="r" b="b"/>
              <a:pathLst>
                <a:path w="4361394" h="1825220">
                  <a:moveTo>
                    <a:pt x="0" y="0"/>
                  </a:moveTo>
                  <a:lnTo>
                    <a:pt x="4361394" y="0"/>
                  </a:lnTo>
                  <a:lnTo>
                    <a:pt x="4361394" y="1825220"/>
                  </a:lnTo>
                  <a:lnTo>
                    <a:pt x="0" y="182522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3955559" y="2071215"/>
            <a:ext cx="13153983" cy="555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 Bold"/>
              </a:rPr>
              <a:t>1. Menyiapkan Daftar Tunggakan : Konfirmasi dengan Pihak UMI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 Bold"/>
              </a:rPr>
              <a:t>2. </a:t>
            </a:r>
            <a:r>
              <a:rPr lang="en-US" sz="2862">
                <a:solidFill>
                  <a:srgbClr val="12110F"/>
                </a:solidFill>
                <a:latin typeface="Arimo Bold"/>
              </a:rPr>
              <a:t>Menyusun Jadwal Penagihan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Menentukan Skala Prioritas Tunggakan: Dahulukan kredit lancar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Menentukan Skala Prioritas Jarak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Memperhatikan Peminjam calon menunggak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 Bold"/>
              </a:rPr>
              <a:t>3. </a:t>
            </a:r>
            <a:r>
              <a:rPr lang="en-US" sz="2862">
                <a:solidFill>
                  <a:srgbClr val="12110F"/>
                </a:solidFill>
                <a:latin typeface="Arimo Bold"/>
              </a:rPr>
              <a:t>Melaksanakan Penagihan 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Membawa Identitas Resmi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Memperhatikan etika berkomunikasi, tidak diperbolehkan menggunakan cara ancaman, kekerasan fisik maupun verbal dan/atau tindakan yang bersifat mempermalukan peminjam </a:t>
            </a:r>
          </a:p>
          <a:p>
            <a:pPr marL="618032" lvl="1" indent="-309016">
              <a:lnSpc>
                <a:spcPts val="4007"/>
              </a:lnSpc>
              <a:buFont typeface="Arial"/>
              <a:buChar char="•"/>
            </a:pPr>
            <a:r>
              <a:rPr lang="en-US" sz="2862">
                <a:solidFill>
                  <a:srgbClr val="12110F"/>
                </a:solidFill>
                <a:latin typeface="Arimo"/>
              </a:rPr>
              <a:t>Dilakukan di tempat tinggal maupun di tempat usaha peminjam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52718" y="24015"/>
            <a:ext cx="12098126" cy="1120717"/>
            <a:chOff x="0" y="0"/>
            <a:chExt cx="16130834" cy="149428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78445"/>
              <a:ext cx="16130834" cy="815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>
                  <a:solidFill>
                    <a:srgbClr val="000000"/>
                  </a:solidFill>
                  <a:latin typeface="HK Grotesk Bold"/>
                </a:rPr>
                <a:t>LANGKAH-LANGKAH PENAGIHAN ANGSURAN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13596" y="-38100"/>
              <a:ext cx="12665833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400381" y="5801651"/>
            <a:ext cx="9102162" cy="1137770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DF087F2-7D37-789F-C526-6A7E9769AC27}"/>
              </a:ext>
            </a:extLst>
          </p:cNvPr>
          <p:cNvGrpSpPr/>
          <p:nvPr/>
        </p:nvGrpSpPr>
        <p:grpSpPr>
          <a:xfrm>
            <a:off x="5490519" y="8108069"/>
            <a:ext cx="12097407" cy="1547553"/>
            <a:chOff x="0" y="0"/>
            <a:chExt cx="4409654" cy="489803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F91C580-9590-4FDE-B4C8-A7BF09223DDE}"/>
                </a:ext>
              </a:extLst>
            </p:cNvPr>
            <p:cNvSpPr/>
            <p:nvPr/>
          </p:nvSpPr>
          <p:spPr>
            <a:xfrm>
              <a:off x="41910" y="43180"/>
              <a:ext cx="4361394" cy="441543"/>
            </a:xfrm>
            <a:custGeom>
              <a:avLst/>
              <a:gdLst/>
              <a:ahLst/>
              <a:cxnLst/>
              <a:rect l="l" t="t" r="r" b="b"/>
              <a:pathLst>
                <a:path w="4361394" h="441543">
                  <a:moveTo>
                    <a:pt x="0" y="0"/>
                  </a:moveTo>
                  <a:lnTo>
                    <a:pt x="4361394" y="0"/>
                  </a:lnTo>
                  <a:lnTo>
                    <a:pt x="4361394" y="441543"/>
                  </a:lnTo>
                  <a:lnTo>
                    <a:pt x="0" y="441543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EEEB366-D24E-D47A-9441-A8598B66D9EC}"/>
                </a:ext>
              </a:extLst>
            </p:cNvPr>
            <p:cNvSpPr/>
            <p:nvPr/>
          </p:nvSpPr>
          <p:spPr>
            <a:xfrm>
              <a:off x="35560" y="35560"/>
              <a:ext cx="4374094" cy="454243"/>
            </a:xfrm>
            <a:custGeom>
              <a:avLst/>
              <a:gdLst/>
              <a:ahLst/>
              <a:cxnLst/>
              <a:rect l="l" t="t" r="r" b="b"/>
              <a:pathLst>
                <a:path w="4374094" h="454243">
                  <a:moveTo>
                    <a:pt x="4374094" y="454243"/>
                  </a:moveTo>
                  <a:lnTo>
                    <a:pt x="0" y="454243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454243"/>
                  </a:lnTo>
                  <a:close/>
                  <a:moveTo>
                    <a:pt x="12700" y="441543"/>
                  </a:moveTo>
                  <a:lnTo>
                    <a:pt x="4361394" y="441543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441543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8A0486-C119-EEA6-F696-A63692883E71}"/>
                </a:ext>
              </a:extLst>
            </p:cNvPr>
            <p:cNvSpPr/>
            <p:nvPr/>
          </p:nvSpPr>
          <p:spPr>
            <a:xfrm>
              <a:off x="0" y="0"/>
              <a:ext cx="4361394" cy="441543"/>
            </a:xfrm>
            <a:custGeom>
              <a:avLst/>
              <a:gdLst/>
              <a:ahLst/>
              <a:cxnLst/>
              <a:rect l="l" t="t" r="r" b="b"/>
              <a:pathLst>
                <a:path w="4361394" h="441543">
                  <a:moveTo>
                    <a:pt x="0" y="0"/>
                  </a:moveTo>
                  <a:lnTo>
                    <a:pt x="4361394" y="0"/>
                  </a:lnTo>
                  <a:lnTo>
                    <a:pt x="4361394" y="441543"/>
                  </a:lnTo>
                  <a:lnTo>
                    <a:pt x="0" y="441543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27" name="TextBox 32">
            <a:extLst>
              <a:ext uri="{FF2B5EF4-FFF2-40B4-BE49-F238E27FC236}">
                <a16:creationId xmlns:a16="http://schemas.microsoft.com/office/drawing/2014/main" id="{146A0D29-AE22-0BA2-84AD-8EAC5421C491}"/>
              </a:ext>
            </a:extLst>
          </p:cNvPr>
          <p:cNvSpPr txBox="1"/>
          <p:nvPr/>
        </p:nvSpPr>
        <p:spPr>
          <a:xfrm>
            <a:off x="5798840" y="8286061"/>
            <a:ext cx="11615145" cy="1502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 dirty="0">
                <a:solidFill>
                  <a:srgbClr val="12110F"/>
                </a:solidFill>
                <a:latin typeface="Roboto Bold"/>
              </a:rPr>
              <a:t>Mitra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UMi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mengidentifikasi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kendala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dari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peminjam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yang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dapat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menimbulkan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resiko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tunggakan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.</a:t>
            </a:r>
          </a:p>
          <a:p>
            <a:pPr>
              <a:lnSpc>
                <a:spcPts val="4007"/>
              </a:lnSpc>
            </a:pPr>
            <a:endParaRPr lang="en-US" sz="2862" dirty="0">
              <a:solidFill>
                <a:srgbClr val="12110F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1916" y="6410990"/>
            <a:ext cx="13157595" cy="11472953"/>
            <a:chOff x="0" y="0"/>
            <a:chExt cx="808396" cy="704892"/>
          </a:xfrm>
        </p:grpSpPr>
        <p:sp>
          <p:nvSpPr>
            <p:cNvPr id="3" name="Freeform 3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393" y="8588963"/>
            <a:ext cx="5163650" cy="516365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8393" y="410930"/>
            <a:ext cx="11413693" cy="733802"/>
            <a:chOff x="0" y="0"/>
            <a:chExt cx="15764028" cy="1013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65298" cy="1013491"/>
            </a:xfrm>
            <a:custGeom>
              <a:avLst/>
              <a:gdLst/>
              <a:ahLst/>
              <a:cxnLst/>
              <a:rect l="l" t="t" r="r" b="b"/>
              <a:pathLst>
                <a:path w="15765298" h="1013491">
                  <a:moveTo>
                    <a:pt x="15211578" y="1013491"/>
                  </a:moveTo>
                  <a:lnTo>
                    <a:pt x="553720" y="1013491"/>
                  </a:lnTo>
                  <a:cubicBezTo>
                    <a:pt x="247650" y="1013491"/>
                    <a:pt x="0" y="786577"/>
                    <a:pt x="0" y="507319"/>
                  </a:cubicBezTo>
                  <a:cubicBezTo>
                    <a:pt x="0" y="226897"/>
                    <a:pt x="247650" y="0"/>
                    <a:pt x="553720" y="0"/>
                  </a:cubicBezTo>
                  <a:lnTo>
                    <a:pt x="15211578" y="0"/>
                  </a:lnTo>
                  <a:cubicBezTo>
                    <a:pt x="15517648" y="0"/>
                    <a:pt x="15765298" y="226897"/>
                    <a:pt x="15765298" y="507319"/>
                  </a:cubicBezTo>
                  <a:cubicBezTo>
                    <a:pt x="15764028" y="786577"/>
                    <a:pt x="15516378" y="1013491"/>
                    <a:pt x="15211578" y="1013491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655437" y="1946856"/>
            <a:ext cx="13932489" cy="2460885"/>
            <a:chOff x="0" y="0"/>
            <a:chExt cx="4409654" cy="778874"/>
          </a:xfrm>
        </p:grpSpPr>
        <p:sp>
          <p:nvSpPr>
            <p:cNvPr id="11" name="Freeform 11"/>
            <p:cNvSpPr/>
            <p:nvPr/>
          </p:nvSpPr>
          <p:spPr>
            <a:xfrm>
              <a:off x="41910" y="43180"/>
              <a:ext cx="4361394" cy="730614"/>
            </a:xfrm>
            <a:custGeom>
              <a:avLst/>
              <a:gdLst/>
              <a:ahLst/>
              <a:cxnLst/>
              <a:rect l="l" t="t" r="r" b="b"/>
              <a:pathLst>
                <a:path w="4361394" h="730614">
                  <a:moveTo>
                    <a:pt x="0" y="0"/>
                  </a:moveTo>
                  <a:lnTo>
                    <a:pt x="4361394" y="0"/>
                  </a:lnTo>
                  <a:lnTo>
                    <a:pt x="4361394" y="730614"/>
                  </a:lnTo>
                  <a:lnTo>
                    <a:pt x="0" y="730614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560" y="35560"/>
              <a:ext cx="4374094" cy="743314"/>
            </a:xfrm>
            <a:custGeom>
              <a:avLst/>
              <a:gdLst/>
              <a:ahLst/>
              <a:cxnLst/>
              <a:rect l="l" t="t" r="r" b="b"/>
              <a:pathLst>
                <a:path w="4374094" h="743314">
                  <a:moveTo>
                    <a:pt x="4374094" y="743314"/>
                  </a:moveTo>
                  <a:lnTo>
                    <a:pt x="0" y="743314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743314"/>
                  </a:lnTo>
                  <a:close/>
                  <a:moveTo>
                    <a:pt x="12700" y="730614"/>
                  </a:moveTo>
                  <a:lnTo>
                    <a:pt x="4361394" y="730614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730614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361394" cy="730614"/>
            </a:xfrm>
            <a:custGeom>
              <a:avLst/>
              <a:gdLst/>
              <a:ahLst/>
              <a:cxnLst/>
              <a:rect l="l" t="t" r="r" b="b"/>
              <a:pathLst>
                <a:path w="4361394" h="730614">
                  <a:moveTo>
                    <a:pt x="0" y="0"/>
                  </a:moveTo>
                  <a:lnTo>
                    <a:pt x="4361394" y="0"/>
                  </a:lnTo>
                  <a:lnTo>
                    <a:pt x="4361394" y="730614"/>
                  </a:lnTo>
                  <a:lnTo>
                    <a:pt x="0" y="730614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3655437" y="5009010"/>
            <a:ext cx="13932489" cy="2460885"/>
            <a:chOff x="0" y="0"/>
            <a:chExt cx="4409654" cy="778874"/>
          </a:xfrm>
        </p:grpSpPr>
        <p:sp>
          <p:nvSpPr>
            <p:cNvPr id="19" name="Freeform 19"/>
            <p:cNvSpPr/>
            <p:nvPr/>
          </p:nvSpPr>
          <p:spPr>
            <a:xfrm>
              <a:off x="41910" y="43180"/>
              <a:ext cx="4361394" cy="730614"/>
            </a:xfrm>
            <a:custGeom>
              <a:avLst/>
              <a:gdLst/>
              <a:ahLst/>
              <a:cxnLst/>
              <a:rect l="l" t="t" r="r" b="b"/>
              <a:pathLst>
                <a:path w="4361394" h="730614">
                  <a:moveTo>
                    <a:pt x="0" y="0"/>
                  </a:moveTo>
                  <a:lnTo>
                    <a:pt x="4361394" y="0"/>
                  </a:lnTo>
                  <a:lnTo>
                    <a:pt x="4361394" y="730614"/>
                  </a:lnTo>
                  <a:lnTo>
                    <a:pt x="0" y="730614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5560" y="35560"/>
              <a:ext cx="4374094" cy="743314"/>
            </a:xfrm>
            <a:custGeom>
              <a:avLst/>
              <a:gdLst/>
              <a:ahLst/>
              <a:cxnLst/>
              <a:rect l="l" t="t" r="r" b="b"/>
              <a:pathLst>
                <a:path w="4374094" h="743314">
                  <a:moveTo>
                    <a:pt x="4374094" y="743314"/>
                  </a:moveTo>
                  <a:lnTo>
                    <a:pt x="0" y="743314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743314"/>
                  </a:lnTo>
                  <a:close/>
                  <a:moveTo>
                    <a:pt x="12700" y="730614"/>
                  </a:moveTo>
                  <a:lnTo>
                    <a:pt x="4361394" y="730614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730614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4361394" cy="730614"/>
            </a:xfrm>
            <a:custGeom>
              <a:avLst/>
              <a:gdLst/>
              <a:ahLst/>
              <a:cxnLst/>
              <a:rect l="l" t="t" r="r" b="b"/>
              <a:pathLst>
                <a:path w="4361394" h="730614">
                  <a:moveTo>
                    <a:pt x="0" y="0"/>
                  </a:moveTo>
                  <a:lnTo>
                    <a:pt x="4361394" y="0"/>
                  </a:lnTo>
                  <a:lnTo>
                    <a:pt x="4361394" y="730614"/>
                  </a:lnTo>
                  <a:lnTo>
                    <a:pt x="0" y="730614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655437" y="8108069"/>
            <a:ext cx="13932489" cy="1547553"/>
            <a:chOff x="0" y="0"/>
            <a:chExt cx="4409654" cy="489803"/>
          </a:xfrm>
        </p:grpSpPr>
        <p:sp>
          <p:nvSpPr>
            <p:cNvPr id="23" name="Freeform 23"/>
            <p:cNvSpPr/>
            <p:nvPr/>
          </p:nvSpPr>
          <p:spPr>
            <a:xfrm>
              <a:off x="41910" y="43180"/>
              <a:ext cx="4361394" cy="441543"/>
            </a:xfrm>
            <a:custGeom>
              <a:avLst/>
              <a:gdLst/>
              <a:ahLst/>
              <a:cxnLst/>
              <a:rect l="l" t="t" r="r" b="b"/>
              <a:pathLst>
                <a:path w="4361394" h="441543">
                  <a:moveTo>
                    <a:pt x="0" y="0"/>
                  </a:moveTo>
                  <a:lnTo>
                    <a:pt x="4361394" y="0"/>
                  </a:lnTo>
                  <a:lnTo>
                    <a:pt x="4361394" y="441543"/>
                  </a:lnTo>
                  <a:lnTo>
                    <a:pt x="0" y="441543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5560" y="35560"/>
              <a:ext cx="4374094" cy="454243"/>
            </a:xfrm>
            <a:custGeom>
              <a:avLst/>
              <a:gdLst/>
              <a:ahLst/>
              <a:cxnLst/>
              <a:rect l="l" t="t" r="r" b="b"/>
              <a:pathLst>
                <a:path w="4374094" h="454243">
                  <a:moveTo>
                    <a:pt x="4374094" y="454243"/>
                  </a:moveTo>
                  <a:lnTo>
                    <a:pt x="0" y="454243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454243"/>
                  </a:lnTo>
                  <a:close/>
                  <a:moveTo>
                    <a:pt x="12700" y="441543"/>
                  </a:moveTo>
                  <a:lnTo>
                    <a:pt x="4361394" y="441543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441543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4361394" cy="441543"/>
            </a:xfrm>
            <a:custGeom>
              <a:avLst/>
              <a:gdLst/>
              <a:ahLst/>
              <a:cxnLst/>
              <a:rect l="l" t="t" r="r" b="b"/>
              <a:pathLst>
                <a:path w="4361394" h="441543">
                  <a:moveTo>
                    <a:pt x="0" y="0"/>
                  </a:moveTo>
                  <a:lnTo>
                    <a:pt x="4361394" y="0"/>
                  </a:lnTo>
                  <a:lnTo>
                    <a:pt x="4361394" y="441543"/>
                  </a:lnTo>
                  <a:lnTo>
                    <a:pt x="0" y="441543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3068" y="1675221"/>
            <a:ext cx="6988483" cy="8735604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652718" y="24015"/>
            <a:ext cx="11232864" cy="1120717"/>
            <a:chOff x="0" y="0"/>
            <a:chExt cx="14977152" cy="149428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678445"/>
              <a:ext cx="14977152" cy="815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 dirty="0">
                  <a:solidFill>
                    <a:srgbClr val="000000"/>
                  </a:solidFill>
                  <a:latin typeface="HK Grotesk Bold"/>
                </a:rPr>
                <a:t>MONITORING, EVALUASI DAN PELAPORAN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98320" y="-38100"/>
              <a:ext cx="11759969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843396" y="2091556"/>
            <a:ext cx="13153983" cy="202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 Bold"/>
              </a:rPr>
              <a:t>Monitoring dan Evaluasi dibutuhkan agar: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"/>
              </a:rPr>
              <a:t>a.Kegiatan penagihan sesuai rencana dan prioritas jadwal yang telah ditetapkan.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"/>
              </a:rPr>
              <a:t>b.Peminjam menyelesaikan pembayaran angsuran dan tunggakan (pokok/bunga) sesuai ketentuan yang berlaku.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43396" y="5153710"/>
            <a:ext cx="13153983" cy="202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 Bold"/>
              </a:rPr>
              <a:t>Monitoring dapat dilaksanakan melalui :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"/>
              </a:rPr>
              <a:t>a.komunikasi telephone,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"/>
              </a:rPr>
              <a:t>b.pesan singkat (SMS) ataupun </a:t>
            </a:r>
          </a:p>
          <a:p>
            <a:pPr>
              <a:lnSpc>
                <a:spcPts val="4007"/>
              </a:lnSpc>
            </a:pPr>
            <a:r>
              <a:rPr lang="en-US" sz="2862">
                <a:solidFill>
                  <a:srgbClr val="12110F"/>
                </a:solidFill>
                <a:latin typeface="Roboto"/>
              </a:rPr>
              <a:t>c.melalui whatsapp (WA)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43396" y="8286061"/>
            <a:ext cx="13570590" cy="151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Laporan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hasil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penagihan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angsuran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dan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tunggakan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dibutuhkan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sebagai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pertanggung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jawaban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Mitra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UMi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atas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kegiatan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penagihan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yang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telah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 </a:t>
            </a:r>
            <a:r>
              <a:rPr lang="en-US" sz="2862" dirty="0" err="1">
                <a:solidFill>
                  <a:srgbClr val="12110F"/>
                </a:solidFill>
                <a:latin typeface="Roboto Bold"/>
              </a:rPr>
              <a:t>dilaksanakan</a:t>
            </a:r>
            <a:r>
              <a:rPr lang="en-US" sz="2862" dirty="0">
                <a:solidFill>
                  <a:srgbClr val="12110F"/>
                </a:solidFill>
                <a:latin typeface="Roboto Bold"/>
              </a:rPr>
              <a:t>.</a:t>
            </a:r>
          </a:p>
          <a:p>
            <a:pPr>
              <a:lnSpc>
                <a:spcPts val="4007"/>
              </a:lnSpc>
            </a:pPr>
            <a:endParaRPr lang="en-US" sz="2862" dirty="0">
              <a:solidFill>
                <a:srgbClr val="12110F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6611522"/>
            <a:ext cx="13157595" cy="11472953"/>
            <a:chOff x="0" y="0"/>
            <a:chExt cx="808396" cy="704892"/>
          </a:xfrm>
        </p:grpSpPr>
        <p:sp>
          <p:nvSpPr>
            <p:cNvPr id="7" name="Freeform 7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166" y="8858391"/>
            <a:ext cx="5163650" cy="51636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274362" y="3675478"/>
            <a:ext cx="9683392" cy="121042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50100" y="-14085"/>
            <a:ext cx="11704382" cy="23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31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9407620" y="1993389"/>
            <a:ext cx="5683978" cy="17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52"/>
              </a:lnSpc>
            </a:pPr>
            <a:endParaRPr/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2998A20B-07DC-2B1A-BFB8-BC01889D2B86}"/>
              </a:ext>
            </a:extLst>
          </p:cNvPr>
          <p:cNvGrpSpPr/>
          <p:nvPr/>
        </p:nvGrpSpPr>
        <p:grpSpPr>
          <a:xfrm>
            <a:off x="3437154" y="410930"/>
            <a:ext cx="11413693" cy="733802"/>
            <a:chOff x="0" y="0"/>
            <a:chExt cx="15764028" cy="1013491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BDD304D-F83C-A497-78B0-F0B97DDA56D0}"/>
                </a:ext>
              </a:extLst>
            </p:cNvPr>
            <p:cNvSpPr/>
            <p:nvPr/>
          </p:nvSpPr>
          <p:spPr>
            <a:xfrm>
              <a:off x="0" y="0"/>
              <a:ext cx="15765298" cy="1013491"/>
            </a:xfrm>
            <a:custGeom>
              <a:avLst/>
              <a:gdLst/>
              <a:ahLst/>
              <a:cxnLst/>
              <a:rect l="l" t="t" r="r" b="b"/>
              <a:pathLst>
                <a:path w="15765298" h="1013491">
                  <a:moveTo>
                    <a:pt x="15211578" y="1013491"/>
                  </a:moveTo>
                  <a:lnTo>
                    <a:pt x="553720" y="1013491"/>
                  </a:lnTo>
                  <a:cubicBezTo>
                    <a:pt x="247650" y="1013491"/>
                    <a:pt x="0" y="786577"/>
                    <a:pt x="0" y="507319"/>
                  </a:cubicBezTo>
                  <a:cubicBezTo>
                    <a:pt x="0" y="226897"/>
                    <a:pt x="247650" y="0"/>
                    <a:pt x="553720" y="0"/>
                  </a:cubicBezTo>
                  <a:lnTo>
                    <a:pt x="15211578" y="0"/>
                  </a:lnTo>
                  <a:cubicBezTo>
                    <a:pt x="15517648" y="0"/>
                    <a:pt x="15765298" y="226897"/>
                    <a:pt x="15765298" y="507319"/>
                  </a:cubicBezTo>
                  <a:cubicBezTo>
                    <a:pt x="15764028" y="786577"/>
                    <a:pt x="15516378" y="1013491"/>
                    <a:pt x="15211578" y="1013491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241AE711-9228-61E2-DEF4-EB471D926603}"/>
              </a:ext>
            </a:extLst>
          </p:cNvPr>
          <p:cNvGrpSpPr/>
          <p:nvPr/>
        </p:nvGrpSpPr>
        <p:grpSpPr>
          <a:xfrm>
            <a:off x="801458" y="-4560"/>
            <a:ext cx="13958974" cy="1149292"/>
            <a:chOff x="198320" y="-38100"/>
            <a:chExt cx="18611965" cy="1532389"/>
          </a:xfrm>
        </p:grpSpPr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B7C041FC-39FB-3F14-E93F-D4E843561C01}"/>
                </a:ext>
              </a:extLst>
            </p:cNvPr>
            <p:cNvSpPr txBox="1"/>
            <p:nvPr/>
          </p:nvSpPr>
          <p:spPr>
            <a:xfrm>
              <a:off x="3833133" y="678445"/>
              <a:ext cx="14977152" cy="815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6"/>
                </a:lnSpc>
              </a:pPr>
              <a:r>
                <a:rPr lang="en-US" sz="4496" spc="-89" dirty="0">
                  <a:solidFill>
                    <a:srgbClr val="000000"/>
                  </a:solidFill>
                  <a:latin typeface="HK Grotesk Bold"/>
                </a:rPr>
                <a:t>PUTAR VIDEO PENAGIHAN</a:t>
              </a:r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569D0181-43C6-6FFB-262C-E1846D130716}"/>
                </a:ext>
              </a:extLst>
            </p:cNvPr>
            <p:cNvSpPr txBox="1"/>
            <p:nvPr/>
          </p:nvSpPr>
          <p:spPr>
            <a:xfrm>
              <a:off x="198320" y="-38100"/>
              <a:ext cx="11759969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7901" y="2209800"/>
            <a:ext cx="2381399" cy="23727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80510" y="1745569"/>
            <a:ext cx="14199546" cy="14199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821739"/>
            <a:ext cx="2487299" cy="5583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65053" y="3631721"/>
            <a:ext cx="13394247" cy="167428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200704"/>
            <a:ext cx="9939902" cy="143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43"/>
              </a:lnSpc>
            </a:pPr>
            <a:r>
              <a:rPr lang="en-US" sz="10743" spc="-214">
                <a:solidFill>
                  <a:srgbClr val="12110F"/>
                </a:solidFill>
                <a:latin typeface="HK Grotesk Bold"/>
              </a:rPr>
              <a:t>TERIMAKASIH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388</Words>
  <Application>Microsoft Office PowerPoint</Application>
  <PresentationFormat>Custom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Roboto Bold</vt:lpstr>
      <vt:lpstr>Arial</vt:lpstr>
      <vt:lpstr>Arimo</vt:lpstr>
      <vt:lpstr>HK Grotesk Bold</vt:lpstr>
      <vt:lpstr>HK Grotesk Medium</vt:lpstr>
      <vt:lpstr>HK Grotesk Pro Bold</vt:lpstr>
      <vt:lpstr>Roboto</vt:lpstr>
      <vt:lpstr>Arimo Bold</vt:lpstr>
      <vt:lpstr>Calibri</vt:lpstr>
      <vt:lpstr>HK Grotesk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PENAGIHAN ANGSURAN DAN PENYELESAIAN TUNGGAKAN</dc:title>
  <dc:creator>iLHaM</dc:creator>
  <cp:lastModifiedBy>Daffa AlFatih</cp:lastModifiedBy>
  <cp:revision>5</cp:revision>
  <dcterms:created xsi:type="dcterms:W3CDTF">2006-08-16T00:00:00Z</dcterms:created>
  <dcterms:modified xsi:type="dcterms:W3CDTF">2022-06-13T09:09:24Z</dcterms:modified>
  <dc:identifier>DAFCamVMaeg</dc:identifier>
</cp:coreProperties>
</file>