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8288000" cy="10287000"/>
  <p:notesSz cx="6858000" cy="9144000"/>
  <p:embeddedFontLst>
    <p:embeddedFont>
      <p:font typeface="Arimo" panose="020B0604020202020204" charset="0"/>
      <p:regular r:id="rId16"/>
    </p:embeddedFont>
    <p:embeddedFont>
      <p:font typeface="Arimo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K Grotesk Bold" panose="020B0604020202020204" charset="0"/>
      <p:regular r:id="rId22"/>
    </p:embeddedFont>
    <p:embeddedFont>
      <p:font typeface="HK Grotesk Medium" panose="020B0604020202020204" charset="0"/>
      <p:regular r:id="rId23"/>
    </p:embeddedFont>
    <p:embeddedFont>
      <p:font typeface="HK Grotesk Medium Bold" panose="020B0604020202020204" charset="0"/>
      <p:regular r:id="rId24"/>
    </p:embeddedFont>
    <p:embeddedFont>
      <p:font typeface="HK Grotesk Pro" panose="020B0604020202020204" charset="0"/>
      <p:regular r:id="rId25"/>
    </p:embeddedFont>
    <p:embeddedFont>
      <p:font typeface="Poppins" panose="00000500000000000000" pitchFamily="2" charset="0"/>
      <p:regular r:id="rId26"/>
      <p:bold r:id="rId27"/>
      <p:italic r:id="rId28"/>
      <p:boldItalic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  <p:embeddedFont>
      <p:font typeface="Roboto Bold" panose="02000000000000000000" pitchFamily="2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4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sv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.sv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10" Type="http://schemas.openxmlformats.org/officeDocument/2006/relationships/image" Target="../media/image16.sv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6006" y="5163889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529359" y="5163889"/>
            <a:ext cx="13229282" cy="132292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98783" y="6608909"/>
            <a:ext cx="13229282" cy="132292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74677" y="5095875"/>
            <a:ext cx="8887154" cy="11108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86071" y="5319309"/>
            <a:ext cx="3388473" cy="101285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74454" y="5319309"/>
            <a:ext cx="1602934" cy="12896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559935" y="1398149"/>
            <a:ext cx="13168129" cy="2584752"/>
            <a:chOff x="0" y="0"/>
            <a:chExt cx="17557506" cy="3446336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33350"/>
              <a:ext cx="17557506" cy="24766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7"/>
                </a:lnSpc>
              </a:pPr>
              <a:r>
                <a:rPr lang="en-US" sz="7007" spc="-140">
                  <a:solidFill>
                    <a:srgbClr val="12110F"/>
                  </a:solidFill>
                  <a:latin typeface="HK Grotesk Bold"/>
                </a:rPr>
                <a:t>ANALISIS KELAYAKAN PEMBERIAN PINJAMAN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2487" y="3021345"/>
              <a:ext cx="13786046" cy="42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16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10612" y="3470350"/>
            <a:ext cx="11066776" cy="1625525"/>
            <a:chOff x="0" y="0"/>
            <a:chExt cx="14755701" cy="2167367"/>
          </a:xfrm>
        </p:grpSpPr>
        <p:sp>
          <p:nvSpPr>
            <p:cNvPr id="22" name="TextBox 22"/>
            <p:cNvSpPr txBox="1"/>
            <p:nvPr/>
          </p:nvSpPr>
          <p:spPr>
            <a:xfrm>
              <a:off x="0" y="76200"/>
              <a:ext cx="14755701" cy="15652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6"/>
                </a:lnSpc>
              </a:pPr>
              <a:r>
                <a:rPr lang="en-US" sz="4406" spc="-88">
                  <a:solidFill>
                    <a:srgbClr val="12110F"/>
                  </a:solidFill>
                  <a:latin typeface="HK Grotesk Pro"/>
                </a:rPr>
                <a:t>"Mitra UMI PAHAM dan MAMPU Melakukan Analisis Kelayakan Pemberian Pinjaman"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95387" y="1901470"/>
              <a:ext cx="11586087" cy="265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5"/>
                </a:lnSpc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809145" y="6385475"/>
            <a:ext cx="1602934" cy="128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276248" y="6611522"/>
            <a:ext cx="13157595" cy="11472953"/>
            <a:chOff x="0" y="0"/>
            <a:chExt cx="808396" cy="704892"/>
          </a:xfrm>
        </p:grpSpPr>
        <p:sp>
          <p:nvSpPr>
            <p:cNvPr id="7" name="Freeform 7"/>
            <p:cNvSpPr/>
            <p:nvPr/>
          </p:nvSpPr>
          <p:spPr>
            <a:xfrm>
              <a:off x="200141" y="0"/>
              <a:ext cx="408114" cy="704892"/>
            </a:xfrm>
            <a:custGeom>
              <a:avLst/>
              <a:gdLst/>
              <a:ahLst/>
              <a:cxnLst/>
              <a:rect l="l" t="t" r="r" b="b"/>
              <a:pathLst>
                <a:path w="408114" h="704892">
                  <a:moveTo>
                    <a:pt x="204057" y="0"/>
                  </a:moveTo>
                  <a:lnTo>
                    <a:pt x="204057" y="0"/>
                  </a:lnTo>
                  <a:cubicBezTo>
                    <a:pt x="330280" y="72466"/>
                    <a:pt x="408114" y="206900"/>
                    <a:pt x="408114" y="352446"/>
                  </a:cubicBezTo>
                  <a:cubicBezTo>
                    <a:pt x="408114" y="497992"/>
                    <a:pt x="330280" y="632426"/>
                    <a:pt x="204057" y="704892"/>
                  </a:cubicBezTo>
                  <a:cubicBezTo>
                    <a:pt x="77834" y="632426"/>
                    <a:pt x="0" y="497992"/>
                    <a:pt x="0" y="352446"/>
                  </a:cubicBezTo>
                  <a:cubicBezTo>
                    <a:pt x="0" y="206900"/>
                    <a:pt x="77834" y="72466"/>
                    <a:pt x="20405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166" y="8858391"/>
            <a:ext cx="5163650" cy="51636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4247" y="1766496"/>
            <a:ext cx="17023679" cy="2083744"/>
            <a:chOff x="0" y="0"/>
            <a:chExt cx="5388020" cy="746502"/>
          </a:xfrm>
        </p:grpSpPr>
        <p:sp>
          <p:nvSpPr>
            <p:cNvPr id="13" name="Freeform 13"/>
            <p:cNvSpPr/>
            <p:nvPr/>
          </p:nvSpPr>
          <p:spPr>
            <a:xfrm>
              <a:off x="41910" y="43180"/>
              <a:ext cx="5339760" cy="698242"/>
            </a:xfrm>
            <a:custGeom>
              <a:avLst/>
              <a:gdLst/>
              <a:ahLst/>
              <a:cxnLst/>
              <a:rect l="l" t="t" r="r" b="b"/>
              <a:pathLst>
                <a:path w="5339760" h="698242">
                  <a:moveTo>
                    <a:pt x="0" y="0"/>
                  </a:moveTo>
                  <a:lnTo>
                    <a:pt x="5339760" y="0"/>
                  </a:lnTo>
                  <a:lnTo>
                    <a:pt x="5339760" y="698242"/>
                  </a:lnTo>
                  <a:lnTo>
                    <a:pt x="0" y="698242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5560" y="35560"/>
              <a:ext cx="5352460" cy="710942"/>
            </a:xfrm>
            <a:custGeom>
              <a:avLst/>
              <a:gdLst/>
              <a:ahLst/>
              <a:cxnLst/>
              <a:rect l="l" t="t" r="r" b="b"/>
              <a:pathLst>
                <a:path w="5352460" h="710942">
                  <a:moveTo>
                    <a:pt x="5352460" y="710942"/>
                  </a:moveTo>
                  <a:lnTo>
                    <a:pt x="0" y="710942"/>
                  </a:lnTo>
                  <a:lnTo>
                    <a:pt x="0" y="0"/>
                  </a:lnTo>
                  <a:lnTo>
                    <a:pt x="5352460" y="0"/>
                  </a:lnTo>
                  <a:lnTo>
                    <a:pt x="5352460" y="710942"/>
                  </a:lnTo>
                  <a:close/>
                  <a:moveTo>
                    <a:pt x="12700" y="698242"/>
                  </a:moveTo>
                  <a:lnTo>
                    <a:pt x="5339760" y="698242"/>
                  </a:lnTo>
                  <a:lnTo>
                    <a:pt x="5339760" y="12700"/>
                  </a:lnTo>
                  <a:lnTo>
                    <a:pt x="12700" y="12700"/>
                  </a:lnTo>
                  <a:lnTo>
                    <a:pt x="12700" y="698242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5339760" cy="698242"/>
            </a:xfrm>
            <a:custGeom>
              <a:avLst/>
              <a:gdLst/>
              <a:ahLst/>
              <a:cxnLst/>
              <a:rect l="l" t="t" r="r" b="b"/>
              <a:pathLst>
                <a:path w="5339760" h="698242">
                  <a:moveTo>
                    <a:pt x="0" y="0"/>
                  </a:moveTo>
                  <a:lnTo>
                    <a:pt x="5339760" y="0"/>
                  </a:lnTo>
                  <a:lnTo>
                    <a:pt x="5339760" y="698242"/>
                  </a:lnTo>
                  <a:lnTo>
                    <a:pt x="0" y="698242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38393" y="342900"/>
            <a:ext cx="13696845" cy="953809"/>
            <a:chOff x="0" y="0"/>
            <a:chExt cx="18917404" cy="131735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918675" cy="1317353"/>
            </a:xfrm>
            <a:custGeom>
              <a:avLst/>
              <a:gdLst/>
              <a:ahLst/>
              <a:cxnLst/>
              <a:rect l="l" t="t" r="r" b="b"/>
              <a:pathLst>
                <a:path w="18918675" h="1317353">
                  <a:moveTo>
                    <a:pt x="18364955" y="1317353"/>
                  </a:moveTo>
                  <a:lnTo>
                    <a:pt x="553720" y="1317353"/>
                  </a:lnTo>
                  <a:cubicBezTo>
                    <a:pt x="247650" y="1317353"/>
                    <a:pt x="0" y="1022453"/>
                    <a:pt x="0" y="659452"/>
                  </a:cubicBezTo>
                  <a:cubicBezTo>
                    <a:pt x="0" y="294938"/>
                    <a:pt x="247650" y="0"/>
                    <a:pt x="553720" y="0"/>
                  </a:cubicBezTo>
                  <a:lnTo>
                    <a:pt x="18364955" y="0"/>
                  </a:lnTo>
                  <a:cubicBezTo>
                    <a:pt x="18671025" y="0"/>
                    <a:pt x="18918675" y="294938"/>
                    <a:pt x="18918675" y="659452"/>
                  </a:cubicBezTo>
                  <a:cubicBezTo>
                    <a:pt x="18917405" y="1022453"/>
                    <a:pt x="18669755" y="1317353"/>
                    <a:pt x="18364955" y="1317353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581400" y="6362700"/>
            <a:ext cx="5289429" cy="43968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532092" y="7006461"/>
            <a:ext cx="2728235" cy="8155051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5180238" y="3994921"/>
            <a:ext cx="12407688" cy="5920993"/>
            <a:chOff x="0" y="0"/>
            <a:chExt cx="3402882" cy="1681230"/>
          </a:xfrm>
        </p:grpSpPr>
        <p:sp>
          <p:nvSpPr>
            <p:cNvPr id="21" name="Freeform 21"/>
            <p:cNvSpPr/>
            <p:nvPr/>
          </p:nvSpPr>
          <p:spPr>
            <a:xfrm>
              <a:off x="41910" y="43180"/>
              <a:ext cx="3354621" cy="1632970"/>
            </a:xfrm>
            <a:custGeom>
              <a:avLst/>
              <a:gdLst/>
              <a:ahLst/>
              <a:cxnLst/>
              <a:rect l="l" t="t" r="r" b="b"/>
              <a:pathLst>
                <a:path w="3354621" h="1632970">
                  <a:moveTo>
                    <a:pt x="0" y="0"/>
                  </a:moveTo>
                  <a:lnTo>
                    <a:pt x="3354621" y="0"/>
                  </a:lnTo>
                  <a:lnTo>
                    <a:pt x="3354621" y="1632970"/>
                  </a:lnTo>
                  <a:lnTo>
                    <a:pt x="0" y="163297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5560" y="35560"/>
              <a:ext cx="3367321" cy="1645670"/>
            </a:xfrm>
            <a:custGeom>
              <a:avLst/>
              <a:gdLst/>
              <a:ahLst/>
              <a:cxnLst/>
              <a:rect l="l" t="t" r="r" b="b"/>
              <a:pathLst>
                <a:path w="3367321" h="1645670">
                  <a:moveTo>
                    <a:pt x="3367321" y="1645670"/>
                  </a:moveTo>
                  <a:lnTo>
                    <a:pt x="0" y="1645670"/>
                  </a:lnTo>
                  <a:lnTo>
                    <a:pt x="0" y="0"/>
                  </a:lnTo>
                  <a:lnTo>
                    <a:pt x="3367321" y="0"/>
                  </a:lnTo>
                  <a:lnTo>
                    <a:pt x="3367321" y="1645670"/>
                  </a:lnTo>
                  <a:close/>
                  <a:moveTo>
                    <a:pt x="12700" y="1632970"/>
                  </a:moveTo>
                  <a:lnTo>
                    <a:pt x="3354621" y="1632970"/>
                  </a:lnTo>
                  <a:lnTo>
                    <a:pt x="3354621" y="12700"/>
                  </a:lnTo>
                  <a:lnTo>
                    <a:pt x="12700" y="12700"/>
                  </a:lnTo>
                  <a:lnTo>
                    <a:pt x="12700" y="163297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3354622" cy="1632970"/>
            </a:xfrm>
            <a:custGeom>
              <a:avLst/>
              <a:gdLst/>
              <a:ahLst/>
              <a:cxnLst/>
              <a:rect l="l" t="t" r="r" b="b"/>
              <a:pathLst>
                <a:path w="3354622" h="1632970">
                  <a:moveTo>
                    <a:pt x="0" y="0"/>
                  </a:moveTo>
                  <a:lnTo>
                    <a:pt x="3354622" y="0"/>
                  </a:lnTo>
                  <a:lnTo>
                    <a:pt x="3354622" y="1632970"/>
                  </a:lnTo>
                  <a:lnTo>
                    <a:pt x="0" y="163297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79068" y="6363331"/>
            <a:ext cx="3131022" cy="4717979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841956" y="1884906"/>
            <a:ext cx="16417344" cy="1386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 dirty="0">
                <a:solidFill>
                  <a:srgbClr val="12110F"/>
                </a:solidFill>
                <a:latin typeface="Roboto Bold"/>
              </a:rPr>
              <a:t>RPC (Repayment Capacity)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Perhitungan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RPC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adalah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sebesar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75%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dari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pendapatan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bersih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usaha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per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hari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atau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per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bulan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(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mengikuti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cashflow </a:t>
            </a:r>
            <a:r>
              <a:rPr lang="en-ID" sz="2800" dirty="0" err="1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usahanya</a:t>
            </a:r>
            <a:r>
              <a:rPr lang="en-ID" sz="2800" dirty="0">
                <a:effectLst/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).</a:t>
            </a:r>
            <a:endParaRPr lang="en-ID" sz="2400" dirty="0">
              <a:effectLst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652718" y="24015"/>
            <a:ext cx="14906358" cy="1126216"/>
            <a:chOff x="0" y="0"/>
            <a:chExt cx="19875144" cy="1501622"/>
          </a:xfrm>
        </p:grpSpPr>
        <p:sp>
          <p:nvSpPr>
            <p:cNvPr id="27" name="TextBox 27"/>
            <p:cNvSpPr txBox="1"/>
            <p:nvPr/>
          </p:nvSpPr>
          <p:spPr>
            <a:xfrm>
              <a:off x="0" y="678445"/>
              <a:ext cx="19875144" cy="823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 dirty="0">
                  <a:solidFill>
                    <a:srgbClr val="000000"/>
                  </a:solidFill>
                  <a:latin typeface="HK Grotesk Bold"/>
                </a:rPr>
                <a:t>BAGAIMANA CARA HITUNG RPC?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63176" y="-38100"/>
              <a:ext cx="15605842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21205" y="4165346"/>
            <a:ext cx="11838095" cy="520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12110F"/>
                </a:solidFill>
                <a:latin typeface="Roboto Bold"/>
              </a:rPr>
              <a:t>Contoh</a:t>
            </a:r>
            <a:r>
              <a:rPr lang="en-US" sz="2400" dirty="0">
                <a:solidFill>
                  <a:srgbClr val="12110F"/>
                </a:solidFill>
                <a:latin typeface="Roboto Bold"/>
              </a:rPr>
              <a:t> : </a:t>
            </a:r>
          </a:p>
          <a:p>
            <a:pPr marL="0" lvl="0" indent="0">
              <a:spcAft>
                <a:spcPts val="600"/>
              </a:spcAft>
            </a:pPr>
            <a:r>
              <a:rPr lang="en-US" sz="2400" dirty="0">
                <a:solidFill>
                  <a:srgbClr val="12110F"/>
                </a:solidFill>
                <a:latin typeface="Arimo"/>
              </a:rPr>
              <a:t>- Nama : Bu Santi</a:t>
            </a:r>
          </a:p>
          <a:p>
            <a:pPr marL="0" lvl="0" indent="0">
              <a:spcAft>
                <a:spcPts val="600"/>
              </a:spcAft>
            </a:pPr>
            <a:r>
              <a:rPr lang="en-US" sz="2400" dirty="0">
                <a:solidFill>
                  <a:srgbClr val="12110F"/>
                </a:solidFill>
                <a:latin typeface="Arimo"/>
              </a:rPr>
              <a:t>-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Jenis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Usaha :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Pedagang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Bakso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Aci</a:t>
            </a:r>
            <a:endParaRPr lang="en-US" sz="2400" dirty="0">
              <a:solidFill>
                <a:srgbClr val="12110F"/>
              </a:solidFill>
              <a:latin typeface="Arimo"/>
            </a:endParaRPr>
          </a:p>
          <a:p>
            <a:pPr marL="0" lvl="0" indent="0">
              <a:spcAft>
                <a:spcPts val="600"/>
              </a:spcAft>
            </a:pPr>
            <a:r>
              <a:rPr lang="en-US" sz="2400" dirty="0">
                <a:solidFill>
                  <a:srgbClr val="12110F"/>
                </a:solidFill>
                <a:latin typeface="Arimo"/>
              </a:rPr>
              <a:t>- Modal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kerja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200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ribu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per Hari,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bekerja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selama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25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hari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per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bulan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.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Maka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modal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kerja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per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bulan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5 Jt.</a:t>
            </a:r>
          </a:p>
          <a:p>
            <a:pPr marL="0" lvl="0" indent="0">
              <a:spcAft>
                <a:spcPts val="600"/>
              </a:spcAft>
            </a:pPr>
            <a:r>
              <a:rPr lang="en-US" sz="2400" dirty="0" err="1">
                <a:solidFill>
                  <a:srgbClr val="12110F"/>
                </a:solidFill>
                <a:latin typeface="Arimo"/>
              </a:rPr>
              <a:t>Omset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per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bulan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10Jt.</a:t>
            </a:r>
          </a:p>
          <a:p>
            <a:pPr marL="0" lvl="0" indent="0">
              <a:spcAft>
                <a:spcPts val="600"/>
              </a:spcAft>
            </a:pPr>
            <a:r>
              <a:rPr lang="en-US" sz="2400" dirty="0" err="1">
                <a:solidFill>
                  <a:srgbClr val="12110F"/>
                </a:solidFill>
                <a:latin typeface="Arimo"/>
              </a:rPr>
              <a:t>Biaya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per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bulan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: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Rumah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Tangga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2,5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jt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,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Biaya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Listrik dan Air 1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Jt</a:t>
            </a:r>
            <a:endParaRPr lang="en-US" sz="2400" dirty="0">
              <a:solidFill>
                <a:srgbClr val="12110F"/>
              </a:solidFill>
              <a:latin typeface="Arimo"/>
            </a:endParaRPr>
          </a:p>
          <a:p>
            <a:pPr marL="0" lvl="0" indent="0">
              <a:spcAft>
                <a:spcPts val="600"/>
              </a:spcAft>
            </a:pPr>
            <a:r>
              <a:rPr lang="en-US" sz="2400" b="1" dirty="0" err="1">
                <a:solidFill>
                  <a:srgbClr val="12110F"/>
                </a:solidFill>
                <a:latin typeface="Arimo"/>
              </a:rPr>
              <a:t>Menghitung</a:t>
            </a:r>
            <a:r>
              <a:rPr lang="en-US" sz="2400" b="1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400" b="1" dirty="0" err="1">
                <a:solidFill>
                  <a:srgbClr val="12110F"/>
                </a:solidFill>
                <a:latin typeface="Arimo"/>
              </a:rPr>
              <a:t>keuntungan</a:t>
            </a:r>
            <a:r>
              <a:rPr lang="en-US" sz="2400" b="1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400" b="1" dirty="0" err="1">
                <a:solidFill>
                  <a:srgbClr val="12110F"/>
                </a:solidFill>
                <a:latin typeface="Arimo"/>
              </a:rPr>
              <a:t>bersih</a:t>
            </a:r>
            <a:r>
              <a:rPr lang="en-US" sz="2400" b="1" dirty="0">
                <a:solidFill>
                  <a:srgbClr val="12110F"/>
                </a:solidFill>
                <a:latin typeface="Arimo"/>
              </a:rPr>
              <a:t> :</a:t>
            </a:r>
          </a:p>
          <a:p>
            <a:pPr marL="0" lvl="0" indent="0">
              <a:spcAft>
                <a:spcPts val="600"/>
              </a:spcAft>
            </a:pPr>
            <a:r>
              <a:rPr lang="en-US" sz="2400" dirty="0">
                <a:solidFill>
                  <a:srgbClr val="12110F"/>
                </a:solidFill>
                <a:latin typeface="Arimo"/>
              </a:rPr>
              <a:t>=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Omset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– (Modal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Kerja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 +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Biaya</a:t>
            </a:r>
            <a:r>
              <a:rPr lang="en-US" sz="2400" dirty="0">
                <a:solidFill>
                  <a:srgbClr val="12110F"/>
                </a:solidFill>
                <a:latin typeface="Arimo"/>
              </a:rPr>
              <a:t>)</a:t>
            </a:r>
          </a:p>
          <a:p>
            <a:pPr marL="0" lvl="0" indent="0">
              <a:spcAft>
                <a:spcPts val="600"/>
              </a:spcAft>
            </a:pPr>
            <a:r>
              <a:rPr lang="en-US" sz="2400" dirty="0">
                <a:solidFill>
                  <a:srgbClr val="12110F"/>
                </a:solidFill>
                <a:latin typeface="Arimo"/>
              </a:rPr>
              <a:t>= 10Jt – (5Jt + 3,5Jt)</a:t>
            </a:r>
          </a:p>
          <a:p>
            <a:pPr marL="0" lvl="0" indent="0">
              <a:spcAft>
                <a:spcPts val="600"/>
              </a:spcAft>
            </a:pPr>
            <a:r>
              <a:rPr lang="en-US" sz="2400" dirty="0">
                <a:solidFill>
                  <a:srgbClr val="12110F"/>
                </a:solidFill>
                <a:latin typeface="Arimo"/>
              </a:rPr>
              <a:t>= 1,5 </a:t>
            </a:r>
            <a:r>
              <a:rPr lang="en-US" sz="2400" dirty="0" err="1">
                <a:solidFill>
                  <a:srgbClr val="12110F"/>
                </a:solidFill>
                <a:latin typeface="Arimo"/>
              </a:rPr>
              <a:t>Jt</a:t>
            </a:r>
            <a:endParaRPr lang="en-US" sz="2400" dirty="0">
              <a:solidFill>
                <a:srgbClr val="12110F"/>
              </a:solidFill>
              <a:latin typeface="Arimo"/>
            </a:endParaRPr>
          </a:p>
          <a:p>
            <a:pPr marL="0" lvl="0" indent="0">
              <a:spcAft>
                <a:spcPts val="600"/>
              </a:spcAft>
            </a:pPr>
            <a:r>
              <a:rPr lang="en-US" sz="2400" b="1" dirty="0">
                <a:solidFill>
                  <a:srgbClr val="12110F"/>
                </a:solidFill>
                <a:latin typeface="Arimo"/>
              </a:rPr>
              <a:t>RPC 75% x (1,5 </a:t>
            </a:r>
            <a:r>
              <a:rPr lang="en-US" sz="2400" b="1" dirty="0" err="1">
                <a:solidFill>
                  <a:srgbClr val="12110F"/>
                </a:solidFill>
                <a:latin typeface="Arimo"/>
              </a:rPr>
              <a:t>Jt</a:t>
            </a:r>
            <a:r>
              <a:rPr lang="en-US" sz="2400" b="1" dirty="0">
                <a:solidFill>
                  <a:srgbClr val="12110F"/>
                </a:solidFill>
                <a:latin typeface="Arimo"/>
              </a:rPr>
              <a:t>) = 1.125.000 (</a:t>
            </a:r>
            <a:r>
              <a:rPr lang="en-US" sz="2400" b="1" dirty="0" err="1">
                <a:solidFill>
                  <a:srgbClr val="12110F"/>
                </a:solidFill>
                <a:latin typeface="Arimo"/>
              </a:rPr>
              <a:t>batas</a:t>
            </a:r>
            <a:r>
              <a:rPr lang="en-US" sz="2400" b="1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400" b="1" dirty="0" err="1">
                <a:solidFill>
                  <a:srgbClr val="12110F"/>
                </a:solidFill>
                <a:latin typeface="Arimo"/>
              </a:rPr>
              <a:t>maksimum</a:t>
            </a:r>
            <a:r>
              <a:rPr lang="en-US" sz="2400" b="1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400" b="1" dirty="0" err="1">
                <a:solidFill>
                  <a:srgbClr val="12110F"/>
                </a:solidFill>
                <a:latin typeface="Arimo"/>
              </a:rPr>
              <a:t>angsuran</a:t>
            </a:r>
            <a:r>
              <a:rPr lang="en-US" sz="2400" b="1" dirty="0">
                <a:solidFill>
                  <a:srgbClr val="12110F"/>
                </a:solidFill>
                <a:latin typeface="Arimo"/>
              </a:rPr>
              <a:t> per </a:t>
            </a:r>
            <a:r>
              <a:rPr lang="en-US" sz="2400" b="1" dirty="0" err="1">
                <a:solidFill>
                  <a:srgbClr val="12110F"/>
                </a:solidFill>
                <a:latin typeface="Arimo"/>
              </a:rPr>
              <a:t>bulan</a:t>
            </a:r>
            <a:r>
              <a:rPr lang="en-US" sz="2400" b="1" dirty="0">
                <a:solidFill>
                  <a:srgbClr val="12110F"/>
                </a:solidFill>
                <a:latin typeface="Arimo"/>
              </a:rPr>
              <a:t>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66866" y="5884435"/>
            <a:ext cx="5683978" cy="17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52"/>
              </a:lnSpc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276248" y="5810250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52718" y="8073065"/>
            <a:ext cx="6397909" cy="63979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393" y="590148"/>
            <a:ext cx="16771149" cy="1533819"/>
            <a:chOff x="0" y="0"/>
            <a:chExt cx="23163481" cy="21184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164750" cy="2118435"/>
            </a:xfrm>
            <a:custGeom>
              <a:avLst/>
              <a:gdLst/>
              <a:ahLst/>
              <a:cxnLst/>
              <a:rect l="l" t="t" r="r" b="b"/>
              <a:pathLst>
                <a:path w="23164750" h="2118435">
                  <a:moveTo>
                    <a:pt x="22611031" y="2118435"/>
                  </a:moveTo>
                  <a:lnTo>
                    <a:pt x="553720" y="2118435"/>
                  </a:lnTo>
                  <a:cubicBezTo>
                    <a:pt x="247650" y="2118435"/>
                    <a:pt x="0" y="1644303"/>
                    <a:pt x="0" y="1060527"/>
                  </a:cubicBezTo>
                  <a:cubicBezTo>
                    <a:pt x="0" y="474318"/>
                    <a:pt x="247650" y="0"/>
                    <a:pt x="553720" y="0"/>
                  </a:cubicBezTo>
                  <a:lnTo>
                    <a:pt x="22611031" y="0"/>
                  </a:lnTo>
                  <a:cubicBezTo>
                    <a:pt x="22917100" y="0"/>
                    <a:pt x="23164750" y="474318"/>
                    <a:pt x="23164750" y="1060527"/>
                  </a:cubicBezTo>
                  <a:cubicBezTo>
                    <a:pt x="23163481" y="1644303"/>
                    <a:pt x="22915831" y="2118435"/>
                    <a:pt x="22611031" y="2118435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5618424" y="4324875"/>
            <a:ext cx="12447886" cy="5722661"/>
            <a:chOff x="0" y="0"/>
            <a:chExt cx="3191134" cy="1467059"/>
          </a:xfrm>
        </p:grpSpPr>
        <p:sp>
          <p:nvSpPr>
            <p:cNvPr id="15" name="Freeform 15"/>
            <p:cNvSpPr/>
            <p:nvPr/>
          </p:nvSpPr>
          <p:spPr>
            <a:xfrm>
              <a:off x="41910" y="43180"/>
              <a:ext cx="3142874" cy="1418799"/>
            </a:xfrm>
            <a:custGeom>
              <a:avLst/>
              <a:gdLst/>
              <a:ahLst/>
              <a:cxnLst/>
              <a:rect l="l" t="t" r="r" b="b"/>
              <a:pathLst>
                <a:path w="3142874" h="1418799">
                  <a:moveTo>
                    <a:pt x="0" y="0"/>
                  </a:moveTo>
                  <a:lnTo>
                    <a:pt x="3142874" y="0"/>
                  </a:lnTo>
                  <a:lnTo>
                    <a:pt x="3142874" y="1418799"/>
                  </a:lnTo>
                  <a:lnTo>
                    <a:pt x="0" y="1418799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5560" y="35560"/>
              <a:ext cx="3155574" cy="1431499"/>
            </a:xfrm>
            <a:custGeom>
              <a:avLst/>
              <a:gdLst/>
              <a:ahLst/>
              <a:cxnLst/>
              <a:rect l="l" t="t" r="r" b="b"/>
              <a:pathLst>
                <a:path w="3155574" h="1431499">
                  <a:moveTo>
                    <a:pt x="3155574" y="1431499"/>
                  </a:moveTo>
                  <a:lnTo>
                    <a:pt x="0" y="1431499"/>
                  </a:lnTo>
                  <a:lnTo>
                    <a:pt x="0" y="0"/>
                  </a:lnTo>
                  <a:lnTo>
                    <a:pt x="3155574" y="0"/>
                  </a:lnTo>
                  <a:lnTo>
                    <a:pt x="3155574" y="1431499"/>
                  </a:lnTo>
                  <a:close/>
                  <a:moveTo>
                    <a:pt x="12700" y="1418799"/>
                  </a:moveTo>
                  <a:lnTo>
                    <a:pt x="3142874" y="1418799"/>
                  </a:lnTo>
                  <a:lnTo>
                    <a:pt x="3142874" y="12700"/>
                  </a:lnTo>
                  <a:lnTo>
                    <a:pt x="12700" y="12700"/>
                  </a:lnTo>
                  <a:lnTo>
                    <a:pt x="12700" y="1418799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3142874" cy="1418799"/>
            </a:xfrm>
            <a:custGeom>
              <a:avLst/>
              <a:gdLst/>
              <a:ahLst/>
              <a:cxnLst/>
              <a:rect l="l" t="t" r="r" b="b"/>
              <a:pathLst>
                <a:path w="3142874" h="1418799">
                  <a:moveTo>
                    <a:pt x="0" y="0"/>
                  </a:moveTo>
                  <a:lnTo>
                    <a:pt x="3142874" y="0"/>
                  </a:lnTo>
                  <a:lnTo>
                    <a:pt x="3142874" y="1418799"/>
                  </a:lnTo>
                  <a:lnTo>
                    <a:pt x="0" y="1418799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9094" y="7345297"/>
            <a:ext cx="3923407" cy="32613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 t="829" r="35220"/>
          <a:stretch>
            <a:fillRect/>
          </a:stretch>
        </p:blipFill>
        <p:spPr>
          <a:xfrm>
            <a:off x="-2706508" y="6328956"/>
            <a:ext cx="4684952" cy="896528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54513" y="6415178"/>
            <a:ext cx="2804462" cy="8382903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949417" y="5076825"/>
            <a:ext cx="11638509" cy="412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3"/>
              </a:lnSpc>
            </a:pPr>
            <a:r>
              <a:rPr lang="en-US" sz="2595" dirty="0">
                <a:solidFill>
                  <a:srgbClr val="12110F"/>
                </a:solidFill>
                <a:latin typeface="Roboto Bold"/>
              </a:rPr>
              <a:t>1. KEPERCAYAAN </a:t>
            </a:r>
          </a:p>
          <a:p>
            <a:pPr>
              <a:lnSpc>
                <a:spcPts val="3633"/>
              </a:lnSpc>
            </a:pPr>
            <a:r>
              <a:rPr lang="es-ES" sz="2595" dirty="0" err="1">
                <a:solidFill>
                  <a:srgbClr val="12110F"/>
                </a:solidFill>
                <a:latin typeface="Roboto"/>
              </a:rPr>
              <a:t>Saling</a:t>
            </a:r>
            <a:r>
              <a:rPr lang="es-E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s-ES" sz="2595" dirty="0" err="1">
                <a:solidFill>
                  <a:srgbClr val="12110F"/>
                </a:solidFill>
                <a:latin typeface="Roboto"/>
              </a:rPr>
              <a:t>percaya</a:t>
            </a:r>
            <a:r>
              <a:rPr lang="es-ES" sz="2595" dirty="0">
                <a:solidFill>
                  <a:srgbClr val="12110F"/>
                </a:solidFill>
                <a:latin typeface="Roboto"/>
              </a:rPr>
              <a:t> antara </a:t>
            </a:r>
            <a:r>
              <a:rPr lang="es-ES" sz="2595" dirty="0" err="1">
                <a:solidFill>
                  <a:srgbClr val="12110F"/>
                </a:solidFill>
                <a:latin typeface="Roboto"/>
              </a:rPr>
              <a:t>pemberi</a:t>
            </a:r>
            <a:r>
              <a:rPr lang="es-E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s-ES" sz="2595" dirty="0" err="1">
                <a:solidFill>
                  <a:srgbClr val="12110F"/>
                </a:solidFill>
                <a:latin typeface="Roboto"/>
              </a:rPr>
              <a:t>pinjaman</a:t>
            </a:r>
            <a:r>
              <a:rPr lang="es-ES" sz="2595" dirty="0">
                <a:solidFill>
                  <a:srgbClr val="12110F"/>
                </a:solidFill>
                <a:latin typeface="Roboto"/>
              </a:rPr>
              <a:t> dan </a:t>
            </a:r>
            <a:r>
              <a:rPr lang="es-ES" sz="2595" dirty="0" err="1">
                <a:solidFill>
                  <a:srgbClr val="12110F"/>
                </a:solidFill>
                <a:latin typeface="Roboto"/>
              </a:rPr>
              <a:t>penerima</a:t>
            </a:r>
            <a:r>
              <a:rPr lang="es-E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s-ES" sz="2595" dirty="0" err="1">
                <a:solidFill>
                  <a:srgbClr val="12110F"/>
                </a:solidFill>
                <a:latin typeface="Roboto"/>
              </a:rPr>
              <a:t>pinjaman</a:t>
            </a:r>
            <a:r>
              <a:rPr lang="es-ES" sz="2595" dirty="0">
                <a:solidFill>
                  <a:srgbClr val="12110F"/>
                </a:solidFill>
                <a:latin typeface="Roboto"/>
              </a:rPr>
              <a:t> </a:t>
            </a:r>
          </a:p>
          <a:p>
            <a:pPr>
              <a:lnSpc>
                <a:spcPts val="3633"/>
              </a:lnSpc>
            </a:pPr>
            <a:endParaRPr lang="en-US" sz="2595" dirty="0">
              <a:solidFill>
                <a:srgbClr val="12110F"/>
              </a:solidFill>
              <a:latin typeface="Roboto"/>
            </a:endParaRPr>
          </a:p>
          <a:p>
            <a:pPr>
              <a:lnSpc>
                <a:spcPts val="3633"/>
              </a:lnSpc>
            </a:pPr>
            <a:r>
              <a:rPr lang="en-US" sz="2595" dirty="0">
                <a:solidFill>
                  <a:srgbClr val="12110F"/>
                </a:solidFill>
                <a:latin typeface="Roboto Bold"/>
              </a:rPr>
              <a:t>2. KEHATI-HATIAN</a:t>
            </a:r>
          </a:p>
          <a:p>
            <a:pPr marL="560406" lvl="1" indent="-280203">
              <a:lnSpc>
                <a:spcPts val="3633"/>
              </a:lnSpc>
              <a:buFont typeface="Arial"/>
              <a:buChar char="•"/>
            </a:pPr>
            <a:r>
              <a:rPr lang="en-US" sz="2595" dirty="0" err="1">
                <a:solidFill>
                  <a:srgbClr val="12110F"/>
                </a:solidFill>
                <a:latin typeface="Roboto"/>
              </a:rPr>
              <a:t>Memilih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skema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yang paling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tepat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untuk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peminjam</a:t>
            </a:r>
            <a:endParaRPr lang="en-US" sz="2595" dirty="0">
              <a:solidFill>
                <a:srgbClr val="12110F"/>
              </a:solidFill>
              <a:latin typeface="Roboto"/>
            </a:endParaRPr>
          </a:p>
          <a:p>
            <a:pPr marL="560406" lvl="1" indent="-280203">
              <a:lnSpc>
                <a:spcPts val="3633"/>
              </a:lnSpc>
              <a:buFont typeface="Arial"/>
              <a:buChar char="•"/>
            </a:pPr>
            <a:r>
              <a:rPr lang="en-US" sz="2595" dirty="0" err="1">
                <a:solidFill>
                  <a:srgbClr val="12110F"/>
                </a:solidFill>
                <a:latin typeface="Roboto"/>
              </a:rPr>
              <a:t>Berdasarkan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kepastian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/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bisa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dijalankan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\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harus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sesuai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kemampuan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untuk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mengembalikan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</a:p>
          <a:p>
            <a:pPr marL="560406" lvl="1" indent="-280203">
              <a:lnSpc>
                <a:spcPts val="3633"/>
              </a:lnSpc>
              <a:buFont typeface="Arial"/>
              <a:buChar char="•"/>
            </a:pPr>
            <a:r>
              <a:rPr lang="en-US" sz="2595" dirty="0">
                <a:solidFill>
                  <a:srgbClr val="12110F"/>
                </a:solidFill>
                <a:latin typeface="Roboto"/>
              </a:rPr>
              <a:t>Demi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kebaikan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pengembangan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usahanya</a:t>
            </a:r>
            <a:endParaRPr lang="en-US" sz="2595" dirty="0">
              <a:solidFill>
                <a:srgbClr val="12110F"/>
              </a:solidFill>
              <a:latin typeface="Roboto"/>
            </a:endParaRPr>
          </a:p>
          <a:p>
            <a:pPr marL="560406" lvl="1" indent="-280203">
              <a:lnSpc>
                <a:spcPts val="3633"/>
              </a:lnSpc>
              <a:buFont typeface="Arial"/>
              <a:buChar char="•"/>
            </a:pPr>
            <a:r>
              <a:rPr lang="en-US" sz="2595" dirty="0" err="1">
                <a:solidFill>
                  <a:srgbClr val="12110F"/>
                </a:solidFill>
                <a:latin typeface="Roboto"/>
              </a:rPr>
              <a:t>Menjadi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pedoman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dasar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bagi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pemberi</a:t>
            </a:r>
            <a:r>
              <a:rPr lang="en-US" sz="2595" dirty="0">
                <a:solidFill>
                  <a:srgbClr val="12110F"/>
                </a:solidFill>
                <a:latin typeface="Roboto"/>
              </a:rPr>
              <a:t> </a:t>
            </a:r>
            <a:r>
              <a:rPr lang="en-US" sz="2595" dirty="0" err="1">
                <a:solidFill>
                  <a:srgbClr val="12110F"/>
                </a:solidFill>
                <a:latin typeface="Roboto"/>
              </a:rPr>
              <a:t>pinjaman</a:t>
            </a:r>
            <a:endParaRPr lang="en-US" sz="2595" dirty="0">
              <a:solidFill>
                <a:srgbClr val="12110F"/>
              </a:solidFill>
              <a:latin typeface="Roboto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652718" y="24015"/>
            <a:ext cx="16606582" cy="2099796"/>
            <a:chOff x="0" y="0"/>
            <a:chExt cx="22142109" cy="2799728"/>
          </a:xfrm>
        </p:grpSpPr>
        <p:sp>
          <p:nvSpPr>
            <p:cNvPr id="23" name="TextBox 23"/>
            <p:cNvSpPr txBox="1"/>
            <p:nvPr/>
          </p:nvSpPr>
          <p:spPr>
            <a:xfrm>
              <a:off x="0" y="890725"/>
              <a:ext cx="22142109" cy="1909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1"/>
                </a:lnSpc>
              </a:pPr>
              <a:r>
                <a:rPr lang="en-US" sz="5461" spc="-109">
                  <a:solidFill>
                    <a:srgbClr val="000000"/>
                  </a:solidFill>
                  <a:latin typeface="HK Grotesk Bold"/>
                </a:rPr>
                <a:t>BAGAIMANA CARA MENILAI BAHWA SUATU USAHA ADALAH LAYAK?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93194" y="-38100"/>
              <a:ext cx="17385849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018748" y="2095392"/>
            <a:ext cx="7017440" cy="20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669"/>
              </a:lnSpc>
            </a:pPr>
            <a:endParaRPr/>
          </a:p>
        </p:txBody>
      </p:sp>
      <p:sp>
        <p:nvSpPr>
          <p:cNvPr id="26" name="TextBox 26"/>
          <p:cNvSpPr txBox="1"/>
          <p:nvPr/>
        </p:nvSpPr>
        <p:spPr>
          <a:xfrm>
            <a:off x="652718" y="2265812"/>
            <a:ext cx="16729887" cy="152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3"/>
              </a:lnSpc>
            </a:pPr>
            <a:r>
              <a:rPr lang="en-US" sz="2895">
                <a:solidFill>
                  <a:srgbClr val="F8F8F8"/>
                </a:solidFill>
                <a:latin typeface="HK Grotesk Medium Bold"/>
              </a:rPr>
              <a:t>Tujuan :</a:t>
            </a:r>
          </a:p>
          <a:p>
            <a:pPr marL="0" lvl="0" indent="0">
              <a:lnSpc>
                <a:spcPts val="4053"/>
              </a:lnSpc>
            </a:pPr>
            <a:r>
              <a:rPr lang="en-US" sz="2895">
                <a:solidFill>
                  <a:srgbClr val="F8F8F8"/>
                </a:solidFill>
                <a:latin typeface="Arimo Bold"/>
              </a:rPr>
              <a:t>Memberikan keyakinan kepada pihak bank (BRI) bahwa usaha yang akan dibiayai dengan pinjaman tersebut cukup layak / berkelanjutan / bisa mengembalikan pinjaman.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49417" y="4458225"/>
            <a:ext cx="2127746" cy="456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8"/>
              </a:lnSpc>
              <a:spcBef>
                <a:spcPct val="0"/>
              </a:spcBef>
            </a:pPr>
            <a:r>
              <a:rPr lang="en-US" sz="2634">
                <a:solidFill>
                  <a:srgbClr val="000000"/>
                </a:solidFill>
                <a:latin typeface="Roboto Bold"/>
              </a:rPr>
              <a:t>PRINSIPNYA 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41916" y="6410990"/>
            <a:ext cx="13157595" cy="11472953"/>
            <a:chOff x="0" y="0"/>
            <a:chExt cx="808396" cy="704892"/>
          </a:xfrm>
        </p:grpSpPr>
        <p:sp>
          <p:nvSpPr>
            <p:cNvPr id="3" name="Freeform 3"/>
            <p:cNvSpPr/>
            <p:nvPr/>
          </p:nvSpPr>
          <p:spPr>
            <a:xfrm>
              <a:off x="200141" y="0"/>
              <a:ext cx="408114" cy="704892"/>
            </a:xfrm>
            <a:custGeom>
              <a:avLst/>
              <a:gdLst/>
              <a:ahLst/>
              <a:cxnLst/>
              <a:rect l="l" t="t" r="r" b="b"/>
              <a:pathLst>
                <a:path w="408114" h="704892">
                  <a:moveTo>
                    <a:pt x="204057" y="0"/>
                  </a:moveTo>
                  <a:lnTo>
                    <a:pt x="204057" y="0"/>
                  </a:lnTo>
                  <a:cubicBezTo>
                    <a:pt x="330280" y="72466"/>
                    <a:pt x="408114" y="206900"/>
                    <a:pt x="408114" y="352446"/>
                  </a:cubicBezTo>
                  <a:cubicBezTo>
                    <a:pt x="408114" y="497992"/>
                    <a:pt x="330280" y="632426"/>
                    <a:pt x="204057" y="704892"/>
                  </a:cubicBezTo>
                  <a:cubicBezTo>
                    <a:pt x="77834" y="632426"/>
                    <a:pt x="0" y="497992"/>
                    <a:pt x="0" y="352446"/>
                  </a:cubicBezTo>
                  <a:cubicBezTo>
                    <a:pt x="0" y="206900"/>
                    <a:pt x="77834" y="72466"/>
                    <a:pt x="20405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393" y="8588963"/>
            <a:ext cx="5163650" cy="516365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4247" y="1965682"/>
            <a:ext cx="17023679" cy="1498363"/>
            <a:chOff x="0" y="0"/>
            <a:chExt cx="5388020" cy="474234"/>
          </a:xfrm>
        </p:grpSpPr>
        <p:sp>
          <p:nvSpPr>
            <p:cNvPr id="9" name="Freeform 9"/>
            <p:cNvSpPr/>
            <p:nvPr/>
          </p:nvSpPr>
          <p:spPr>
            <a:xfrm>
              <a:off x="41910" y="43180"/>
              <a:ext cx="5339760" cy="425974"/>
            </a:xfrm>
            <a:custGeom>
              <a:avLst/>
              <a:gdLst/>
              <a:ahLst/>
              <a:cxnLst/>
              <a:rect l="l" t="t" r="r" b="b"/>
              <a:pathLst>
                <a:path w="5339760" h="425974">
                  <a:moveTo>
                    <a:pt x="0" y="0"/>
                  </a:moveTo>
                  <a:lnTo>
                    <a:pt x="5339760" y="0"/>
                  </a:lnTo>
                  <a:lnTo>
                    <a:pt x="5339760" y="425974"/>
                  </a:lnTo>
                  <a:lnTo>
                    <a:pt x="0" y="425974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35560" y="35560"/>
              <a:ext cx="5352460" cy="438674"/>
            </a:xfrm>
            <a:custGeom>
              <a:avLst/>
              <a:gdLst/>
              <a:ahLst/>
              <a:cxnLst/>
              <a:rect l="l" t="t" r="r" b="b"/>
              <a:pathLst>
                <a:path w="5352460" h="438674">
                  <a:moveTo>
                    <a:pt x="5352460" y="438674"/>
                  </a:moveTo>
                  <a:lnTo>
                    <a:pt x="0" y="438674"/>
                  </a:lnTo>
                  <a:lnTo>
                    <a:pt x="0" y="0"/>
                  </a:lnTo>
                  <a:lnTo>
                    <a:pt x="5352460" y="0"/>
                  </a:lnTo>
                  <a:lnTo>
                    <a:pt x="5352460" y="438674"/>
                  </a:lnTo>
                  <a:close/>
                  <a:moveTo>
                    <a:pt x="12700" y="425974"/>
                  </a:moveTo>
                  <a:lnTo>
                    <a:pt x="5339760" y="425974"/>
                  </a:lnTo>
                  <a:lnTo>
                    <a:pt x="5339760" y="12700"/>
                  </a:lnTo>
                  <a:lnTo>
                    <a:pt x="12700" y="12700"/>
                  </a:lnTo>
                  <a:lnTo>
                    <a:pt x="12700" y="425974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339760" cy="425974"/>
            </a:xfrm>
            <a:custGeom>
              <a:avLst/>
              <a:gdLst/>
              <a:ahLst/>
              <a:cxnLst/>
              <a:rect l="l" t="t" r="r" b="b"/>
              <a:pathLst>
                <a:path w="5339760" h="425974">
                  <a:moveTo>
                    <a:pt x="0" y="0"/>
                  </a:moveTo>
                  <a:lnTo>
                    <a:pt x="5339760" y="0"/>
                  </a:lnTo>
                  <a:lnTo>
                    <a:pt x="5339760" y="425974"/>
                  </a:lnTo>
                  <a:lnTo>
                    <a:pt x="0" y="425974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338393" y="410930"/>
            <a:ext cx="11974511" cy="1306776"/>
            <a:chOff x="0" y="0"/>
            <a:chExt cx="16538602" cy="18048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539871" cy="1804854"/>
            </a:xfrm>
            <a:custGeom>
              <a:avLst/>
              <a:gdLst/>
              <a:ahLst/>
              <a:cxnLst/>
              <a:rect l="l" t="t" r="r" b="b"/>
              <a:pathLst>
                <a:path w="16539871" h="1804854">
                  <a:moveTo>
                    <a:pt x="15986151" y="1804854"/>
                  </a:moveTo>
                  <a:lnTo>
                    <a:pt x="553720" y="1804854"/>
                  </a:lnTo>
                  <a:cubicBezTo>
                    <a:pt x="247650" y="1804854"/>
                    <a:pt x="0" y="1400882"/>
                    <a:pt x="0" y="903527"/>
                  </a:cubicBezTo>
                  <a:cubicBezTo>
                    <a:pt x="0" y="404100"/>
                    <a:pt x="247650" y="0"/>
                    <a:pt x="553720" y="0"/>
                  </a:cubicBezTo>
                  <a:lnTo>
                    <a:pt x="15986151" y="0"/>
                  </a:lnTo>
                  <a:cubicBezTo>
                    <a:pt x="16292221" y="0"/>
                    <a:pt x="16539871" y="404100"/>
                    <a:pt x="16539871" y="903527"/>
                  </a:cubicBezTo>
                  <a:cubicBezTo>
                    <a:pt x="16538601" y="1400882"/>
                    <a:pt x="16290951" y="1804854"/>
                    <a:pt x="15986151" y="1804854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507465" y="4407740"/>
            <a:ext cx="3791760" cy="11334065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655437" y="3805566"/>
            <a:ext cx="13932489" cy="6031502"/>
            <a:chOff x="0" y="0"/>
            <a:chExt cx="4409654" cy="1908980"/>
          </a:xfrm>
        </p:grpSpPr>
        <p:sp>
          <p:nvSpPr>
            <p:cNvPr id="16" name="Freeform 16"/>
            <p:cNvSpPr/>
            <p:nvPr/>
          </p:nvSpPr>
          <p:spPr>
            <a:xfrm>
              <a:off x="41910" y="43180"/>
              <a:ext cx="4361394" cy="1860720"/>
            </a:xfrm>
            <a:custGeom>
              <a:avLst/>
              <a:gdLst/>
              <a:ahLst/>
              <a:cxnLst/>
              <a:rect l="l" t="t" r="r" b="b"/>
              <a:pathLst>
                <a:path w="4361394" h="1860720">
                  <a:moveTo>
                    <a:pt x="0" y="0"/>
                  </a:moveTo>
                  <a:lnTo>
                    <a:pt x="4361394" y="0"/>
                  </a:lnTo>
                  <a:lnTo>
                    <a:pt x="4361394" y="1860720"/>
                  </a:lnTo>
                  <a:lnTo>
                    <a:pt x="0" y="186072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35560" y="35560"/>
              <a:ext cx="4374094" cy="1873420"/>
            </a:xfrm>
            <a:custGeom>
              <a:avLst/>
              <a:gdLst/>
              <a:ahLst/>
              <a:cxnLst/>
              <a:rect l="l" t="t" r="r" b="b"/>
              <a:pathLst>
                <a:path w="4374094" h="1873420">
                  <a:moveTo>
                    <a:pt x="4374094" y="1873420"/>
                  </a:moveTo>
                  <a:lnTo>
                    <a:pt x="0" y="1873420"/>
                  </a:lnTo>
                  <a:lnTo>
                    <a:pt x="0" y="0"/>
                  </a:lnTo>
                  <a:lnTo>
                    <a:pt x="4374094" y="0"/>
                  </a:lnTo>
                  <a:lnTo>
                    <a:pt x="4374094" y="1873420"/>
                  </a:lnTo>
                  <a:close/>
                  <a:moveTo>
                    <a:pt x="12700" y="1860720"/>
                  </a:moveTo>
                  <a:lnTo>
                    <a:pt x="4361394" y="1860720"/>
                  </a:lnTo>
                  <a:lnTo>
                    <a:pt x="4361394" y="12700"/>
                  </a:lnTo>
                  <a:lnTo>
                    <a:pt x="12700" y="12700"/>
                  </a:lnTo>
                  <a:lnTo>
                    <a:pt x="12700" y="186072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4361394" cy="1860720"/>
            </a:xfrm>
            <a:custGeom>
              <a:avLst/>
              <a:gdLst/>
              <a:ahLst/>
              <a:cxnLst/>
              <a:rect l="l" t="t" r="r" b="b"/>
              <a:pathLst>
                <a:path w="4361394" h="1860720">
                  <a:moveTo>
                    <a:pt x="0" y="0"/>
                  </a:moveTo>
                  <a:lnTo>
                    <a:pt x="4361394" y="0"/>
                  </a:lnTo>
                  <a:lnTo>
                    <a:pt x="4361394" y="1860720"/>
                  </a:lnTo>
                  <a:lnTo>
                    <a:pt x="0" y="186072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sp>
        <p:nvSpPr>
          <p:cNvPr id="23" name="TextBox 23"/>
          <p:cNvSpPr txBox="1"/>
          <p:nvPr/>
        </p:nvSpPr>
        <p:spPr>
          <a:xfrm>
            <a:off x="841956" y="2131717"/>
            <a:ext cx="16417344" cy="142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>
                <a:solidFill>
                  <a:srgbClr val="12110F"/>
                </a:solidFill>
                <a:latin typeface="Roboto Bold"/>
              </a:rPr>
              <a:t>METODA 5C :</a:t>
            </a:r>
          </a:p>
          <a:p>
            <a:pPr>
              <a:lnSpc>
                <a:spcPts val="3815"/>
              </a:lnSpc>
            </a:pPr>
            <a:r>
              <a:rPr lang="en-US" sz="2725">
                <a:solidFill>
                  <a:srgbClr val="12110F"/>
                </a:solidFill>
                <a:latin typeface="Arimo"/>
              </a:rPr>
              <a:t>Metode 5 C yaitu meliputi penilaian Character, Capacity, Capital, Collateral, dan Condition of economy. </a:t>
            </a:r>
          </a:p>
          <a:p>
            <a:pPr marL="0" lvl="0" indent="0">
              <a:lnSpc>
                <a:spcPts val="3815"/>
              </a:lnSpc>
            </a:pPr>
            <a:endParaRPr lang="en-US" sz="2725">
              <a:solidFill>
                <a:srgbClr val="12110F"/>
              </a:solidFill>
              <a:latin typeface="Arimo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652718" y="24015"/>
            <a:ext cx="12098126" cy="1693691"/>
            <a:chOff x="0" y="0"/>
            <a:chExt cx="16130834" cy="2258254"/>
          </a:xfrm>
        </p:grpSpPr>
        <p:sp>
          <p:nvSpPr>
            <p:cNvPr id="25" name="TextBox 25"/>
            <p:cNvSpPr txBox="1"/>
            <p:nvPr/>
          </p:nvSpPr>
          <p:spPr>
            <a:xfrm>
              <a:off x="0" y="678445"/>
              <a:ext cx="16130834" cy="15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 dirty="0">
                  <a:solidFill>
                    <a:srgbClr val="000000"/>
                  </a:solidFill>
                  <a:latin typeface="HK Grotesk Bold"/>
                </a:rPr>
                <a:t>BAGAIMANA CARA MENILAI BAHWA SUATU USAHA DIBERIKAN PINJAMAN?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13596" y="-38100"/>
              <a:ext cx="12665833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3978474" y="4044071"/>
            <a:ext cx="13131068" cy="508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en-US" sz="2400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Namun</a:t>
            </a:r>
            <a:r>
              <a:rPr lang="en-US" sz="2400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400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ULTRA MIKRO, </a:t>
            </a:r>
            <a:r>
              <a:rPr lang="en-US" sz="2400" b="1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cukup</a:t>
            </a:r>
            <a:r>
              <a:rPr lang="en-US" sz="2400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2C  :</a:t>
            </a:r>
          </a:p>
          <a:p>
            <a:pPr>
              <a:lnSpc>
                <a:spcPts val="3955"/>
              </a:lnSpc>
            </a:pPr>
            <a:r>
              <a:rPr lang="en-US" sz="2400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CHARACTER </a:t>
            </a:r>
          </a:p>
          <a:p>
            <a:pPr>
              <a:lnSpc>
                <a:spcPts val="3955"/>
              </a:lnSpc>
            </a:pP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Menilai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meyakini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sifat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watak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calon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peminjam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benar-benar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dapat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dipercaya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karena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sangat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berpengaruh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kelancaran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pengembalian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nantinya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ts val="3955"/>
              </a:lnSpc>
            </a:pPr>
            <a:r>
              <a:rPr lang="en-US" sz="2400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CAPACITY</a:t>
            </a:r>
          </a:p>
          <a:p>
            <a:pPr>
              <a:lnSpc>
                <a:spcPts val="3955"/>
              </a:lnSpc>
            </a:pP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Menilai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meyakini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kemampuan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calon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peminjam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dalam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memenuhi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kewajibannya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Lihat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</a:t>
            </a:r>
          </a:p>
          <a:p>
            <a:pPr marL="610010" lvl="1" indent="-305005">
              <a:lnSpc>
                <a:spcPts val="3955"/>
              </a:lnSpc>
              <a:buFont typeface="Arial"/>
              <a:buChar char="•"/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Cara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menjalankan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usahanya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berkelanjutan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/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610010" lvl="1" indent="-305005">
              <a:lnSpc>
                <a:spcPts val="3955"/>
              </a:lnSpc>
              <a:buFont typeface="Arial"/>
              <a:buChar char="•"/>
            </a:pP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Seberapa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besar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penghasilan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diterima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tiap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bulannya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terkait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RPC)</a:t>
            </a:r>
          </a:p>
          <a:p>
            <a:pPr marL="610010" lvl="1" indent="-305005">
              <a:lnSpc>
                <a:spcPts val="3955"/>
              </a:lnSpc>
              <a:buFont typeface="Arial"/>
              <a:buChar char="•"/>
            </a:pP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Kalau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meyakinkan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pengajuan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pinjaman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bisa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ditolak</a:t>
            </a:r>
            <a:endParaRPr lang="en-US" sz="24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7066866" y="5884435"/>
            <a:ext cx="5683978" cy="174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52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2">
            <a:extLst>
              <a:ext uri="{FF2B5EF4-FFF2-40B4-BE49-F238E27FC236}">
                <a16:creationId xmlns:a16="http://schemas.microsoft.com/office/drawing/2014/main" id="{44DCCD8B-177C-BAF4-C07A-F9D60281154B}"/>
              </a:ext>
            </a:extLst>
          </p:cNvPr>
          <p:cNvSpPr/>
          <p:nvPr/>
        </p:nvSpPr>
        <p:spPr>
          <a:xfrm>
            <a:off x="14943691" y="-7200900"/>
            <a:ext cx="13170248" cy="13229282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0BDE130B-A6B8-300C-3E1D-825334C4CB65}"/>
              </a:ext>
            </a:extLst>
          </p:cNvPr>
          <p:cNvGrpSpPr/>
          <p:nvPr/>
        </p:nvGrpSpPr>
        <p:grpSpPr>
          <a:xfrm>
            <a:off x="3635772" y="822973"/>
            <a:ext cx="11016456" cy="956227"/>
            <a:chOff x="0" y="0"/>
            <a:chExt cx="16538602" cy="1804854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9C723031-991B-1E2B-9377-4B002D1BCF84}"/>
                </a:ext>
              </a:extLst>
            </p:cNvPr>
            <p:cNvSpPr/>
            <p:nvPr/>
          </p:nvSpPr>
          <p:spPr>
            <a:xfrm>
              <a:off x="0" y="0"/>
              <a:ext cx="16539871" cy="1804854"/>
            </a:xfrm>
            <a:custGeom>
              <a:avLst/>
              <a:gdLst/>
              <a:ahLst/>
              <a:cxnLst/>
              <a:rect l="l" t="t" r="r" b="b"/>
              <a:pathLst>
                <a:path w="16539871" h="1804854">
                  <a:moveTo>
                    <a:pt x="15986151" y="1804854"/>
                  </a:moveTo>
                  <a:lnTo>
                    <a:pt x="553720" y="1804854"/>
                  </a:lnTo>
                  <a:cubicBezTo>
                    <a:pt x="247650" y="1804854"/>
                    <a:pt x="0" y="1400882"/>
                    <a:pt x="0" y="903527"/>
                  </a:cubicBezTo>
                  <a:cubicBezTo>
                    <a:pt x="0" y="404100"/>
                    <a:pt x="247650" y="0"/>
                    <a:pt x="553720" y="0"/>
                  </a:cubicBezTo>
                  <a:lnTo>
                    <a:pt x="15986151" y="0"/>
                  </a:lnTo>
                  <a:cubicBezTo>
                    <a:pt x="16292221" y="0"/>
                    <a:pt x="16539871" y="404100"/>
                    <a:pt x="16539871" y="903527"/>
                  </a:cubicBezTo>
                  <a:cubicBezTo>
                    <a:pt x="16538601" y="1400882"/>
                    <a:pt x="16290951" y="1804854"/>
                    <a:pt x="15986151" y="1804854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70D486F4-CD63-DC69-72A4-3BB8AB7EDB04}"/>
              </a:ext>
            </a:extLst>
          </p:cNvPr>
          <p:cNvGrpSpPr/>
          <p:nvPr/>
        </p:nvGrpSpPr>
        <p:grpSpPr>
          <a:xfrm>
            <a:off x="2845565" y="232210"/>
            <a:ext cx="12098126" cy="1406090"/>
            <a:chOff x="-834005" y="-38100"/>
            <a:chExt cx="16130834" cy="1874787"/>
          </a:xfrm>
        </p:grpSpPr>
        <p:sp>
          <p:nvSpPr>
            <p:cNvPr id="5" name="TextBox 25">
              <a:extLst>
                <a:ext uri="{FF2B5EF4-FFF2-40B4-BE49-F238E27FC236}">
                  <a16:creationId xmlns:a16="http://schemas.microsoft.com/office/drawing/2014/main" id="{00B1D7A4-EB83-9080-0C61-9CDD05D6EADC}"/>
                </a:ext>
              </a:extLst>
            </p:cNvPr>
            <p:cNvSpPr txBox="1"/>
            <p:nvPr/>
          </p:nvSpPr>
          <p:spPr>
            <a:xfrm>
              <a:off x="-834005" y="1029115"/>
              <a:ext cx="16130834" cy="80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96"/>
                </a:lnSpc>
              </a:pPr>
              <a:r>
                <a:rPr lang="en-US" sz="4496" spc="-89" dirty="0">
                  <a:solidFill>
                    <a:srgbClr val="000000"/>
                  </a:solidFill>
                  <a:latin typeface="HK Grotesk Bold"/>
                </a:rPr>
                <a:t>PUTAR VIDEO SIMULASI PROSPEK</a:t>
              </a:r>
            </a:p>
          </p:txBody>
        </p:sp>
        <p:sp>
          <p:nvSpPr>
            <p:cNvPr id="6" name="TextBox 26">
              <a:extLst>
                <a:ext uri="{FF2B5EF4-FFF2-40B4-BE49-F238E27FC236}">
                  <a16:creationId xmlns:a16="http://schemas.microsoft.com/office/drawing/2014/main" id="{F5804865-2F2E-4693-7DE6-B48490CC98EA}"/>
                </a:ext>
              </a:extLst>
            </p:cNvPr>
            <p:cNvSpPr txBox="1"/>
            <p:nvPr/>
          </p:nvSpPr>
          <p:spPr>
            <a:xfrm>
              <a:off x="213596" y="-38100"/>
              <a:ext cx="12665833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2E6594E7-BA26-D726-D3F0-9C3846997D22}"/>
              </a:ext>
            </a:extLst>
          </p:cNvPr>
          <p:cNvGrpSpPr/>
          <p:nvPr/>
        </p:nvGrpSpPr>
        <p:grpSpPr>
          <a:xfrm>
            <a:off x="-1981200" y="6320990"/>
            <a:ext cx="7467600" cy="7467600"/>
            <a:chOff x="0" y="0"/>
            <a:chExt cx="812800" cy="8128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627C229-C75B-8E86-B7DF-E3E271D6A2F3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6D8DF9A5-E7C0-43C6-CB7F-990BC4E364CF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 sz="1600"/>
            </a:p>
          </p:txBody>
        </p:sp>
      </p:grpSp>
      <p:grpSp>
        <p:nvGrpSpPr>
          <p:cNvPr id="17" name="Group 19">
            <a:extLst>
              <a:ext uri="{FF2B5EF4-FFF2-40B4-BE49-F238E27FC236}">
                <a16:creationId xmlns:a16="http://schemas.microsoft.com/office/drawing/2014/main" id="{2A424556-DCDF-6E29-F2AF-5B407DB08C62}"/>
              </a:ext>
            </a:extLst>
          </p:cNvPr>
          <p:cNvGrpSpPr/>
          <p:nvPr/>
        </p:nvGrpSpPr>
        <p:grpSpPr>
          <a:xfrm>
            <a:off x="16611600" y="9238317"/>
            <a:ext cx="956768" cy="816473"/>
            <a:chOff x="0" y="0"/>
            <a:chExt cx="1275691" cy="1088631"/>
          </a:xfrm>
        </p:grpSpPr>
        <p:grpSp>
          <p:nvGrpSpPr>
            <p:cNvPr id="18" name="Group 20">
              <a:extLst>
                <a:ext uri="{FF2B5EF4-FFF2-40B4-BE49-F238E27FC236}">
                  <a16:creationId xmlns:a16="http://schemas.microsoft.com/office/drawing/2014/main" id="{6316B4C6-6CB5-E364-79F9-4D3949D7E236}"/>
                </a:ext>
              </a:extLst>
            </p:cNvPr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93440F6A-3AD3-8411-3D27-3FA2FDAA4BA7}"/>
                  </a:ext>
                </a:extLst>
              </p:cNvPr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1031477E-BAF8-0963-100E-10B15C5CF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182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7901" y="2209800"/>
            <a:ext cx="2381399" cy="23727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80510" y="1745569"/>
            <a:ext cx="14199546" cy="14199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821739"/>
            <a:ext cx="2487299" cy="5583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65053" y="3631721"/>
            <a:ext cx="13394247" cy="167428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2200704"/>
            <a:ext cx="9939902" cy="143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43"/>
              </a:lnSpc>
            </a:pPr>
            <a:r>
              <a:rPr lang="en-US" sz="10743" spc="-214">
                <a:solidFill>
                  <a:srgbClr val="12110F"/>
                </a:solidFill>
                <a:latin typeface="HK Grotesk Bold"/>
              </a:rPr>
              <a:t>TERIMAKASIH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51669" y="3672359"/>
            <a:ext cx="13229282" cy="1322928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8393" y="8615128"/>
            <a:ext cx="956768" cy="816473"/>
            <a:chOff x="0" y="0"/>
            <a:chExt cx="1275691" cy="108863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9926914" y="8615128"/>
            <a:ext cx="6397909" cy="63979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393" y="590148"/>
            <a:ext cx="13696845" cy="1067094"/>
            <a:chOff x="0" y="0"/>
            <a:chExt cx="18917404" cy="14738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918675" cy="1473818"/>
            </a:xfrm>
            <a:custGeom>
              <a:avLst/>
              <a:gdLst/>
              <a:ahLst/>
              <a:cxnLst/>
              <a:rect l="l" t="t" r="r" b="b"/>
              <a:pathLst>
                <a:path w="18918675" h="1473818">
                  <a:moveTo>
                    <a:pt x="18364955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18364955" y="0"/>
                  </a:lnTo>
                  <a:cubicBezTo>
                    <a:pt x="18671025" y="0"/>
                    <a:pt x="18918675" y="329974"/>
                    <a:pt x="18918675" y="737789"/>
                  </a:cubicBezTo>
                  <a:cubicBezTo>
                    <a:pt x="18917405" y="1143911"/>
                    <a:pt x="18669755" y="1473818"/>
                    <a:pt x="18364955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38393" y="2510058"/>
            <a:ext cx="6549479" cy="5266884"/>
            <a:chOff x="0" y="0"/>
            <a:chExt cx="8732639" cy="702251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8732639" cy="1930842"/>
              <a:chOff x="0" y="0"/>
              <a:chExt cx="1679021" cy="371242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41910" y="4318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35560" y="35560"/>
                <a:ext cx="1643461" cy="335682"/>
              </a:xfrm>
              <a:custGeom>
                <a:avLst/>
                <a:gdLst/>
                <a:ahLst/>
                <a:cxnLst/>
                <a:rect l="l" t="t" r="r" b="b"/>
                <a:pathLst>
                  <a:path w="1643461" h="335682">
                    <a:moveTo>
                      <a:pt x="1643461" y="335682"/>
                    </a:moveTo>
                    <a:lnTo>
                      <a:pt x="0" y="335682"/>
                    </a:lnTo>
                    <a:lnTo>
                      <a:pt x="0" y="0"/>
                    </a:lnTo>
                    <a:lnTo>
                      <a:pt x="1643461" y="0"/>
                    </a:lnTo>
                    <a:lnTo>
                      <a:pt x="1643461" y="335682"/>
                    </a:lnTo>
                    <a:close/>
                    <a:moveTo>
                      <a:pt x="12700" y="322982"/>
                    </a:moveTo>
                    <a:lnTo>
                      <a:pt x="1630761" y="322982"/>
                    </a:lnTo>
                    <a:lnTo>
                      <a:pt x="1630761" y="12700"/>
                    </a:lnTo>
                    <a:lnTo>
                      <a:pt x="12700" y="12700"/>
                    </a:lnTo>
                    <a:lnTo>
                      <a:pt x="12700" y="322982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0" y="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grpSp>
          <p:nvGrpSpPr>
            <p:cNvPr id="19" name="Group 19"/>
            <p:cNvGrpSpPr/>
            <p:nvPr/>
          </p:nvGrpSpPr>
          <p:grpSpPr>
            <a:xfrm>
              <a:off x="0" y="2381616"/>
              <a:ext cx="8732639" cy="1930842"/>
              <a:chOff x="0" y="0"/>
              <a:chExt cx="1679021" cy="371242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41910" y="4318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35560" y="35560"/>
                <a:ext cx="1643461" cy="335682"/>
              </a:xfrm>
              <a:custGeom>
                <a:avLst/>
                <a:gdLst/>
                <a:ahLst/>
                <a:cxnLst/>
                <a:rect l="l" t="t" r="r" b="b"/>
                <a:pathLst>
                  <a:path w="1643461" h="335682">
                    <a:moveTo>
                      <a:pt x="1643461" y="335682"/>
                    </a:moveTo>
                    <a:lnTo>
                      <a:pt x="0" y="335682"/>
                    </a:lnTo>
                    <a:lnTo>
                      <a:pt x="0" y="0"/>
                    </a:lnTo>
                    <a:lnTo>
                      <a:pt x="1643461" y="0"/>
                    </a:lnTo>
                    <a:lnTo>
                      <a:pt x="1643461" y="335682"/>
                    </a:lnTo>
                    <a:close/>
                    <a:moveTo>
                      <a:pt x="12700" y="322982"/>
                    </a:moveTo>
                    <a:lnTo>
                      <a:pt x="1630761" y="322982"/>
                    </a:lnTo>
                    <a:lnTo>
                      <a:pt x="1630761" y="12700"/>
                    </a:lnTo>
                    <a:lnTo>
                      <a:pt x="12700" y="12700"/>
                    </a:lnTo>
                    <a:lnTo>
                      <a:pt x="12700" y="322982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0" y="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0" y="5091669"/>
              <a:ext cx="8732639" cy="1930842"/>
              <a:chOff x="0" y="0"/>
              <a:chExt cx="1679021" cy="37124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41910" y="4318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35560" y="35560"/>
                <a:ext cx="1643461" cy="335682"/>
              </a:xfrm>
              <a:custGeom>
                <a:avLst/>
                <a:gdLst/>
                <a:ahLst/>
                <a:cxnLst/>
                <a:rect l="l" t="t" r="r" b="b"/>
                <a:pathLst>
                  <a:path w="1643461" h="335682">
                    <a:moveTo>
                      <a:pt x="1643461" y="335682"/>
                    </a:moveTo>
                    <a:lnTo>
                      <a:pt x="0" y="335682"/>
                    </a:lnTo>
                    <a:lnTo>
                      <a:pt x="0" y="0"/>
                    </a:lnTo>
                    <a:lnTo>
                      <a:pt x="1643461" y="0"/>
                    </a:lnTo>
                    <a:lnTo>
                      <a:pt x="1643461" y="335682"/>
                    </a:lnTo>
                    <a:close/>
                    <a:moveTo>
                      <a:pt x="12700" y="322982"/>
                    </a:moveTo>
                    <a:lnTo>
                      <a:pt x="1630761" y="322982"/>
                    </a:lnTo>
                    <a:lnTo>
                      <a:pt x="1630761" y="12700"/>
                    </a:lnTo>
                    <a:lnTo>
                      <a:pt x="12700" y="12700"/>
                    </a:lnTo>
                    <a:lnTo>
                      <a:pt x="12700" y="322982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1630761" cy="322982"/>
              </a:xfrm>
              <a:custGeom>
                <a:avLst/>
                <a:gdLst/>
                <a:ahLst/>
                <a:cxnLst/>
                <a:rect l="l" t="t" r="r" b="b"/>
                <a:pathLst>
                  <a:path w="1630761" h="322982">
                    <a:moveTo>
                      <a:pt x="0" y="0"/>
                    </a:moveTo>
                    <a:lnTo>
                      <a:pt x="1630761" y="0"/>
                    </a:lnTo>
                    <a:lnTo>
                      <a:pt x="1630761" y="322982"/>
                    </a:lnTo>
                    <a:lnTo>
                      <a:pt x="0" y="322982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551057" y="384624"/>
              <a:ext cx="7467269" cy="809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73"/>
                </a:lnSpc>
              </a:pPr>
              <a:r>
                <a:rPr lang="en-US" sz="3695">
                  <a:solidFill>
                    <a:srgbClr val="12110F"/>
                  </a:solidFill>
                  <a:latin typeface="HK Grotesk Medium"/>
                </a:rPr>
                <a:t>Aspek Legal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324307" y="2781151"/>
              <a:ext cx="5920769" cy="8090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73"/>
                </a:lnSpc>
              </a:pPr>
              <a:r>
                <a:rPr lang="en-US" sz="3695">
                  <a:solidFill>
                    <a:srgbClr val="12110F"/>
                  </a:solidFill>
                  <a:latin typeface="HK Grotesk Medium"/>
                </a:rPr>
                <a:t>Kelayakan Usaha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51057" y="5491205"/>
              <a:ext cx="7467269" cy="809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173"/>
                </a:lnSpc>
              </a:pPr>
              <a:r>
                <a:rPr lang="en-US" sz="3695">
                  <a:solidFill>
                    <a:srgbClr val="12110F"/>
                  </a:solidFill>
                  <a:latin typeface="HK Grotesk Medium"/>
                </a:rPr>
                <a:t>Kelayakan Pinjaman</a:t>
              </a: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24481" y="2510058"/>
            <a:ext cx="10969722" cy="911858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/>
          <a:srcRect l="21144" r="10873"/>
          <a:stretch>
            <a:fillRect/>
          </a:stretch>
        </p:blipFill>
        <p:spPr>
          <a:xfrm>
            <a:off x="8432256" y="3293584"/>
            <a:ext cx="7400877" cy="13608057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652718" y="24015"/>
            <a:ext cx="13277745" cy="1493370"/>
            <a:chOff x="0" y="0"/>
            <a:chExt cx="17703660" cy="199116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890725"/>
              <a:ext cx="17703660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APA SAJA YANG HARUS DINILAI?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34423" y="-38100"/>
              <a:ext cx="13900806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6006" y="5163889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529359" y="5163889"/>
            <a:ext cx="13229282" cy="132292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98783" y="6608909"/>
            <a:ext cx="13229282" cy="132292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74677" y="5095875"/>
            <a:ext cx="8887154" cy="11108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86071" y="5319309"/>
            <a:ext cx="3388473" cy="101285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74454" y="5319309"/>
            <a:ext cx="1602934" cy="12896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590512" y="2204094"/>
            <a:ext cx="13168129" cy="2891781"/>
            <a:chOff x="0" y="0"/>
            <a:chExt cx="17557506" cy="385570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76225"/>
              <a:ext cx="17557506" cy="274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5"/>
                </a:lnSpc>
              </a:pPr>
              <a:r>
                <a:rPr lang="en-US" sz="14905" spc="-298">
                  <a:solidFill>
                    <a:srgbClr val="12110F"/>
                  </a:solidFill>
                  <a:latin typeface="HK Grotesk Bold"/>
                </a:rPr>
                <a:t>ASPEK LEGAL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2487" y="3430718"/>
              <a:ext cx="13786046" cy="42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16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809145" y="6385475"/>
            <a:ext cx="1602934" cy="128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276248" y="4855193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46091" y="7822161"/>
            <a:ext cx="6397909" cy="63979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393" y="590148"/>
            <a:ext cx="14449557" cy="1067094"/>
            <a:chOff x="0" y="0"/>
            <a:chExt cx="19957013" cy="14738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958284" cy="1473818"/>
            </a:xfrm>
            <a:custGeom>
              <a:avLst/>
              <a:gdLst/>
              <a:ahLst/>
              <a:cxnLst/>
              <a:rect l="l" t="t" r="r" b="b"/>
              <a:pathLst>
                <a:path w="19958284" h="1473818">
                  <a:moveTo>
                    <a:pt x="19404563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19404563" y="0"/>
                  </a:lnTo>
                  <a:cubicBezTo>
                    <a:pt x="19710634" y="0"/>
                    <a:pt x="19958284" y="329974"/>
                    <a:pt x="19958284" y="737789"/>
                  </a:cubicBezTo>
                  <a:cubicBezTo>
                    <a:pt x="19957013" y="1143911"/>
                    <a:pt x="19709363" y="1473818"/>
                    <a:pt x="19404563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019935" y="3539577"/>
            <a:ext cx="9567991" cy="3885486"/>
            <a:chOff x="0" y="0"/>
            <a:chExt cx="2452845" cy="996081"/>
          </a:xfrm>
        </p:grpSpPr>
        <p:sp>
          <p:nvSpPr>
            <p:cNvPr id="15" name="Freeform 15"/>
            <p:cNvSpPr/>
            <p:nvPr/>
          </p:nvSpPr>
          <p:spPr>
            <a:xfrm>
              <a:off x="41910" y="43180"/>
              <a:ext cx="2404585" cy="947821"/>
            </a:xfrm>
            <a:custGeom>
              <a:avLst/>
              <a:gdLst/>
              <a:ahLst/>
              <a:cxnLst/>
              <a:rect l="l" t="t" r="r" b="b"/>
              <a:pathLst>
                <a:path w="2404585" h="947821">
                  <a:moveTo>
                    <a:pt x="0" y="0"/>
                  </a:moveTo>
                  <a:lnTo>
                    <a:pt x="2404585" y="0"/>
                  </a:lnTo>
                  <a:lnTo>
                    <a:pt x="2404585" y="947821"/>
                  </a:lnTo>
                  <a:lnTo>
                    <a:pt x="0" y="947821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5560" y="35560"/>
              <a:ext cx="2417285" cy="960521"/>
            </a:xfrm>
            <a:custGeom>
              <a:avLst/>
              <a:gdLst/>
              <a:ahLst/>
              <a:cxnLst/>
              <a:rect l="l" t="t" r="r" b="b"/>
              <a:pathLst>
                <a:path w="2417285" h="960521">
                  <a:moveTo>
                    <a:pt x="2417285" y="960521"/>
                  </a:moveTo>
                  <a:lnTo>
                    <a:pt x="0" y="960521"/>
                  </a:lnTo>
                  <a:lnTo>
                    <a:pt x="0" y="0"/>
                  </a:lnTo>
                  <a:lnTo>
                    <a:pt x="2417285" y="0"/>
                  </a:lnTo>
                  <a:lnTo>
                    <a:pt x="2417285" y="960521"/>
                  </a:lnTo>
                  <a:close/>
                  <a:moveTo>
                    <a:pt x="12700" y="947821"/>
                  </a:moveTo>
                  <a:lnTo>
                    <a:pt x="2404585" y="947821"/>
                  </a:lnTo>
                  <a:lnTo>
                    <a:pt x="2404585" y="12700"/>
                  </a:lnTo>
                  <a:lnTo>
                    <a:pt x="12700" y="12700"/>
                  </a:lnTo>
                  <a:lnTo>
                    <a:pt x="12700" y="947821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404585" cy="947821"/>
            </a:xfrm>
            <a:custGeom>
              <a:avLst/>
              <a:gdLst/>
              <a:ahLst/>
              <a:cxnLst/>
              <a:rect l="l" t="t" r="r" b="b"/>
              <a:pathLst>
                <a:path w="2404585" h="947821">
                  <a:moveTo>
                    <a:pt x="0" y="0"/>
                  </a:moveTo>
                  <a:lnTo>
                    <a:pt x="2404585" y="0"/>
                  </a:lnTo>
                  <a:lnTo>
                    <a:pt x="2404585" y="947821"/>
                  </a:lnTo>
                  <a:lnTo>
                    <a:pt x="0" y="947821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t="829" r="35220"/>
          <a:stretch>
            <a:fillRect/>
          </a:stretch>
        </p:blipFill>
        <p:spPr>
          <a:xfrm>
            <a:off x="-2230258" y="5604993"/>
            <a:ext cx="5660563" cy="1083224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28790" y="5709171"/>
            <a:ext cx="3388473" cy="1012858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986078">
            <a:off x="2798457" y="3346248"/>
            <a:ext cx="1787752" cy="2260377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8770248" y="3843330"/>
            <a:ext cx="8067364" cy="3211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3"/>
              </a:lnSpc>
            </a:pPr>
            <a:r>
              <a:rPr lang="en-US" sz="3695">
                <a:solidFill>
                  <a:srgbClr val="12110F"/>
                </a:solidFill>
                <a:latin typeface="HK Grotesk Medium Bold"/>
              </a:rPr>
              <a:t>Dokumen / Berkas identitas calon peminjam harus ada, asli, dan benar :</a:t>
            </a:r>
          </a:p>
          <a:p>
            <a:pPr>
              <a:lnSpc>
                <a:spcPts val="5173"/>
              </a:lnSpc>
            </a:pPr>
            <a:r>
              <a:rPr lang="en-US" sz="3695">
                <a:solidFill>
                  <a:srgbClr val="12110F"/>
                </a:solidFill>
                <a:latin typeface="Arimo Bold"/>
              </a:rPr>
              <a:t>e-KTP/Surat Keterangan Pembuatan e-KTP, KK, dan Akta Nikah</a:t>
            </a:r>
          </a:p>
          <a:p>
            <a:pPr marL="0" lvl="0" indent="0">
              <a:lnSpc>
                <a:spcPts val="5173"/>
              </a:lnSpc>
            </a:pPr>
            <a:endParaRPr lang="en-US" sz="3695">
              <a:solidFill>
                <a:srgbClr val="12110F"/>
              </a:solidFill>
              <a:latin typeface="Arimo Bold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652718" y="24015"/>
            <a:ext cx="15535882" cy="1493370"/>
            <a:chOff x="0" y="0"/>
            <a:chExt cx="20714510" cy="1991160"/>
          </a:xfrm>
        </p:grpSpPr>
        <p:sp>
          <p:nvSpPr>
            <p:cNvPr id="23" name="TextBox 23"/>
            <p:cNvSpPr txBox="1"/>
            <p:nvPr/>
          </p:nvSpPr>
          <p:spPr>
            <a:xfrm>
              <a:off x="0" y="890725"/>
              <a:ext cx="20714510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KENAPA HARUS MENILAI ASPEK LEGAL?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74291" y="-38100"/>
              <a:ext cx="16264907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00406" y="2123967"/>
            <a:ext cx="8937207" cy="1015560"/>
            <a:chOff x="0" y="0"/>
            <a:chExt cx="11916276" cy="1354080"/>
          </a:xfrm>
        </p:grpSpPr>
        <p:sp>
          <p:nvSpPr>
            <p:cNvPr id="26" name="TextBox 26"/>
            <p:cNvSpPr txBox="1"/>
            <p:nvPr/>
          </p:nvSpPr>
          <p:spPr>
            <a:xfrm>
              <a:off x="0" y="616497"/>
              <a:ext cx="11916276" cy="737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98"/>
                </a:lnSpc>
              </a:pPr>
              <a:r>
                <a:rPr lang="en-US" sz="4098" u="sng" spc="-81">
                  <a:solidFill>
                    <a:srgbClr val="E0F5F4"/>
                  </a:solidFill>
                  <a:latin typeface="HK Grotesk Bold"/>
                </a:rPr>
                <a:t>ASPEK LEGAL INDIVIDU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7789" y="-28575"/>
              <a:ext cx="9356587" cy="26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6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00023" y="1770852"/>
            <a:ext cx="8748390" cy="62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3"/>
              </a:lnSpc>
            </a:pPr>
            <a:r>
              <a:rPr lang="en-US" sz="3695">
                <a:solidFill>
                  <a:srgbClr val="F8F8F8"/>
                </a:solidFill>
                <a:latin typeface="HK Grotesk Medium Bold"/>
              </a:rPr>
              <a:t>Untuk memeriksa dan memastikan 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276248" y="4855193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746091" y="7822161"/>
            <a:ext cx="6397909" cy="63979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393" y="590148"/>
            <a:ext cx="14449557" cy="1067094"/>
            <a:chOff x="0" y="0"/>
            <a:chExt cx="19957013" cy="14738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958284" cy="1473818"/>
            </a:xfrm>
            <a:custGeom>
              <a:avLst/>
              <a:gdLst/>
              <a:ahLst/>
              <a:cxnLst/>
              <a:rect l="l" t="t" r="r" b="b"/>
              <a:pathLst>
                <a:path w="19958284" h="1473818">
                  <a:moveTo>
                    <a:pt x="19404563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19404563" y="0"/>
                  </a:lnTo>
                  <a:cubicBezTo>
                    <a:pt x="19710634" y="0"/>
                    <a:pt x="19958284" y="329974"/>
                    <a:pt x="19958284" y="737789"/>
                  </a:cubicBezTo>
                  <a:cubicBezTo>
                    <a:pt x="19957013" y="1143911"/>
                    <a:pt x="19709363" y="1473818"/>
                    <a:pt x="19404563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8019935" y="3539577"/>
            <a:ext cx="9567991" cy="6126959"/>
            <a:chOff x="0" y="0"/>
            <a:chExt cx="2452845" cy="1570704"/>
          </a:xfrm>
        </p:grpSpPr>
        <p:sp>
          <p:nvSpPr>
            <p:cNvPr id="15" name="Freeform 15"/>
            <p:cNvSpPr/>
            <p:nvPr/>
          </p:nvSpPr>
          <p:spPr>
            <a:xfrm>
              <a:off x="41910" y="43180"/>
              <a:ext cx="2404585" cy="1522444"/>
            </a:xfrm>
            <a:custGeom>
              <a:avLst/>
              <a:gdLst/>
              <a:ahLst/>
              <a:cxnLst/>
              <a:rect l="l" t="t" r="r" b="b"/>
              <a:pathLst>
                <a:path w="2404585" h="1522444">
                  <a:moveTo>
                    <a:pt x="0" y="0"/>
                  </a:moveTo>
                  <a:lnTo>
                    <a:pt x="2404585" y="0"/>
                  </a:lnTo>
                  <a:lnTo>
                    <a:pt x="2404585" y="1522444"/>
                  </a:lnTo>
                  <a:lnTo>
                    <a:pt x="0" y="1522444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5560" y="35560"/>
              <a:ext cx="2417285" cy="1535144"/>
            </a:xfrm>
            <a:custGeom>
              <a:avLst/>
              <a:gdLst/>
              <a:ahLst/>
              <a:cxnLst/>
              <a:rect l="l" t="t" r="r" b="b"/>
              <a:pathLst>
                <a:path w="2417285" h="1535144">
                  <a:moveTo>
                    <a:pt x="2417285" y="1535144"/>
                  </a:moveTo>
                  <a:lnTo>
                    <a:pt x="0" y="1535144"/>
                  </a:lnTo>
                  <a:lnTo>
                    <a:pt x="0" y="0"/>
                  </a:lnTo>
                  <a:lnTo>
                    <a:pt x="2417285" y="0"/>
                  </a:lnTo>
                  <a:lnTo>
                    <a:pt x="2417285" y="1535144"/>
                  </a:lnTo>
                  <a:close/>
                  <a:moveTo>
                    <a:pt x="12700" y="1522444"/>
                  </a:moveTo>
                  <a:lnTo>
                    <a:pt x="2404585" y="1522444"/>
                  </a:lnTo>
                  <a:lnTo>
                    <a:pt x="2404585" y="12700"/>
                  </a:lnTo>
                  <a:lnTo>
                    <a:pt x="12700" y="12700"/>
                  </a:lnTo>
                  <a:lnTo>
                    <a:pt x="12700" y="1522444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404585" cy="1522444"/>
            </a:xfrm>
            <a:custGeom>
              <a:avLst/>
              <a:gdLst/>
              <a:ahLst/>
              <a:cxnLst/>
              <a:rect l="l" t="t" r="r" b="b"/>
              <a:pathLst>
                <a:path w="2404585" h="1522444">
                  <a:moveTo>
                    <a:pt x="0" y="0"/>
                  </a:moveTo>
                  <a:lnTo>
                    <a:pt x="2404585" y="0"/>
                  </a:lnTo>
                  <a:lnTo>
                    <a:pt x="2404585" y="1522444"/>
                  </a:lnTo>
                  <a:lnTo>
                    <a:pt x="0" y="1522444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51240" y="6832982"/>
            <a:ext cx="4740432" cy="39404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 t="829" r="35220"/>
          <a:stretch>
            <a:fillRect/>
          </a:stretch>
        </p:blipFill>
        <p:spPr>
          <a:xfrm>
            <a:off x="-2516008" y="5604993"/>
            <a:ext cx="5660563" cy="1083224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57290" y="5709171"/>
            <a:ext cx="3388473" cy="1012858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986078">
            <a:off x="2512707" y="3346248"/>
            <a:ext cx="1787752" cy="226037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8130006" y="3896250"/>
            <a:ext cx="9252599" cy="532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1.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Identitas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harus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asli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benar</a:t>
            </a:r>
            <a:endParaRPr lang="en-US" sz="2400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2.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Informasi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dokumen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izin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sah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dimata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hukum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pemerintah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jaminan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dilindungi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),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contoh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</a:t>
            </a: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Nama Usaha</a:t>
            </a: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- Surat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Izin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Usaha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Mikro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Kecil (IUMK)</a:t>
            </a: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- Surat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Izin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Keterangan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Usaha (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Kelurahan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RT/RW)</a:t>
            </a: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- Surat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Keterangan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Domisili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Usaha (SKDU)</a:t>
            </a: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- Tanda Daftar Perusahaan (TDP)</a:t>
            </a: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 -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Nomor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Pokok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Wajib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Pajak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(NPWP)</a:t>
            </a: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3.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Usahanya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bukan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dilarang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/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sesuai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ketentuan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ts val="3773"/>
              </a:lnSpc>
            </a:pP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4.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potensi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menimbulkan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masalah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kemudian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hari</a:t>
            </a:r>
            <a:r>
              <a:rPr lang="en-US" sz="2400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652718" y="24015"/>
            <a:ext cx="15535882" cy="1493370"/>
            <a:chOff x="0" y="0"/>
            <a:chExt cx="20714510" cy="1991160"/>
          </a:xfrm>
        </p:grpSpPr>
        <p:sp>
          <p:nvSpPr>
            <p:cNvPr id="24" name="TextBox 24"/>
            <p:cNvSpPr txBox="1"/>
            <p:nvPr/>
          </p:nvSpPr>
          <p:spPr>
            <a:xfrm>
              <a:off x="0" y="890725"/>
              <a:ext cx="20714510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KENAPA HARUS MENILAI ASPEK LEGAL?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74291" y="-38100"/>
              <a:ext cx="16264907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900406" y="2123967"/>
            <a:ext cx="8937207" cy="1015560"/>
            <a:chOff x="0" y="0"/>
            <a:chExt cx="11916276" cy="1354080"/>
          </a:xfrm>
        </p:grpSpPr>
        <p:sp>
          <p:nvSpPr>
            <p:cNvPr id="27" name="TextBox 27"/>
            <p:cNvSpPr txBox="1"/>
            <p:nvPr/>
          </p:nvSpPr>
          <p:spPr>
            <a:xfrm>
              <a:off x="0" y="616497"/>
              <a:ext cx="11916276" cy="737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98"/>
                </a:lnSpc>
              </a:pPr>
              <a:r>
                <a:rPr lang="en-US" sz="4098" u="sng" spc="-81">
                  <a:solidFill>
                    <a:srgbClr val="E0F5F4"/>
                  </a:solidFill>
                  <a:latin typeface="HK Grotesk Bold"/>
                </a:rPr>
                <a:t>ASPEK LEGAL USAHA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57789" y="-28575"/>
              <a:ext cx="9356587" cy="269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6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00023" y="1770852"/>
            <a:ext cx="8748390" cy="62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73"/>
              </a:lnSpc>
            </a:pPr>
            <a:r>
              <a:rPr lang="en-US" sz="3695">
                <a:solidFill>
                  <a:srgbClr val="F8F8F8"/>
                </a:solidFill>
                <a:latin typeface="HK Grotesk Medium Bold"/>
              </a:rPr>
              <a:t>Untuk memeriksa dan memastikan 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6006" y="5163889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529359" y="5163889"/>
            <a:ext cx="13229282" cy="132292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98783" y="6608909"/>
            <a:ext cx="13229282" cy="132292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74677" y="5095875"/>
            <a:ext cx="8887154" cy="11108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86071" y="5319309"/>
            <a:ext cx="3388473" cy="101285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74454" y="5319309"/>
            <a:ext cx="1602934" cy="1289600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2590512" y="1261119"/>
            <a:ext cx="13168129" cy="4777731"/>
            <a:chOff x="0" y="0"/>
            <a:chExt cx="17557506" cy="637030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76225"/>
              <a:ext cx="17557506" cy="5257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5"/>
                </a:lnSpc>
              </a:pPr>
              <a:r>
                <a:rPr lang="en-US" sz="14905" spc="-298">
                  <a:solidFill>
                    <a:srgbClr val="12110F"/>
                  </a:solidFill>
                  <a:latin typeface="HK Grotesk Bold"/>
                </a:rPr>
                <a:t>KELAYAKAN USAHA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32487" y="5945318"/>
              <a:ext cx="13786046" cy="42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16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809145" y="6385475"/>
            <a:ext cx="1602934" cy="128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276248" y="6611522"/>
            <a:ext cx="13157595" cy="11472953"/>
            <a:chOff x="0" y="0"/>
            <a:chExt cx="808396" cy="704892"/>
          </a:xfrm>
        </p:grpSpPr>
        <p:sp>
          <p:nvSpPr>
            <p:cNvPr id="7" name="Freeform 7"/>
            <p:cNvSpPr/>
            <p:nvPr/>
          </p:nvSpPr>
          <p:spPr>
            <a:xfrm>
              <a:off x="200141" y="0"/>
              <a:ext cx="408114" cy="704892"/>
            </a:xfrm>
            <a:custGeom>
              <a:avLst/>
              <a:gdLst/>
              <a:ahLst/>
              <a:cxnLst/>
              <a:rect l="l" t="t" r="r" b="b"/>
              <a:pathLst>
                <a:path w="408114" h="704892">
                  <a:moveTo>
                    <a:pt x="204057" y="0"/>
                  </a:moveTo>
                  <a:lnTo>
                    <a:pt x="204057" y="0"/>
                  </a:lnTo>
                  <a:cubicBezTo>
                    <a:pt x="330280" y="72466"/>
                    <a:pt x="408114" y="206900"/>
                    <a:pt x="408114" y="352446"/>
                  </a:cubicBezTo>
                  <a:cubicBezTo>
                    <a:pt x="408114" y="497992"/>
                    <a:pt x="330280" y="632426"/>
                    <a:pt x="204057" y="704892"/>
                  </a:cubicBezTo>
                  <a:cubicBezTo>
                    <a:pt x="77834" y="632426"/>
                    <a:pt x="0" y="497992"/>
                    <a:pt x="0" y="352446"/>
                  </a:cubicBezTo>
                  <a:cubicBezTo>
                    <a:pt x="0" y="206900"/>
                    <a:pt x="77834" y="72466"/>
                    <a:pt x="20405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166" y="8858391"/>
            <a:ext cx="5163650" cy="51636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54820" y="2978078"/>
            <a:ext cx="8722700" cy="3448707"/>
            <a:chOff x="0" y="0"/>
            <a:chExt cx="11630266" cy="4598276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1630266" cy="3957259"/>
              <a:chOff x="0" y="0"/>
              <a:chExt cx="2760748" cy="93935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41910" y="43180"/>
                <a:ext cx="2712488" cy="891099"/>
              </a:xfrm>
              <a:custGeom>
                <a:avLst/>
                <a:gdLst/>
                <a:ahLst/>
                <a:cxnLst/>
                <a:rect l="l" t="t" r="r" b="b"/>
                <a:pathLst>
                  <a:path w="2712488" h="891099">
                    <a:moveTo>
                      <a:pt x="0" y="0"/>
                    </a:moveTo>
                    <a:lnTo>
                      <a:pt x="2712488" y="0"/>
                    </a:lnTo>
                    <a:lnTo>
                      <a:pt x="2712488" y="891099"/>
                    </a:lnTo>
                    <a:lnTo>
                      <a:pt x="0" y="891099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35560" y="35560"/>
                <a:ext cx="2725188" cy="903799"/>
              </a:xfrm>
              <a:custGeom>
                <a:avLst/>
                <a:gdLst/>
                <a:ahLst/>
                <a:cxnLst/>
                <a:rect l="l" t="t" r="r" b="b"/>
                <a:pathLst>
                  <a:path w="2725188" h="903799">
                    <a:moveTo>
                      <a:pt x="2725188" y="903799"/>
                    </a:moveTo>
                    <a:lnTo>
                      <a:pt x="0" y="903799"/>
                    </a:lnTo>
                    <a:lnTo>
                      <a:pt x="0" y="0"/>
                    </a:lnTo>
                    <a:lnTo>
                      <a:pt x="2725188" y="0"/>
                    </a:lnTo>
                    <a:lnTo>
                      <a:pt x="2725188" y="903799"/>
                    </a:lnTo>
                    <a:close/>
                    <a:moveTo>
                      <a:pt x="12700" y="891099"/>
                    </a:moveTo>
                    <a:lnTo>
                      <a:pt x="2712488" y="891099"/>
                    </a:lnTo>
                    <a:lnTo>
                      <a:pt x="2712488" y="12700"/>
                    </a:lnTo>
                    <a:lnTo>
                      <a:pt x="12700" y="12700"/>
                    </a:lnTo>
                    <a:lnTo>
                      <a:pt x="12700" y="891099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2712488" cy="891099"/>
              </a:xfrm>
              <a:custGeom>
                <a:avLst/>
                <a:gdLst/>
                <a:ahLst/>
                <a:cxnLst/>
                <a:rect l="l" t="t" r="r" b="b"/>
                <a:pathLst>
                  <a:path w="2712488" h="891099">
                    <a:moveTo>
                      <a:pt x="0" y="0"/>
                    </a:moveTo>
                    <a:lnTo>
                      <a:pt x="2712488" y="0"/>
                    </a:lnTo>
                    <a:lnTo>
                      <a:pt x="2712488" y="891099"/>
                    </a:lnTo>
                    <a:lnTo>
                      <a:pt x="0" y="891099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401439" y="165748"/>
              <a:ext cx="10611179" cy="44325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15"/>
                </a:lnSpc>
              </a:pPr>
              <a:r>
                <a:rPr lang="en-US" sz="2725">
                  <a:solidFill>
                    <a:srgbClr val="12110F"/>
                  </a:solidFill>
                  <a:latin typeface="Roboto Bold"/>
                </a:rPr>
                <a:t>CEK</a:t>
              </a:r>
              <a:r>
                <a:rPr lang="en-US" sz="2725">
                  <a:solidFill>
                    <a:srgbClr val="12110F"/>
                  </a:solidFill>
                  <a:latin typeface="Roboto"/>
                </a:rPr>
                <a:t> : Lokasi Usaha, Produksi Usaha, Alat Produksi</a:t>
              </a:r>
            </a:p>
            <a:p>
              <a:pPr>
                <a:lnSpc>
                  <a:spcPts val="3815"/>
                </a:lnSpc>
              </a:pPr>
              <a:r>
                <a:rPr lang="en-US" sz="2725">
                  <a:solidFill>
                    <a:srgbClr val="12110F"/>
                  </a:solidFill>
                  <a:latin typeface="Roboto Bold"/>
                </a:rPr>
                <a:t>PASTIKAN</a:t>
              </a:r>
              <a:r>
                <a:rPr lang="en-US" sz="2725">
                  <a:solidFill>
                    <a:srgbClr val="12110F"/>
                  </a:solidFill>
                  <a:latin typeface="Roboto"/>
                </a:rPr>
                <a:t> bahwa :</a:t>
              </a:r>
            </a:p>
            <a:p>
              <a:pPr marL="588420" lvl="1" indent="-294210">
                <a:lnSpc>
                  <a:spcPts val="3815"/>
                </a:lnSpc>
                <a:buFont typeface="Arial"/>
                <a:buChar char="•"/>
              </a:pPr>
              <a:r>
                <a:rPr lang="en-US" sz="2725">
                  <a:solidFill>
                    <a:srgbClr val="12110F"/>
                  </a:solidFill>
                  <a:latin typeface="Roboto"/>
                </a:rPr>
                <a:t>Usaha tersebut beroperasi dengan baik</a:t>
              </a:r>
            </a:p>
            <a:p>
              <a:pPr marL="588420" lvl="1" indent="-294210">
                <a:lnSpc>
                  <a:spcPts val="3815"/>
                </a:lnSpc>
                <a:buFont typeface="Arial"/>
                <a:buChar char="•"/>
              </a:pPr>
              <a:r>
                <a:rPr lang="en-US" sz="2725">
                  <a:solidFill>
                    <a:srgbClr val="12110F"/>
                  </a:solidFill>
                  <a:latin typeface="Roboto"/>
                </a:rPr>
                <a:t>Memperoleh keuntungan</a:t>
              </a:r>
            </a:p>
            <a:p>
              <a:pPr marL="588420" lvl="1" indent="-294210">
                <a:lnSpc>
                  <a:spcPts val="3815"/>
                </a:lnSpc>
                <a:buFont typeface="Arial"/>
                <a:buChar char="•"/>
              </a:pPr>
              <a:r>
                <a:rPr lang="en-US" sz="2725">
                  <a:solidFill>
                    <a:srgbClr val="12110F"/>
                  </a:solidFill>
                  <a:latin typeface="Roboto"/>
                </a:rPr>
                <a:t>Ada keberlangsungan usaha.</a:t>
              </a:r>
              <a:r>
                <a:rPr lang="en-US" sz="2725">
                  <a:solidFill>
                    <a:srgbClr val="12110F"/>
                  </a:solidFill>
                  <a:latin typeface="Roboto Bold"/>
                </a:rPr>
                <a:t> </a:t>
              </a:r>
            </a:p>
            <a:p>
              <a:pPr>
                <a:lnSpc>
                  <a:spcPts val="3815"/>
                </a:lnSpc>
              </a:pPr>
              <a:endParaRPr lang="en-US" sz="2725">
                <a:solidFill>
                  <a:srgbClr val="12110F"/>
                </a:solidFill>
                <a:latin typeface="Roboto Bold"/>
              </a:endParaRPr>
            </a:p>
            <a:p>
              <a:pPr marL="0" lvl="0" indent="0">
                <a:lnSpc>
                  <a:spcPts val="3815"/>
                </a:lnSpc>
              </a:pPr>
              <a:endParaRPr lang="en-US" sz="2725">
                <a:solidFill>
                  <a:srgbClr val="12110F"/>
                </a:solidFill>
                <a:latin typeface="Roboto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38393" y="410930"/>
            <a:ext cx="13696845" cy="1425529"/>
            <a:chOff x="0" y="0"/>
            <a:chExt cx="18917404" cy="196887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918675" cy="1968870"/>
            </a:xfrm>
            <a:custGeom>
              <a:avLst/>
              <a:gdLst/>
              <a:ahLst/>
              <a:cxnLst/>
              <a:rect l="l" t="t" r="r" b="b"/>
              <a:pathLst>
                <a:path w="18918675" h="1968870">
                  <a:moveTo>
                    <a:pt x="18364955" y="1968870"/>
                  </a:moveTo>
                  <a:lnTo>
                    <a:pt x="553720" y="1968870"/>
                  </a:lnTo>
                  <a:cubicBezTo>
                    <a:pt x="247650" y="1968870"/>
                    <a:pt x="0" y="1528201"/>
                    <a:pt x="0" y="985644"/>
                  </a:cubicBezTo>
                  <a:cubicBezTo>
                    <a:pt x="0" y="440827"/>
                    <a:pt x="247650" y="0"/>
                    <a:pt x="553720" y="0"/>
                  </a:cubicBezTo>
                  <a:lnTo>
                    <a:pt x="18364955" y="0"/>
                  </a:lnTo>
                  <a:cubicBezTo>
                    <a:pt x="18671025" y="0"/>
                    <a:pt x="18918675" y="440827"/>
                    <a:pt x="18918675" y="985644"/>
                  </a:cubicBezTo>
                  <a:cubicBezTo>
                    <a:pt x="18917405" y="1528201"/>
                    <a:pt x="18669755" y="1968870"/>
                    <a:pt x="18364955" y="196887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52718" y="24015"/>
            <a:ext cx="14906358" cy="1693691"/>
            <a:chOff x="0" y="0"/>
            <a:chExt cx="19875144" cy="225825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678445"/>
              <a:ext cx="19875144" cy="15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>
                  <a:solidFill>
                    <a:srgbClr val="000000"/>
                  </a:solidFill>
                  <a:latin typeface="HK Grotesk Bold"/>
                </a:rPr>
                <a:t>Bagaimana Usaha Dapat Dikatakan Layak??Usahanya Untung? Usahanya Berkelanjutan?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63176" y="-38100"/>
              <a:ext cx="15605842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89455" y="2021964"/>
            <a:ext cx="7238948" cy="822582"/>
            <a:chOff x="0" y="0"/>
            <a:chExt cx="9651930" cy="1096776"/>
          </a:xfrm>
        </p:grpSpPr>
        <p:sp>
          <p:nvSpPr>
            <p:cNvPr id="24" name="TextBox 24"/>
            <p:cNvSpPr txBox="1"/>
            <p:nvPr/>
          </p:nvSpPr>
          <p:spPr>
            <a:xfrm>
              <a:off x="0" y="485254"/>
              <a:ext cx="9651930" cy="611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9"/>
                </a:lnSpc>
              </a:pPr>
              <a:r>
                <a:rPr lang="en-US" sz="3319" u="sng" spc="-66">
                  <a:solidFill>
                    <a:srgbClr val="E0F5F4"/>
                  </a:solidFill>
                  <a:latin typeface="HK Grotesk Bold"/>
                </a:rPr>
                <a:t>ASPEK TEKNIS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27806" y="-28575"/>
              <a:ext cx="7578637" cy="22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52"/>
                </a:lnSpc>
              </a:pPr>
              <a:endParaRPr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630207" y="6601490"/>
            <a:ext cx="5927364" cy="4927121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070660" y="6601490"/>
            <a:ext cx="3057276" cy="9138596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9177130" y="2978078"/>
            <a:ext cx="8722700" cy="3248991"/>
            <a:chOff x="0" y="0"/>
            <a:chExt cx="11630266" cy="4331989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1630266" cy="3957259"/>
              <a:chOff x="0" y="0"/>
              <a:chExt cx="2760748" cy="93935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41910" y="43180"/>
                <a:ext cx="2712488" cy="891099"/>
              </a:xfrm>
              <a:custGeom>
                <a:avLst/>
                <a:gdLst/>
                <a:ahLst/>
                <a:cxnLst/>
                <a:rect l="l" t="t" r="r" b="b"/>
                <a:pathLst>
                  <a:path w="2712488" h="891099">
                    <a:moveTo>
                      <a:pt x="0" y="0"/>
                    </a:moveTo>
                    <a:lnTo>
                      <a:pt x="2712488" y="0"/>
                    </a:lnTo>
                    <a:lnTo>
                      <a:pt x="2712488" y="891099"/>
                    </a:lnTo>
                    <a:lnTo>
                      <a:pt x="0" y="891099"/>
                    </a:lnTo>
                    <a:close/>
                  </a:path>
                </a:pathLst>
              </a:custGeom>
              <a:solidFill>
                <a:srgbClr val="7CC3C2"/>
              </a:solidFill>
            </p:spPr>
          </p:sp>
          <p:sp>
            <p:nvSpPr>
              <p:cNvPr id="31" name="Freeform 31"/>
              <p:cNvSpPr/>
              <p:nvPr/>
            </p:nvSpPr>
            <p:spPr>
              <a:xfrm>
                <a:off x="35560" y="35560"/>
                <a:ext cx="2725188" cy="903799"/>
              </a:xfrm>
              <a:custGeom>
                <a:avLst/>
                <a:gdLst/>
                <a:ahLst/>
                <a:cxnLst/>
                <a:rect l="l" t="t" r="r" b="b"/>
                <a:pathLst>
                  <a:path w="2725188" h="903799">
                    <a:moveTo>
                      <a:pt x="2725188" y="903799"/>
                    </a:moveTo>
                    <a:lnTo>
                      <a:pt x="0" y="903799"/>
                    </a:lnTo>
                    <a:lnTo>
                      <a:pt x="0" y="0"/>
                    </a:lnTo>
                    <a:lnTo>
                      <a:pt x="2725188" y="0"/>
                    </a:lnTo>
                    <a:lnTo>
                      <a:pt x="2725188" y="903799"/>
                    </a:lnTo>
                    <a:close/>
                    <a:moveTo>
                      <a:pt x="12700" y="891099"/>
                    </a:moveTo>
                    <a:lnTo>
                      <a:pt x="2712488" y="891099"/>
                    </a:lnTo>
                    <a:lnTo>
                      <a:pt x="2712488" y="12700"/>
                    </a:lnTo>
                    <a:lnTo>
                      <a:pt x="12700" y="12700"/>
                    </a:lnTo>
                    <a:lnTo>
                      <a:pt x="12700" y="891099"/>
                    </a:lnTo>
                    <a:close/>
                  </a:path>
                </a:pathLst>
              </a:custGeom>
              <a:solidFill>
                <a:srgbClr val="12110F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0" y="0"/>
                <a:ext cx="2712488" cy="891099"/>
              </a:xfrm>
              <a:custGeom>
                <a:avLst/>
                <a:gdLst/>
                <a:ahLst/>
                <a:cxnLst/>
                <a:rect l="l" t="t" r="r" b="b"/>
                <a:pathLst>
                  <a:path w="2712488" h="891099">
                    <a:moveTo>
                      <a:pt x="0" y="0"/>
                    </a:moveTo>
                    <a:lnTo>
                      <a:pt x="2712488" y="0"/>
                    </a:lnTo>
                    <a:lnTo>
                      <a:pt x="2712488" y="891099"/>
                    </a:lnTo>
                    <a:lnTo>
                      <a:pt x="0" y="891099"/>
                    </a:ln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401439" y="489825"/>
              <a:ext cx="10611179" cy="3842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15"/>
                </a:lnSpc>
              </a:pPr>
              <a:r>
                <a:rPr lang="en-US" sz="2725" dirty="0">
                  <a:solidFill>
                    <a:srgbClr val="12110F"/>
                  </a:solidFill>
                  <a:latin typeface="Roboto Bold"/>
                </a:rPr>
                <a:t>PASTIKAN :</a:t>
              </a:r>
            </a:p>
            <a:p>
              <a:pPr>
                <a:lnSpc>
                  <a:spcPts val="3815"/>
                </a:lnSpc>
              </a:pP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Produksi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usaha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berdampak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apa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untuk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lingkungan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?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Berkontribusi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untuk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sosial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dan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ekonomi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masyarakat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 </a:t>
              </a:r>
              <a:r>
                <a:rPr lang="en-US" sz="2725" dirty="0" err="1">
                  <a:solidFill>
                    <a:srgbClr val="12110F"/>
                  </a:solidFill>
                  <a:latin typeface="Arimo"/>
                </a:rPr>
                <a:t>sekitar</a:t>
              </a:r>
              <a:r>
                <a:rPr lang="en-US" sz="2725" dirty="0">
                  <a:solidFill>
                    <a:srgbClr val="12110F"/>
                  </a:solidFill>
                  <a:latin typeface="Arimo"/>
                </a:rPr>
                <a:t>?</a:t>
              </a:r>
            </a:p>
            <a:p>
              <a:pPr>
                <a:lnSpc>
                  <a:spcPts val="3815"/>
                </a:lnSpc>
              </a:pPr>
              <a:endParaRPr lang="en-US" sz="2725" dirty="0">
                <a:solidFill>
                  <a:srgbClr val="12110F"/>
                </a:solidFill>
                <a:latin typeface="Arimo"/>
              </a:endParaRPr>
            </a:p>
            <a:p>
              <a:pPr marL="0" lvl="0" indent="0">
                <a:lnSpc>
                  <a:spcPts val="3815"/>
                </a:lnSpc>
              </a:pPr>
              <a:endParaRPr lang="en-US" sz="2725" dirty="0">
                <a:solidFill>
                  <a:srgbClr val="12110F"/>
                </a:solidFill>
                <a:latin typeface="Arimo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311765" y="2021964"/>
            <a:ext cx="7238948" cy="822582"/>
            <a:chOff x="0" y="0"/>
            <a:chExt cx="9651930" cy="1096776"/>
          </a:xfrm>
        </p:grpSpPr>
        <p:sp>
          <p:nvSpPr>
            <p:cNvPr id="35" name="TextBox 35"/>
            <p:cNvSpPr txBox="1"/>
            <p:nvPr/>
          </p:nvSpPr>
          <p:spPr>
            <a:xfrm>
              <a:off x="0" y="485254"/>
              <a:ext cx="9651930" cy="611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9"/>
                </a:lnSpc>
              </a:pPr>
              <a:r>
                <a:rPr lang="en-US" sz="3319" u="sng" spc="-66">
                  <a:solidFill>
                    <a:srgbClr val="E0F5F4"/>
                  </a:solidFill>
                  <a:latin typeface="HK Grotesk Bold"/>
                </a:rPr>
                <a:t>ASPEK SOSIAL EKONOMI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27806" y="-28575"/>
              <a:ext cx="7578637" cy="22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52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6836376" y="6869124"/>
            <a:ext cx="8722700" cy="2967944"/>
            <a:chOff x="0" y="0"/>
            <a:chExt cx="2760748" cy="939359"/>
          </a:xfrm>
        </p:grpSpPr>
        <p:sp>
          <p:nvSpPr>
            <p:cNvPr id="38" name="Freeform 38"/>
            <p:cNvSpPr/>
            <p:nvPr/>
          </p:nvSpPr>
          <p:spPr>
            <a:xfrm>
              <a:off x="41910" y="43180"/>
              <a:ext cx="2712488" cy="891099"/>
            </a:xfrm>
            <a:custGeom>
              <a:avLst/>
              <a:gdLst/>
              <a:ahLst/>
              <a:cxnLst/>
              <a:rect l="l" t="t" r="r" b="b"/>
              <a:pathLst>
                <a:path w="2712488" h="891099">
                  <a:moveTo>
                    <a:pt x="0" y="0"/>
                  </a:moveTo>
                  <a:lnTo>
                    <a:pt x="2712488" y="0"/>
                  </a:lnTo>
                  <a:lnTo>
                    <a:pt x="2712488" y="891099"/>
                  </a:lnTo>
                  <a:lnTo>
                    <a:pt x="0" y="891099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35560" y="35560"/>
              <a:ext cx="2725188" cy="903799"/>
            </a:xfrm>
            <a:custGeom>
              <a:avLst/>
              <a:gdLst/>
              <a:ahLst/>
              <a:cxnLst/>
              <a:rect l="l" t="t" r="r" b="b"/>
              <a:pathLst>
                <a:path w="2725188" h="903799">
                  <a:moveTo>
                    <a:pt x="2725188" y="903799"/>
                  </a:moveTo>
                  <a:lnTo>
                    <a:pt x="0" y="903799"/>
                  </a:lnTo>
                  <a:lnTo>
                    <a:pt x="0" y="0"/>
                  </a:lnTo>
                  <a:lnTo>
                    <a:pt x="2725188" y="0"/>
                  </a:lnTo>
                  <a:lnTo>
                    <a:pt x="2725188" y="903799"/>
                  </a:lnTo>
                  <a:close/>
                  <a:moveTo>
                    <a:pt x="12700" y="891099"/>
                  </a:moveTo>
                  <a:lnTo>
                    <a:pt x="2712488" y="891099"/>
                  </a:lnTo>
                  <a:lnTo>
                    <a:pt x="2712488" y="12700"/>
                  </a:lnTo>
                  <a:lnTo>
                    <a:pt x="12700" y="12700"/>
                  </a:lnTo>
                  <a:lnTo>
                    <a:pt x="12700" y="891099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0" y="0"/>
              <a:ext cx="2712488" cy="891099"/>
            </a:xfrm>
            <a:custGeom>
              <a:avLst/>
              <a:gdLst/>
              <a:ahLst/>
              <a:cxnLst/>
              <a:rect l="l" t="t" r="r" b="b"/>
              <a:pathLst>
                <a:path w="2712488" h="891099">
                  <a:moveTo>
                    <a:pt x="0" y="0"/>
                  </a:moveTo>
                  <a:lnTo>
                    <a:pt x="2712488" y="0"/>
                  </a:lnTo>
                  <a:lnTo>
                    <a:pt x="2712488" y="891099"/>
                  </a:lnTo>
                  <a:lnTo>
                    <a:pt x="0" y="891099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7137455" y="7267449"/>
            <a:ext cx="7958384" cy="3331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>
                <a:solidFill>
                  <a:srgbClr val="12110F"/>
                </a:solidFill>
                <a:latin typeface="Roboto Bold"/>
              </a:rPr>
              <a:t>CEK dan PASTIKAN :</a:t>
            </a:r>
          </a:p>
          <a:p>
            <a:pPr marL="588421" lvl="1" indent="-294210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12110F"/>
                </a:solidFill>
                <a:latin typeface="Arimo"/>
              </a:rPr>
              <a:t>Cara Penjualannya</a:t>
            </a:r>
          </a:p>
          <a:p>
            <a:pPr marL="588421" lvl="1" indent="-294210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12110F"/>
                </a:solidFill>
                <a:latin typeface="Arimo"/>
              </a:rPr>
              <a:t>Strategi Pemasarannya</a:t>
            </a:r>
          </a:p>
          <a:p>
            <a:pPr marL="588421" lvl="1" indent="-294210">
              <a:lnSpc>
                <a:spcPts val="3815"/>
              </a:lnSpc>
              <a:buFont typeface="Arial"/>
              <a:buChar char="•"/>
            </a:pPr>
            <a:r>
              <a:rPr lang="en-US" sz="2725">
                <a:solidFill>
                  <a:srgbClr val="12110F"/>
                </a:solidFill>
                <a:latin typeface="Arimo"/>
              </a:rPr>
              <a:t>Potensi Pasarnya</a:t>
            </a:r>
          </a:p>
          <a:p>
            <a:pPr>
              <a:lnSpc>
                <a:spcPts val="3815"/>
              </a:lnSpc>
            </a:pPr>
            <a:endParaRPr lang="en-US" sz="2725">
              <a:solidFill>
                <a:srgbClr val="12110F"/>
              </a:solidFill>
              <a:latin typeface="Arimo"/>
            </a:endParaRPr>
          </a:p>
          <a:p>
            <a:pPr>
              <a:lnSpc>
                <a:spcPts val="3815"/>
              </a:lnSpc>
            </a:pPr>
            <a:endParaRPr lang="en-US" sz="2725">
              <a:solidFill>
                <a:srgbClr val="12110F"/>
              </a:solidFill>
              <a:latin typeface="Arimo"/>
            </a:endParaRPr>
          </a:p>
          <a:p>
            <a:pPr marL="0" lvl="0" indent="0">
              <a:lnSpc>
                <a:spcPts val="3815"/>
              </a:lnSpc>
            </a:pPr>
            <a:endParaRPr lang="en-US" sz="2725">
              <a:solidFill>
                <a:srgbClr val="12110F"/>
              </a:solidFill>
              <a:latin typeface="Arimo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6971012" y="5913010"/>
            <a:ext cx="7238948" cy="822582"/>
            <a:chOff x="0" y="0"/>
            <a:chExt cx="9651930" cy="1096776"/>
          </a:xfrm>
        </p:grpSpPr>
        <p:sp>
          <p:nvSpPr>
            <p:cNvPr id="43" name="TextBox 43"/>
            <p:cNvSpPr txBox="1"/>
            <p:nvPr/>
          </p:nvSpPr>
          <p:spPr>
            <a:xfrm>
              <a:off x="0" y="485254"/>
              <a:ext cx="9651930" cy="611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9"/>
                </a:lnSpc>
              </a:pPr>
              <a:r>
                <a:rPr lang="en-US" sz="3319" u="sng" spc="-66">
                  <a:solidFill>
                    <a:srgbClr val="E0F5F4"/>
                  </a:solidFill>
                  <a:latin typeface="HK Grotesk Bold"/>
                </a:rPr>
                <a:t>ASPEK PEMASARAN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27806" y="-28575"/>
              <a:ext cx="7578637" cy="22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276248" y="6611522"/>
            <a:ext cx="13157595" cy="11472953"/>
            <a:chOff x="0" y="0"/>
            <a:chExt cx="808396" cy="704892"/>
          </a:xfrm>
        </p:grpSpPr>
        <p:sp>
          <p:nvSpPr>
            <p:cNvPr id="7" name="Freeform 7"/>
            <p:cNvSpPr/>
            <p:nvPr/>
          </p:nvSpPr>
          <p:spPr>
            <a:xfrm>
              <a:off x="200141" y="0"/>
              <a:ext cx="408114" cy="704892"/>
            </a:xfrm>
            <a:custGeom>
              <a:avLst/>
              <a:gdLst/>
              <a:ahLst/>
              <a:cxnLst/>
              <a:rect l="l" t="t" r="r" b="b"/>
              <a:pathLst>
                <a:path w="408114" h="704892">
                  <a:moveTo>
                    <a:pt x="204057" y="0"/>
                  </a:moveTo>
                  <a:lnTo>
                    <a:pt x="204057" y="0"/>
                  </a:lnTo>
                  <a:cubicBezTo>
                    <a:pt x="330280" y="72466"/>
                    <a:pt x="408114" y="206900"/>
                    <a:pt x="408114" y="352446"/>
                  </a:cubicBezTo>
                  <a:cubicBezTo>
                    <a:pt x="408114" y="497992"/>
                    <a:pt x="330280" y="632426"/>
                    <a:pt x="204057" y="704892"/>
                  </a:cubicBezTo>
                  <a:cubicBezTo>
                    <a:pt x="77834" y="632426"/>
                    <a:pt x="0" y="497992"/>
                    <a:pt x="0" y="352446"/>
                  </a:cubicBezTo>
                  <a:cubicBezTo>
                    <a:pt x="0" y="206900"/>
                    <a:pt x="77834" y="72466"/>
                    <a:pt x="20405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023166" y="8858391"/>
            <a:ext cx="5163650" cy="51636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874070" y="2978078"/>
            <a:ext cx="10942906" cy="2967944"/>
            <a:chOff x="0" y="0"/>
            <a:chExt cx="3463446" cy="939359"/>
          </a:xfrm>
        </p:grpSpPr>
        <p:sp>
          <p:nvSpPr>
            <p:cNvPr id="13" name="Freeform 13"/>
            <p:cNvSpPr/>
            <p:nvPr/>
          </p:nvSpPr>
          <p:spPr>
            <a:xfrm>
              <a:off x="41910" y="43180"/>
              <a:ext cx="3415186" cy="891099"/>
            </a:xfrm>
            <a:custGeom>
              <a:avLst/>
              <a:gdLst/>
              <a:ahLst/>
              <a:cxnLst/>
              <a:rect l="l" t="t" r="r" b="b"/>
              <a:pathLst>
                <a:path w="3415186" h="891099">
                  <a:moveTo>
                    <a:pt x="0" y="0"/>
                  </a:moveTo>
                  <a:lnTo>
                    <a:pt x="3415186" y="0"/>
                  </a:lnTo>
                  <a:lnTo>
                    <a:pt x="3415186" y="891099"/>
                  </a:lnTo>
                  <a:lnTo>
                    <a:pt x="0" y="891099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35560" y="35560"/>
              <a:ext cx="3427886" cy="903799"/>
            </a:xfrm>
            <a:custGeom>
              <a:avLst/>
              <a:gdLst/>
              <a:ahLst/>
              <a:cxnLst/>
              <a:rect l="l" t="t" r="r" b="b"/>
              <a:pathLst>
                <a:path w="3427886" h="903799">
                  <a:moveTo>
                    <a:pt x="3427886" y="903799"/>
                  </a:moveTo>
                  <a:lnTo>
                    <a:pt x="0" y="903799"/>
                  </a:lnTo>
                  <a:lnTo>
                    <a:pt x="0" y="0"/>
                  </a:lnTo>
                  <a:lnTo>
                    <a:pt x="3427886" y="0"/>
                  </a:lnTo>
                  <a:lnTo>
                    <a:pt x="3427886" y="903799"/>
                  </a:lnTo>
                  <a:close/>
                  <a:moveTo>
                    <a:pt x="12700" y="891099"/>
                  </a:moveTo>
                  <a:lnTo>
                    <a:pt x="3415186" y="891099"/>
                  </a:lnTo>
                  <a:lnTo>
                    <a:pt x="3415186" y="12700"/>
                  </a:lnTo>
                  <a:lnTo>
                    <a:pt x="12700" y="12700"/>
                  </a:lnTo>
                  <a:lnTo>
                    <a:pt x="12700" y="891099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3415186" cy="891099"/>
            </a:xfrm>
            <a:custGeom>
              <a:avLst/>
              <a:gdLst/>
              <a:ahLst/>
              <a:cxnLst/>
              <a:rect l="l" t="t" r="r" b="b"/>
              <a:pathLst>
                <a:path w="3415186" h="891099">
                  <a:moveTo>
                    <a:pt x="0" y="0"/>
                  </a:moveTo>
                  <a:lnTo>
                    <a:pt x="3415186" y="0"/>
                  </a:lnTo>
                  <a:lnTo>
                    <a:pt x="3415186" y="891099"/>
                  </a:lnTo>
                  <a:lnTo>
                    <a:pt x="0" y="891099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2175149" y="3090653"/>
            <a:ext cx="10324052" cy="3368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 dirty="0">
                <a:solidFill>
                  <a:srgbClr val="12110F"/>
                </a:solidFill>
                <a:latin typeface="Roboto Bold"/>
              </a:rPr>
              <a:t>CEK, HITUNG, dan PASTIKAN:</a:t>
            </a:r>
          </a:p>
          <a:p>
            <a:pPr marL="588421" lvl="1" indent="-294210">
              <a:lnSpc>
                <a:spcPts val="3815"/>
              </a:lnSpc>
              <a:buFont typeface="Arial"/>
              <a:buChar char="•"/>
            </a:pPr>
            <a:r>
              <a:rPr lang="en-US" sz="2725" dirty="0" err="1">
                <a:solidFill>
                  <a:srgbClr val="12110F"/>
                </a:solidFill>
                <a:latin typeface="Arimo"/>
              </a:rPr>
              <a:t>Penerimaan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/ Modal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darimana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?</a:t>
            </a:r>
          </a:p>
          <a:p>
            <a:pPr marL="588421" lvl="1" indent="-294210">
              <a:lnSpc>
                <a:spcPts val="3815"/>
              </a:lnSpc>
              <a:buFont typeface="Arial"/>
              <a:buChar char="•"/>
            </a:pPr>
            <a:r>
              <a:rPr lang="en-US" sz="2725" dirty="0" err="1">
                <a:solidFill>
                  <a:srgbClr val="12110F"/>
                </a:solidFill>
                <a:latin typeface="Arimo"/>
              </a:rPr>
              <a:t>Biaya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ada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apa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saja</a:t>
            </a:r>
            <a:endParaRPr lang="en-US" sz="2725" dirty="0">
              <a:solidFill>
                <a:srgbClr val="12110F"/>
              </a:solidFill>
              <a:latin typeface="Arimo"/>
            </a:endParaRPr>
          </a:p>
          <a:p>
            <a:pPr marL="588421" lvl="1" indent="-294210">
              <a:lnSpc>
                <a:spcPts val="3815"/>
              </a:lnSpc>
              <a:buFont typeface="Arial"/>
              <a:buChar char="•"/>
            </a:pPr>
            <a:r>
              <a:rPr lang="en-US" sz="2725" dirty="0">
                <a:solidFill>
                  <a:srgbClr val="12110F"/>
                </a:solidFill>
                <a:latin typeface="Arimo"/>
              </a:rPr>
              <a:t>ADA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kemampuan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usaha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untuk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mengembalikan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pinjaman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dengan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</a:t>
            </a:r>
            <a:r>
              <a:rPr lang="en-US" sz="2725" dirty="0" err="1">
                <a:solidFill>
                  <a:srgbClr val="12110F"/>
                </a:solidFill>
                <a:latin typeface="Arimo"/>
              </a:rPr>
              <a:t>metode</a:t>
            </a:r>
            <a:r>
              <a:rPr lang="en-US" sz="2725" dirty="0">
                <a:solidFill>
                  <a:srgbClr val="12110F"/>
                </a:solidFill>
                <a:latin typeface="Arimo"/>
              </a:rPr>
              <a:t> RPC (Repayment Capacity)</a:t>
            </a:r>
          </a:p>
          <a:p>
            <a:pPr>
              <a:lnSpc>
                <a:spcPts val="3815"/>
              </a:lnSpc>
            </a:pPr>
            <a:endParaRPr lang="en-US" sz="2725" dirty="0">
              <a:solidFill>
                <a:srgbClr val="12110F"/>
              </a:solidFill>
              <a:latin typeface="Arimo"/>
            </a:endParaRPr>
          </a:p>
          <a:p>
            <a:pPr marL="0" lvl="0" indent="0">
              <a:lnSpc>
                <a:spcPts val="3815"/>
              </a:lnSpc>
            </a:pPr>
            <a:endParaRPr lang="en-US" sz="2725" dirty="0">
              <a:solidFill>
                <a:srgbClr val="12110F"/>
              </a:solidFill>
              <a:latin typeface="Arimo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8393" y="410930"/>
            <a:ext cx="13696845" cy="1425529"/>
            <a:chOff x="0" y="0"/>
            <a:chExt cx="18917404" cy="19688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918675" cy="1968870"/>
            </a:xfrm>
            <a:custGeom>
              <a:avLst/>
              <a:gdLst/>
              <a:ahLst/>
              <a:cxnLst/>
              <a:rect l="l" t="t" r="r" b="b"/>
              <a:pathLst>
                <a:path w="18918675" h="1968870">
                  <a:moveTo>
                    <a:pt x="18364955" y="1968870"/>
                  </a:moveTo>
                  <a:lnTo>
                    <a:pt x="553720" y="1968870"/>
                  </a:lnTo>
                  <a:cubicBezTo>
                    <a:pt x="247650" y="1968870"/>
                    <a:pt x="0" y="1528201"/>
                    <a:pt x="0" y="985644"/>
                  </a:cubicBezTo>
                  <a:cubicBezTo>
                    <a:pt x="0" y="440827"/>
                    <a:pt x="247650" y="0"/>
                    <a:pt x="553720" y="0"/>
                  </a:cubicBezTo>
                  <a:lnTo>
                    <a:pt x="18364955" y="0"/>
                  </a:lnTo>
                  <a:cubicBezTo>
                    <a:pt x="18671025" y="0"/>
                    <a:pt x="18918675" y="440827"/>
                    <a:pt x="18918675" y="985644"/>
                  </a:cubicBezTo>
                  <a:cubicBezTo>
                    <a:pt x="18917405" y="1528201"/>
                    <a:pt x="18669755" y="1968870"/>
                    <a:pt x="18364955" y="196887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652718" y="24015"/>
            <a:ext cx="14906358" cy="1693691"/>
            <a:chOff x="0" y="0"/>
            <a:chExt cx="19875144" cy="2258254"/>
          </a:xfrm>
        </p:grpSpPr>
        <p:sp>
          <p:nvSpPr>
            <p:cNvPr id="20" name="TextBox 20"/>
            <p:cNvSpPr txBox="1"/>
            <p:nvPr/>
          </p:nvSpPr>
          <p:spPr>
            <a:xfrm>
              <a:off x="0" y="678445"/>
              <a:ext cx="19875144" cy="15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>
                  <a:solidFill>
                    <a:srgbClr val="000000"/>
                  </a:solidFill>
                  <a:latin typeface="HK Grotesk Bold"/>
                </a:rPr>
                <a:t>Bagaimana Usaha Dapat Dikatakan Layak??Usahanya Untung? Usahanya Berkelanjutan?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63176" y="-38100"/>
              <a:ext cx="15605842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08705" y="2021964"/>
            <a:ext cx="7238948" cy="822582"/>
            <a:chOff x="0" y="0"/>
            <a:chExt cx="9651930" cy="109677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485254"/>
              <a:ext cx="9651930" cy="611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9"/>
                </a:lnSpc>
              </a:pPr>
              <a:r>
                <a:rPr lang="en-US" sz="3319" u="sng" spc="-66">
                  <a:solidFill>
                    <a:srgbClr val="E0F5F4"/>
                  </a:solidFill>
                  <a:latin typeface="HK Grotesk Bold"/>
                </a:rPr>
                <a:t>ASPEK KEUANGAN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806" y="-28575"/>
              <a:ext cx="7578637" cy="22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52"/>
                </a:lnSpc>
              </a:pPr>
              <a:endParaRPr/>
            </a:p>
          </p:txBody>
        </p:sp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2630207" y="6601490"/>
            <a:ext cx="5927364" cy="492712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2070660" y="6601490"/>
            <a:ext cx="3057276" cy="9138596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6836376" y="6869124"/>
            <a:ext cx="8722700" cy="2967944"/>
            <a:chOff x="0" y="0"/>
            <a:chExt cx="2760748" cy="939359"/>
          </a:xfrm>
        </p:grpSpPr>
        <p:sp>
          <p:nvSpPr>
            <p:cNvPr id="28" name="Freeform 28"/>
            <p:cNvSpPr/>
            <p:nvPr/>
          </p:nvSpPr>
          <p:spPr>
            <a:xfrm>
              <a:off x="41910" y="43180"/>
              <a:ext cx="2712488" cy="891099"/>
            </a:xfrm>
            <a:custGeom>
              <a:avLst/>
              <a:gdLst/>
              <a:ahLst/>
              <a:cxnLst/>
              <a:rect l="l" t="t" r="r" b="b"/>
              <a:pathLst>
                <a:path w="2712488" h="891099">
                  <a:moveTo>
                    <a:pt x="0" y="0"/>
                  </a:moveTo>
                  <a:lnTo>
                    <a:pt x="2712488" y="0"/>
                  </a:lnTo>
                  <a:lnTo>
                    <a:pt x="2712488" y="891099"/>
                  </a:lnTo>
                  <a:lnTo>
                    <a:pt x="0" y="891099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5560" y="35560"/>
              <a:ext cx="2725188" cy="903799"/>
            </a:xfrm>
            <a:custGeom>
              <a:avLst/>
              <a:gdLst/>
              <a:ahLst/>
              <a:cxnLst/>
              <a:rect l="l" t="t" r="r" b="b"/>
              <a:pathLst>
                <a:path w="2725188" h="903799">
                  <a:moveTo>
                    <a:pt x="2725188" y="903799"/>
                  </a:moveTo>
                  <a:lnTo>
                    <a:pt x="0" y="903799"/>
                  </a:lnTo>
                  <a:lnTo>
                    <a:pt x="0" y="0"/>
                  </a:lnTo>
                  <a:lnTo>
                    <a:pt x="2725188" y="0"/>
                  </a:lnTo>
                  <a:lnTo>
                    <a:pt x="2725188" y="903799"/>
                  </a:lnTo>
                  <a:close/>
                  <a:moveTo>
                    <a:pt x="12700" y="891099"/>
                  </a:moveTo>
                  <a:lnTo>
                    <a:pt x="2712488" y="891099"/>
                  </a:lnTo>
                  <a:lnTo>
                    <a:pt x="2712488" y="12700"/>
                  </a:lnTo>
                  <a:lnTo>
                    <a:pt x="12700" y="12700"/>
                  </a:lnTo>
                  <a:lnTo>
                    <a:pt x="12700" y="891099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712488" cy="891099"/>
            </a:xfrm>
            <a:custGeom>
              <a:avLst/>
              <a:gdLst/>
              <a:ahLst/>
              <a:cxnLst/>
              <a:rect l="l" t="t" r="r" b="b"/>
              <a:pathLst>
                <a:path w="2712488" h="891099">
                  <a:moveTo>
                    <a:pt x="0" y="0"/>
                  </a:moveTo>
                  <a:lnTo>
                    <a:pt x="2712488" y="0"/>
                  </a:lnTo>
                  <a:lnTo>
                    <a:pt x="2712488" y="891099"/>
                  </a:lnTo>
                  <a:lnTo>
                    <a:pt x="0" y="891099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7186815" y="7130409"/>
            <a:ext cx="7958384" cy="2378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15"/>
              </a:lnSpc>
            </a:pPr>
            <a:r>
              <a:rPr lang="en-US" sz="2725">
                <a:solidFill>
                  <a:srgbClr val="12110F"/>
                </a:solidFill>
                <a:latin typeface="Roboto Bold"/>
              </a:rPr>
              <a:t>PASTIKAN :</a:t>
            </a:r>
          </a:p>
          <a:p>
            <a:pPr>
              <a:lnSpc>
                <a:spcPts val="3815"/>
              </a:lnSpc>
            </a:pPr>
            <a:r>
              <a:rPr lang="en-US" sz="2725">
                <a:solidFill>
                  <a:srgbClr val="12110F"/>
                </a:solidFill>
                <a:latin typeface="Arimo"/>
              </a:rPr>
              <a:t>Bagaimana kekuatan SDM (pemilik dan pengelola) dalam usahanya? Apakah kemampuannya cukup untuk mengembangkan usaha?</a:t>
            </a:r>
          </a:p>
          <a:p>
            <a:pPr marL="0" lvl="0" indent="0">
              <a:lnSpc>
                <a:spcPts val="3815"/>
              </a:lnSpc>
            </a:pPr>
            <a:endParaRPr lang="en-US" sz="2725">
              <a:solidFill>
                <a:srgbClr val="12110F"/>
              </a:solidFill>
              <a:latin typeface="Arimo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6971012" y="5913010"/>
            <a:ext cx="7238948" cy="822582"/>
            <a:chOff x="0" y="0"/>
            <a:chExt cx="9651930" cy="1096776"/>
          </a:xfrm>
        </p:grpSpPr>
        <p:sp>
          <p:nvSpPr>
            <p:cNvPr id="33" name="TextBox 33"/>
            <p:cNvSpPr txBox="1"/>
            <p:nvPr/>
          </p:nvSpPr>
          <p:spPr>
            <a:xfrm>
              <a:off x="0" y="485254"/>
              <a:ext cx="9651930" cy="611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19"/>
                </a:lnSpc>
              </a:pPr>
              <a:r>
                <a:rPr lang="en-US" sz="3319" u="sng" spc="-66">
                  <a:solidFill>
                    <a:srgbClr val="E0F5F4"/>
                  </a:solidFill>
                  <a:latin typeface="HK Grotesk Bold"/>
                </a:rPr>
                <a:t>ASPEK MANAJEMEN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7806" y="-28575"/>
              <a:ext cx="7578637" cy="22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6006" y="5163889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529359" y="5163889"/>
            <a:ext cx="13229282" cy="132292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98783" y="6608909"/>
            <a:ext cx="13229282" cy="132292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74677" y="5095875"/>
            <a:ext cx="8887154" cy="11108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86071" y="5319309"/>
            <a:ext cx="3388473" cy="101285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74454" y="5319309"/>
            <a:ext cx="1602934" cy="1289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2809145" y="6385475"/>
            <a:ext cx="1602934" cy="1289600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590512" y="1261119"/>
            <a:ext cx="13168129" cy="4777731"/>
            <a:chOff x="0" y="0"/>
            <a:chExt cx="17557506" cy="6370309"/>
          </a:xfrm>
        </p:grpSpPr>
        <p:sp>
          <p:nvSpPr>
            <p:cNvPr id="20" name="TextBox 20"/>
            <p:cNvSpPr txBox="1"/>
            <p:nvPr/>
          </p:nvSpPr>
          <p:spPr>
            <a:xfrm>
              <a:off x="0" y="276225"/>
              <a:ext cx="17557506" cy="5257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5"/>
                </a:lnSpc>
              </a:pPr>
              <a:r>
                <a:rPr lang="en-US" sz="14905" spc="-298">
                  <a:solidFill>
                    <a:srgbClr val="12110F"/>
                  </a:solidFill>
                  <a:latin typeface="HK Grotesk Bold"/>
                </a:rPr>
                <a:t>KELAYAKAN</a:t>
              </a:r>
            </a:p>
            <a:p>
              <a:pPr algn="ctr">
                <a:lnSpc>
                  <a:spcPts val="14905"/>
                </a:lnSpc>
              </a:pPr>
              <a:r>
                <a:rPr lang="en-US" sz="14905" spc="-298">
                  <a:solidFill>
                    <a:srgbClr val="12110F"/>
                  </a:solidFill>
                  <a:latin typeface="HK Grotesk Bold"/>
                </a:rPr>
                <a:t>PINJAMAN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32487" y="5945318"/>
              <a:ext cx="13786046" cy="42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16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646</Words>
  <Application>Microsoft Office PowerPoint</Application>
  <PresentationFormat>Custom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HK Grotesk Bold</vt:lpstr>
      <vt:lpstr>Roboto Bold</vt:lpstr>
      <vt:lpstr>HK Grotesk Pro</vt:lpstr>
      <vt:lpstr>Arimo</vt:lpstr>
      <vt:lpstr>Arial</vt:lpstr>
      <vt:lpstr>Arimo Bold</vt:lpstr>
      <vt:lpstr>HK Grotesk Medium</vt:lpstr>
      <vt:lpstr>Poppins</vt:lpstr>
      <vt:lpstr>Calibri</vt:lpstr>
      <vt:lpstr>Roboto</vt:lpstr>
      <vt:lpstr>HK Grotesk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KELAYAKAN PEMBERIAN PINJAMAN</dc:title>
  <dc:creator>iLHaM</dc:creator>
  <cp:lastModifiedBy>Daffa AlFatih</cp:lastModifiedBy>
  <cp:revision>6</cp:revision>
  <dcterms:created xsi:type="dcterms:W3CDTF">2006-08-16T00:00:00Z</dcterms:created>
  <dcterms:modified xsi:type="dcterms:W3CDTF">2022-06-13T09:20:38Z</dcterms:modified>
  <dc:identifier>DAFCPw3TKCs</dc:identifier>
</cp:coreProperties>
</file>