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89" r:id="rId5"/>
    <p:sldId id="290" r:id="rId6"/>
    <p:sldId id="260" r:id="rId7"/>
    <p:sldId id="263" r:id="rId8"/>
    <p:sldId id="264" r:id="rId9"/>
    <p:sldId id="265" r:id="rId10"/>
    <p:sldId id="266" r:id="rId11"/>
    <p:sldId id="272" r:id="rId12"/>
    <p:sldId id="291" r:id="rId13"/>
    <p:sldId id="273" r:id="rId14"/>
    <p:sldId id="275" r:id="rId15"/>
    <p:sldId id="281" r:id="rId16"/>
    <p:sldId id="293" r:id="rId17"/>
    <p:sldId id="282" r:id="rId18"/>
    <p:sldId id="283" r:id="rId19"/>
    <p:sldId id="284" r:id="rId20"/>
    <p:sldId id="285" r:id="rId21"/>
    <p:sldId id="286" r:id="rId22"/>
    <p:sldId id="295" r:id="rId23"/>
    <p:sldId id="288" r:id="rId24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5470" autoAdjust="0"/>
  </p:normalViewPr>
  <p:slideViewPr>
    <p:cSldViewPr>
      <p:cViewPr varScale="1">
        <p:scale>
          <a:sx n="130" d="100"/>
          <a:sy n="130" d="100"/>
        </p:scale>
        <p:origin x="87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024532"/>
            <a:ext cx="474345" cy="119380"/>
          </a:xfrm>
          <a:custGeom>
            <a:avLst/>
            <a:gdLst/>
            <a:ahLst/>
            <a:cxnLst/>
            <a:rect l="l" t="t" r="r" b="b"/>
            <a:pathLst>
              <a:path w="474345" h="119379">
                <a:moveTo>
                  <a:pt x="346938" y="0"/>
                </a:moveTo>
                <a:lnTo>
                  <a:pt x="0" y="0"/>
                </a:lnTo>
                <a:lnTo>
                  <a:pt x="0" y="118965"/>
                </a:lnTo>
                <a:lnTo>
                  <a:pt x="474177" y="118965"/>
                </a:lnTo>
                <a:lnTo>
                  <a:pt x="466157" y="78729"/>
                </a:lnTo>
                <a:lnTo>
                  <a:pt x="438581" y="37655"/>
                </a:lnTo>
                <a:lnTo>
                  <a:pt x="397509" y="10080"/>
                </a:lnTo>
                <a:lnTo>
                  <a:pt x="346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24997" y="1988986"/>
            <a:ext cx="141207" cy="141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031098" y="464218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3"/>
                </a:lnTo>
                <a:lnTo>
                  <a:pt x="1853" y="14508"/>
                </a:lnTo>
                <a:lnTo>
                  <a:pt x="0" y="23812"/>
                </a:lnTo>
                <a:lnTo>
                  <a:pt x="1853" y="33879"/>
                </a:lnTo>
                <a:lnTo>
                  <a:pt x="6921" y="41836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6"/>
                </a:lnTo>
                <a:lnTo>
                  <a:pt x="47019" y="33879"/>
                </a:lnTo>
                <a:lnTo>
                  <a:pt x="48895" y="23812"/>
                </a:lnTo>
                <a:lnTo>
                  <a:pt x="47019" y="14508"/>
                </a:lnTo>
                <a:lnTo>
                  <a:pt x="41798" y="6943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031098" y="475722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76"/>
                </a:lnTo>
                <a:lnTo>
                  <a:pt x="6921" y="7094"/>
                </a:lnTo>
                <a:lnTo>
                  <a:pt x="1853" y="15039"/>
                </a:lnTo>
                <a:lnTo>
                  <a:pt x="0" y="25095"/>
                </a:lnTo>
                <a:lnTo>
                  <a:pt x="1853" y="34605"/>
                </a:lnTo>
                <a:lnTo>
                  <a:pt x="6921" y="42624"/>
                </a:lnTo>
                <a:lnTo>
                  <a:pt x="14466" y="48162"/>
                </a:lnTo>
                <a:lnTo>
                  <a:pt x="23749" y="50228"/>
                </a:lnTo>
                <a:lnTo>
                  <a:pt x="33839" y="48162"/>
                </a:lnTo>
                <a:lnTo>
                  <a:pt x="41798" y="42624"/>
                </a:lnTo>
                <a:lnTo>
                  <a:pt x="47019" y="34605"/>
                </a:lnTo>
                <a:lnTo>
                  <a:pt x="48895" y="25095"/>
                </a:lnTo>
                <a:lnTo>
                  <a:pt x="47019" y="15039"/>
                </a:lnTo>
                <a:lnTo>
                  <a:pt x="41798" y="7094"/>
                </a:lnTo>
                <a:lnTo>
                  <a:pt x="33839" y="1876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064118" y="4856353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37"/>
                </a:lnTo>
                <a:lnTo>
                  <a:pt x="0" y="25133"/>
                </a:lnTo>
                <a:lnTo>
                  <a:pt x="6603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37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113014" y="474134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5" y="0"/>
                </a:moveTo>
                <a:lnTo>
                  <a:pt x="8000" y="0"/>
                </a:lnTo>
                <a:lnTo>
                  <a:pt x="0" y="6616"/>
                </a:lnTo>
                <a:lnTo>
                  <a:pt x="0" y="25133"/>
                </a:lnTo>
                <a:lnTo>
                  <a:pt x="8000" y="33058"/>
                </a:lnTo>
                <a:lnTo>
                  <a:pt x="25145" y="33058"/>
                </a:lnTo>
                <a:lnTo>
                  <a:pt x="33019" y="25133"/>
                </a:lnTo>
                <a:lnTo>
                  <a:pt x="33019" y="6616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113014" y="457610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145" y="0"/>
                </a:moveTo>
                <a:lnTo>
                  <a:pt x="8000" y="0"/>
                </a:lnTo>
                <a:lnTo>
                  <a:pt x="0" y="6578"/>
                </a:lnTo>
                <a:lnTo>
                  <a:pt x="0" y="25095"/>
                </a:lnTo>
                <a:lnTo>
                  <a:pt x="8000" y="33020"/>
                </a:lnTo>
                <a:lnTo>
                  <a:pt x="25145" y="33020"/>
                </a:lnTo>
                <a:lnTo>
                  <a:pt x="33019" y="25095"/>
                </a:lnTo>
                <a:lnTo>
                  <a:pt x="33019" y="6578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328532" y="479024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8"/>
                </a:lnTo>
                <a:lnTo>
                  <a:pt x="1853" y="15066"/>
                </a:lnTo>
                <a:lnTo>
                  <a:pt x="0" y="25133"/>
                </a:lnTo>
                <a:lnTo>
                  <a:pt x="1853" y="34641"/>
                </a:lnTo>
                <a:lnTo>
                  <a:pt x="6921" y="42656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6"/>
                </a:lnTo>
                <a:lnTo>
                  <a:pt x="47019" y="34641"/>
                </a:lnTo>
                <a:lnTo>
                  <a:pt x="48895" y="25133"/>
                </a:lnTo>
                <a:lnTo>
                  <a:pt x="47019" y="15066"/>
                </a:lnTo>
                <a:lnTo>
                  <a:pt x="41798" y="7108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344407" y="488941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7874" y="0"/>
                </a:lnTo>
                <a:lnTo>
                  <a:pt x="0" y="7924"/>
                </a:lnTo>
                <a:lnTo>
                  <a:pt x="0" y="25133"/>
                </a:lnTo>
                <a:lnTo>
                  <a:pt x="7874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394572" y="4774400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20"/>
                </a:lnTo>
                <a:lnTo>
                  <a:pt x="6730" y="33045"/>
                </a:lnTo>
                <a:lnTo>
                  <a:pt x="25146" y="33045"/>
                </a:lnTo>
                <a:lnTo>
                  <a:pt x="33147" y="25120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361553" y="4955527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24"/>
                </a:lnTo>
                <a:lnTo>
                  <a:pt x="0" y="25120"/>
                </a:lnTo>
                <a:lnTo>
                  <a:pt x="6603" y="33045"/>
                </a:lnTo>
                <a:lnTo>
                  <a:pt x="25146" y="33045"/>
                </a:lnTo>
                <a:lnTo>
                  <a:pt x="33020" y="25120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394572" y="4609122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33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33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8592946" y="4708283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5"/>
                </a:lnTo>
                <a:lnTo>
                  <a:pt x="1853" y="14514"/>
                </a:lnTo>
                <a:lnTo>
                  <a:pt x="0" y="23825"/>
                </a:lnTo>
                <a:lnTo>
                  <a:pt x="1853" y="33884"/>
                </a:lnTo>
                <a:lnTo>
                  <a:pt x="6921" y="41838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8"/>
                </a:lnTo>
                <a:lnTo>
                  <a:pt x="47019" y="33884"/>
                </a:lnTo>
                <a:lnTo>
                  <a:pt x="48895" y="23825"/>
                </a:lnTo>
                <a:lnTo>
                  <a:pt x="47019" y="14514"/>
                </a:lnTo>
                <a:lnTo>
                  <a:pt x="41798" y="6945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8592946" y="4823307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7"/>
                </a:lnTo>
                <a:lnTo>
                  <a:pt x="1853" y="15060"/>
                </a:lnTo>
                <a:lnTo>
                  <a:pt x="0" y="25120"/>
                </a:lnTo>
                <a:lnTo>
                  <a:pt x="1853" y="34635"/>
                </a:lnTo>
                <a:lnTo>
                  <a:pt x="6921" y="42654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4"/>
                </a:lnTo>
                <a:lnTo>
                  <a:pt x="47019" y="34635"/>
                </a:lnTo>
                <a:lnTo>
                  <a:pt x="48895" y="25120"/>
                </a:lnTo>
                <a:lnTo>
                  <a:pt x="47019" y="15060"/>
                </a:lnTo>
                <a:lnTo>
                  <a:pt x="41798" y="7107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625967" y="4922469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7924"/>
                </a:lnTo>
                <a:lnTo>
                  <a:pt x="0" y="25120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20"/>
                </a:lnTo>
                <a:lnTo>
                  <a:pt x="33147" y="7924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8674989" y="4807445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29"/>
                </a:lnTo>
                <a:lnTo>
                  <a:pt x="0" y="25133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33"/>
                </a:lnTo>
                <a:lnTo>
                  <a:pt x="33019" y="6629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8674989" y="4642180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16"/>
                </a:lnTo>
                <a:lnTo>
                  <a:pt x="0" y="25120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20"/>
                </a:lnTo>
                <a:lnTo>
                  <a:pt x="33019" y="6616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8395978" y="2500161"/>
            <a:ext cx="181180" cy="182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7801681" y="3116111"/>
            <a:ext cx="102472" cy="102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8926115" y="3033141"/>
            <a:ext cx="97710" cy="97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8297465" y="3875976"/>
            <a:ext cx="81327" cy="808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7653813" y="2206879"/>
            <a:ext cx="97472" cy="977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7735823" y="3680078"/>
            <a:ext cx="276225" cy="160020"/>
          </a:xfrm>
          <a:custGeom>
            <a:avLst/>
            <a:gdLst/>
            <a:ahLst/>
            <a:cxnLst/>
            <a:rect l="l" t="t" r="r" b="b"/>
            <a:pathLst>
              <a:path w="276225" h="160020">
                <a:moveTo>
                  <a:pt x="80009" y="0"/>
                </a:moveTo>
                <a:lnTo>
                  <a:pt x="59132" y="974"/>
                </a:lnTo>
                <a:lnTo>
                  <a:pt x="39004" y="3889"/>
                </a:lnTo>
                <a:lnTo>
                  <a:pt x="19377" y="8733"/>
                </a:lnTo>
                <a:lnTo>
                  <a:pt x="0" y="15494"/>
                </a:lnTo>
                <a:lnTo>
                  <a:pt x="15494" y="30988"/>
                </a:lnTo>
                <a:lnTo>
                  <a:pt x="31039" y="25695"/>
                </a:lnTo>
                <a:lnTo>
                  <a:pt x="46799" y="21605"/>
                </a:lnTo>
                <a:lnTo>
                  <a:pt x="63035" y="18968"/>
                </a:lnTo>
                <a:lnTo>
                  <a:pt x="80009" y="18034"/>
                </a:lnTo>
                <a:lnTo>
                  <a:pt x="127731" y="24599"/>
                </a:lnTo>
                <a:lnTo>
                  <a:pt x="170759" y="43308"/>
                </a:lnTo>
                <a:lnTo>
                  <a:pt x="207477" y="72678"/>
                </a:lnTo>
                <a:lnTo>
                  <a:pt x="236270" y="111229"/>
                </a:lnTo>
                <a:lnTo>
                  <a:pt x="255524" y="157480"/>
                </a:lnTo>
                <a:lnTo>
                  <a:pt x="263271" y="157480"/>
                </a:lnTo>
                <a:lnTo>
                  <a:pt x="271018" y="160020"/>
                </a:lnTo>
                <a:lnTo>
                  <a:pt x="276225" y="160020"/>
                </a:lnTo>
                <a:lnTo>
                  <a:pt x="260076" y="115931"/>
                </a:lnTo>
                <a:lnTo>
                  <a:pt x="235683" y="77272"/>
                </a:lnTo>
                <a:lnTo>
                  <a:pt x="204263" y="45196"/>
                </a:lnTo>
                <a:lnTo>
                  <a:pt x="167033" y="20856"/>
                </a:lnTo>
                <a:lnTo>
                  <a:pt x="125209" y="5406"/>
                </a:lnTo>
                <a:lnTo>
                  <a:pt x="8000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7629906" y="3408934"/>
            <a:ext cx="312420" cy="139700"/>
          </a:xfrm>
          <a:custGeom>
            <a:avLst/>
            <a:gdLst/>
            <a:ahLst/>
            <a:cxnLst/>
            <a:rect l="l" t="t" r="r" b="b"/>
            <a:pathLst>
              <a:path w="312420" h="139700">
                <a:moveTo>
                  <a:pt x="0" y="0"/>
                </a:moveTo>
                <a:lnTo>
                  <a:pt x="2667" y="46609"/>
                </a:lnTo>
                <a:lnTo>
                  <a:pt x="34303" y="85064"/>
                </a:lnTo>
                <a:lnTo>
                  <a:pt x="73644" y="114315"/>
                </a:lnTo>
                <a:lnTo>
                  <a:pt x="118770" y="132923"/>
                </a:lnTo>
                <a:lnTo>
                  <a:pt x="167767" y="139446"/>
                </a:lnTo>
                <a:lnTo>
                  <a:pt x="208924" y="135209"/>
                </a:lnTo>
                <a:lnTo>
                  <a:pt x="246903" y="122983"/>
                </a:lnTo>
                <a:lnTo>
                  <a:pt x="281477" y="103495"/>
                </a:lnTo>
                <a:lnTo>
                  <a:pt x="312420" y="77470"/>
                </a:lnTo>
                <a:lnTo>
                  <a:pt x="302133" y="67183"/>
                </a:lnTo>
                <a:lnTo>
                  <a:pt x="296925" y="64643"/>
                </a:lnTo>
                <a:lnTo>
                  <a:pt x="269869" y="88729"/>
                </a:lnTo>
                <a:lnTo>
                  <a:pt x="239156" y="106553"/>
                </a:lnTo>
                <a:lnTo>
                  <a:pt x="205039" y="117613"/>
                </a:lnTo>
                <a:lnTo>
                  <a:pt x="167767" y="121412"/>
                </a:lnTo>
                <a:lnTo>
                  <a:pt x="124325" y="115722"/>
                </a:lnTo>
                <a:lnTo>
                  <a:pt x="84591" y="99486"/>
                </a:lnTo>
                <a:lnTo>
                  <a:pt x="49800" y="73954"/>
                </a:lnTo>
                <a:lnTo>
                  <a:pt x="21190" y="40375"/>
                </a:lnTo>
                <a:lnTo>
                  <a:pt x="0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8174172" y="3534957"/>
            <a:ext cx="86279" cy="857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8540495" y="3071367"/>
            <a:ext cx="233172" cy="4533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8701151" y="3798062"/>
            <a:ext cx="170179" cy="736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8860790" y="3557778"/>
            <a:ext cx="94741" cy="2122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8428481" y="3783710"/>
            <a:ext cx="226314" cy="242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8817657" y="4058526"/>
            <a:ext cx="97710" cy="9785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0" y="4698568"/>
            <a:ext cx="2505075" cy="445134"/>
          </a:xfrm>
          <a:custGeom>
            <a:avLst/>
            <a:gdLst/>
            <a:ahLst/>
            <a:cxnLst/>
            <a:rect l="l" t="t" r="r" b="b"/>
            <a:pathLst>
              <a:path w="2505075" h="445135">
                <a:moveTo>
                  <a:pt x="2428494" y="0"/>
                </a:moveTo>
                <a:lnTo>
                  <a:pt x="0" y="0"/>
                </a:lnTo>
                <a:lnTo>
                  <a:pt x="0" y="444930"/>
                </a:lnTo>
                <a:lnTo>
                  <a:pt x="2504694" y="444930"/>
                </a:lnTo>
                <a:lnTo>
                  <a:pt x="2504694" y="76212"/>
                </a:lnTo>
                <a:lnTo>
                  <a:pt x="2498699" y="46548"/>
                </a:lnTo>
                <a:lnTo>
                  <a:pt x="2482357" y="22323"/>
                </a:lnTo>
                <a:lnTo>
                  <a:pt x="2458134" y="5989"/>
                </a:lnTo>
                <a:lnTo>
                  <a:pt x="24284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336168" y="494134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0" y="17157"/>
                </a:moveTo>
                <a:lnTo>
                  <a:pt x="0" y="26682"/>
                </a:lnTo>
                <a:lnTo>
                  <a:pt x="7620" y="34290"/>
                </a:lnTo>
                <a:lnTo>
                  <a:pt x="17145" y="34290"/>
                </a:lnTo>
                <a:lnTo>
                  <a:pt x="26035" y="34290"/>
                </a:lnTo>
                <a:lnTo>
                  <a:pt x="33667" y="26682"/>
                </a:lnTo>
                <a:lnTo>
                  <a:pt x="33667" y="17157"/>
                </a:lnTo>
                <a:lnTo>
                  <a:pt x="33667" y="7620"/>
                </a:lnTo>
                <a:lnTo>
                  <a:pt x="26035" y="0"/>
                </a:lnTo>
                <a:lnTo>
                  <a:pt x="17145" y="0"/>
                </a:lnTo>
                <a:lnTo>
                  <a:pt x="7620" y="0"/>
                </a:lnTo>
                <a:lnTo>
                  <a:pt x="0" y="7620"/>
                </a:lnTo>
                <a:lnTo>
                  <a:pt x="0" y="17157"/>
                </a:lnTo>
                <a:close/>
              </a:path>
            </a:pathLst>
          </a:custGeom>
          <a:ln w="74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421932" y="4980089"/>
            <a:ext cx="34290" cy="34925"/>
          </a:xfrm>
          <a:custGeom>
            <a:avLst/>
            <a:gdLst/>
            <a:ahLst/>
            <a:cxnLst/>
            <a:rect l="l" t="t" r="r" b="b"/>
            <a:pathLst>
              <a:path w="34290" h="34925">
                <a:moveTo>
                  <a:pt x="26670" y="0"/>
                </a:moveTo>
                <a:lnTo>
                  <a:pt x="7607" y="0"/>
                </a:lnTo>
                <a:lnTo>
                  <a:pt x="0" y="7620"/>
                </a:lnTo>
                <a:lnTo>
                  <a:pt x="0" y="26682"/>
                </a:lnTo>
                <a:lnTo>
                  <a:pt x="7607" y="34302"/>
                </a:lnTo>
                <a:lnTo>
                  <a:pt x="26670" y="34302"/>
                </a:lnTo>
                <a:lnTo>
                  <a:pt x="34290" y="26682"/>
                </a:lnTo>
                <a:lnTo>
                  <a:pt x="34290" y="76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232613" y="4822545"/>
            <a:ext cx="64808" cy="6480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528353" y="4728705"/>
            <a:ext cx="79049" cy="11607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32716" y="4815605"/>
            <a:ext cx="1274064" cy="24688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1352550" y="4774519"/>
            <a:ext cx="742645" cy="3017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2136394" y="4733305"/>
            <a:ext cx="286956" cy="34747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98014" y="1385887"/>
            <a:ext cx="5347970" cy="55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F4052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F4052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0119" y="697865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3609" y="0"/>
                </a:moveTo>
                <a:lnTo>
                  <a:pt x="93609" y="81661"/>
                </a:lnTo>
              </a:path>
              <a:path w="193040" h="193040">
                <a:moveTo>
                  <a:pt x="93609" y="110998"/>
                </a:moveTo>
                <a:lnTo>
                  <a:pt x="93609" y="192786"/>
                </a:lnTo>
              </a:path>
              <a:path w="193040" h="193040">
                <a:moveTo>
                  <a:pt x="0" y="93725"/>
                </a:moveTo>
                <a:lnTo>
                  <a:pt x="81671" y="93725"/>
                </a:lnTo>
              </a:path>
              <a:path w="193040" h="193040">
                <a:moveTo>
                  <a:pt x="111058" y="96393"/>
                </a:moveTo>
                <a:lnTo>
                  <a:pt x="192758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42684" y="9502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2709" y="0"/>
                </a:moveTo>
                <a:lnTo>
                  <a:pt x="92709" y="81787"/>
                </a:lnTo>
              </a:path>
              <a:path w="193040" h="193040">
                <a:moveTo>
                  <a:pt x="92709" y="111125"/>
                </a:moveTo>
                <a:lnTo>
                  <a:pt x="92709" y="192786"/>
                </a:lnTo>
              </a:path>
              <a:path w="193040" h="193040">
                <a:moveTo>
                  <a:pt x="0" y="96520"/>
                </a:moveTo>
                <a:lnTo>
                  <a:pt x="81699" y="96520"/>
                </a:lnTo>
              </a:path>
              <a:path w="193040" h="193040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7458" y="240665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9136" y="0"/>
                </a:moveTo>
                <a:lnTo>
                  <a:pt x="99136" y="81661"/>
                </a:lnTo>
              </a:path>
              <a:path w="193040" h="193040">
                <a:moveTo>
                  <a:pt x="99136" y="110998"/>
                </a:moveTo>
                <a:lnTo>
                  <a:pt x="99136" y="192786"/>
                </a:lnTo>
              </a:path>
              <a:path w="193040" h="193040">
                <a:moveTo>
                  <a:pt x="192760" y="93725"/>
                </a:moveTo>
                <a:lnTo>
                  <a:pt x="111086" y="93725"/>
                </a:lnTo>
              </a:path>
              <a:path w="193040" h="193040">
                <a:moveTo>
                  <a:pt x="81699" y="96393"/>
                </a:moveTo>
                <a:lnTo>
                  <a:pt x="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74891" y="4930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100050" y="0"/>
                </a:moveTo>
                <a:lnTo>
                  <a:pt x="100050" y="81787"/>
                </a:lnTo>
              </a:path>
              <a:path w="193040" h="193040">
                <a:moveTo>
                  <a:pt x="100050" y="111125"/>
                </a:moveTo>
                <a:lnTo>
                  <a:pt x="100050" y="192786"/>
                </a:lnTo>
              </a:path>
              <a:path w="193040" h="193040">
                <a:moveTo>
                  <a:pt x="192760" y="96520"/>
                </a:moveTo>
                <a:lnTo>
                  <a:pt x="111061" y="96520"/>
                </a:lnTo>
              </a:path>
              <a:path w="193040" h="193040">
                <a:moveTo>
                  <a:pt x="81699" y="96520"/>
                </a:moveTo>
                <a:lnTo>
                  <a:pt x="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7533" y="12064"/>
            <a:ext cx="0" cy="193040"/>
          </a:xfrm>
          <a:custGeom>
            <a:avLst/>
            <a:gdLst/>
            <a:ahLst/>
            <a:cxnLst/>
            <a:rect l="l" t="t" r="r" b="b"/>
            <a:pathLst>
              <a:path h="193040">
                <a:moveTo>
                  <a:pt x="0" y="0"/>
                </a:moveTo>
                <a:lnTo>
                  <a:pt x="0" y="81661"/>
                </a:lnTo>
              </a:path>
              <a:path h="193040">
                <a:moveTo>
                  <a:pt x="0" y="110998"/>
                </a:moveTo>
                <a:lnTo>
                  <a:pt x="0" y="192786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100366"/>
            <a:ext cx="76200" cy="11430"/>
          </a:xfrm>
          <a:custGeom>
            <a:avLst/>
            <a:gdLst/>
            <a:ahLst/>
            <a:cxnLst/>
            <a:rect l="l" t="t" r="r" b="b"/>
            <a:pathLst>
              <a:path w="76200" h="11430">
                <a:moveTo>
                  <a:pt x="75591" y="0"/>
                </a:moveTo>
                <a:lnTo>
                  <a:pt x="0" y="0"/>
                </a:lnTo>
                <a:lnTo>
                  <a:pt x="0" y="10849"/>
                </a:lnTo>
                <a:lnTo>
                  <a:pt x="75591" y="10849"/>
                </a:lnTo>
                <a:lnTo>
                  <a:pt x="755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4980" y="108458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96" y="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66484" y="2644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2709" y="0"/>
                </a:moveTo>
                <a:lnTo>
                  <a:pt x="92709" y="81787"/>
                </a:lnTo>
              </a:path>
              <a:path w="193040" h="193040">
                <a:moveTo>
                  <a:pt x="92709" y="111125"/>
                </a:moveTo>
                <a:lnTo>
                  <a:pt x="92709" y="192786"/>
                </a:lnTo>
              </a:path>
              <a:path w="193040" h="193040">
                <a:moveTo>
                  <a:pt x="0" y="96520"/>
                </a:moveTo>
                <a:lnTo>
                  <a:pt x="81699" y="96520"/>
                </a:lnTo>
              </a:path>
              <a:path w="193040" h="193040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698568"/>
            <a:ext cx="2505075" cy="445134"/>
          </a:xfrm>
          <a:custGeom>
            <a:avLst/>
            <a:gdLst/>
            <a:ahLst/>
            <a:cxnLst/>
            <a:rect l="l" t="t" r="r" b="b"/>
            <a:pathLst>
              <a:path w="2505075" h="445135">
                <a:moveTo>
                  <a:pt x="2504694" y="76212"/>
                </a:moveTo>
                <a:lnTo>
                  <a:pt x="2498687" y="46558"/>
                </a:lnTo>
                <a:lnTo>
                  <a:pt x="2482354" y="22326"/>
                </a:lnTo>
                <a:lnTo>
                  <a:pt x="2458123" y="5994"/>
                </a:lnTo>
                <a:lnTo>
                  <a:pt x="2428494" y="0"/>
                </a:lnTo>
                <a:lnTo>
                  <a:pt x="0" y="0"/>
                </a:lnTo>
                <a:lnTo>
                  <a:pt x="0" y="325970"/>
                </a:lnTo>
                <a:lnTo>
                  <a:pt x="0" y="444931"/>
                </a:lnTo>
                <a:lnTo>
                  <a:pt x="474167" y="444931"/>
                </a:lnTo>
                <a:lnTo>
                  <a:pt x="2504694" y="444931"/>
                </a:lnTo>
                <a:lnTo>
                  <a:pt x="2504694" y="762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36168" y="494134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89" h="34289">
                <a:moveTo>
                  <a:pt x="0" y="17157"/>
                </a:moveTo>
                <a:lnTo>
                  <a:pt x="0" y="26682"/>
                </a:lnTo>
                <a:lnTo>
                  <a:pt x="7620" y="34290"/>
                </a:lnTo>
                <a:lnTo>
                  <a:pt x="17145" y="34290"/>
                </a:lnTo>
                <a:lnTo>
                  <a:pt x="26035" y="34290"/>
                </a:lnTo>
                <a:lnTo>
                  <a:pt x="33667" y="26682"/>
                </a:lnTo>
                <a:lnTo>
                  <a:pt x="33667" y="17157"/>
                </a:lnTo>
                <a:lnTo>
                  <a:pt x="33667" y="7620"/>
                </a:lnTo>
                <a:lnTo>
                  <a:pt x="26035" y="0"/>
                </a:lnTo>
                <a:lnTo>
                  <a:pt x="17145" y="0"/>
                </a:lnTo>
                <a:lnTo>
                  <a:pt x="7620" y="0"/>
                </a:lnTo>
                <a:lnTo>
                  <a:pt x="0" y="7620"/>
                </a:lnTo>
                <a:lnTo>
                  <a:pt x="0" y="17157"/>
                </a:lnTo>
                <a:close/>
              </a:path>
            </a:pathLst>
          </a:custGeom>
          <a:ln w="74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21932" y="4980089"/>
            <a:ext cx="34290" cy="34925"/>
          </a:xfrm>
          <a:custGeom>
            <a:avLst/>
            <a:gdLst/>
            <a:ahLst/>
            <a:cxnLst/>
            <a:rect l="l" t="t" r="r" b="b"/>
            <a:pathLst>
              <a:path w="34290" h="34925">
                <a:moveTo>
                  <a:pt x="26670" y="0"/>
                </a:moveTo>
                <a:lnTo>
                  <a:pt x="7607" y="0"/>
                </a:lnTo>
                <a:lnTo>
                  <a:pt x="0" y="7620"/>
                </a:lnTo>
                <a:lnTo>
                  <a:pt x="0" y="26682"/>
                </a:lnTo>
                <a:lnTo>
                  <a:pt x="7607" y="34302"/>
                </a:lnTo>
                <a:lnTo>
                  <a:pt x="26670" y="34302"/>
                </a:lnTo>
                <a:lnTo>
                  <a:pt x="34290" y="26682"/>
                </a:lnTo>
                <a:lnTo>
                  <a:pt x="34290" y="76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232613" y="4822545"/>
            <a:ext cx="64808" cy="64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28353" y="4728705"/>
            <a:ext cx="79049" cy="1160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32716" y="4815605"/>
            <a:ext cx="1274064" cy="2468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352550" y="4774519"/>
            <a:ext cx="742645" cy="3017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136394" y="4733305"/>
            <a:ext cx="286956" cy="3474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F4052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74916" y="15360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39">
                <a:moveTo>
                  <a:pt x="93611" y="0"/>
                </a:moveTo>
                <a:lnTo>
                  <a:pt x="93611" y="81661"/>
                </a:lnTo>
              </a:path>
              <a:path w="193040" h="193039">
                <a:moveTo>
                  <a:pt x="93611" y="110998"/>
                </a:moveTo>
                <a:lnTo>
                  <a:pt x="93611" y="192786"/>
                </a:lnTo>
              </a:path>
              <a:path w="193040" h="193039">
                <a:moveTo>
                  <a:pt x="0" y="93725"/>
                </a:moveTo>
                <a:lnTo>
                  <a:pt x="81673" y="93725"/>
                </a:lnTo>
              </a:path>
              <a:path w="193040" h="193039">
                <a:moveTo>
                  <a:pt x="111061" y="96393"/>
                </a:moveTo>
                <a:lnTo>
                  <a:pt x="19276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47484" y="178841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39">
                <a:moveTo>
                  <a:pt x="92709" y="0"/>
                </a:moveTo>
                <a:lnTo>
                  <a:pt x="92709" y="81787"/>
                </a:lnTo>
              </a:path>
              <a:path w="193040" h="193039">
                <a:moveTo>
                  <a:pt x="92709" y="111125"/>
                </a:moveTo>
                <a:lnTo>
                  <a:pt x="92709" y="192786"/>
                </a:lnTo>
              </a:path>
              <a:path w="193040" h="193039">
                <a:moveTo>
                  <a:pt x="0" y="96520"/>
                </a:moveTo>
                <a:lnTo>
                  <a:pt x="81699" y="96520"/>
                </a:lnTo>
              </a:path>
              <a:path w="193040" h="193039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52258" y="10788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9136" y="0"/>
                </a:moveTo>
                <a:lnTo>
                  <a:pt x="99136" y="81661"/>
                </a:lnTo>
              </a:path>
              <a:path w="193040" h="193040">
                <a:moveTo>
                  <a:pt x="99136" y="110998"/>
                </a:moveTo>
                <a:lnTo>
                  <a:pt x="99136" y="192786"/>
                </a:lnTo>
              </a:path>
              <a:path w="193040" h="193040">
                <a:moveTo>
                  <a:pt x="192760" y="93725"/>
                </a:moveTo>
                <a:lnTo>
                  <a:pt x="111086" y="93725"/>
                </a:lnTo>
              </a:path>
              <a:path w="193040" h="193040">
                <a:moveTo>
                  <a:pt x="81699" y="96393"/>
                </a:moveTo>
                <a:lnTo>
                  <a:pt x="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79691" y="13312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100050" y="0"/>
                </a:moveTo>
                <a:lnTo>
                  <a:pt x="100050" y="81787"/>
                </a:lnTo>
              </a:path>
              <a:path w="193040" h="193040">
                <a:moveTo>
                  <a:pt x="100050" y="111125"/>
                </a:moveTo>
                <a:lnTo>
                  <a:pt x="100050" y="192786"/>
                </a:lnTo>
              </a:path>
              <a:path w="193040" h="193040">
                <a:moveTo>
                  <a:pt x="192760" y="96520"/>
                </a:moveTo>
                <a:lnTo>
                  <a:pt x="111061" y="96520"/>
                </a:lnTo>
              </a:path>
              <a:path w="193040" h="193040">
                <a:moveTo>
                  <a:pt x="81699" y="96520"/>
                </a:moveTo>
                <a:lnTo>
                  <a:pt x="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98716" y="8502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3611" y="0"/>
                </a:moveTo>
                <a:lnTo>
                  <a:pt x="93611" y="81661"/>
                </a:lnTo>
              </a:path>
              <a:path w="193040" h="193040">
                <a:moveTo>
                  <a:pt x="93611" y="110998"/>
                </a:moveTo>
                <a:lnTo>
                  <a:pt x="93611" y="192786"/>
                </a:lnTo>
              </a:path>
              <a:path w="193040" h="193040">
                <a:moveTo>
                  <a:pt x="0" y="93725"/>
                </a:moveTo>
                <a:lnTo>
                  <a:pt x="81673" y="93725"/>
                </a:lnTo>
              </a:path>
              <a:path w="193040" h="193040">
                <a:moveTo>
                  <a:pt x="111061" y="96393"/>
                </a:moveTo>
                <a:lnTo>
                  <a:pt x="19276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71284" y="11026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2709" y="0"/>
                </a:moveTo>
                <a:lnTo>
                  <a:pt x="92709" y="81787"/>
                </a:lnTo>
              </a:path>
              <a:path w="193040" h="193040">
                <a:moveTo>
                  <a:pt x="92709" y="111125"/>
                </a:moveTo>
                <a:lnTo>
                  <a:pt x="92709" y="192786"/>
                </a:lnTo>
              </a:path>
              <a:path w="193040" h="193040">
                <a:moveTo>
                  <a:pt x="0" y="96520"/>
                </a:moveTo>
                <a:lnTo>
                  <a:pt x="81699" y="96520"/>
                </a:lnTo>
              </a:path>
              <a:path w="193040" h="193040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606285" y="4685017"/>
            <a:ext cx="2538095" cy="457200"/>
          </a:xfrm>
          <a:custGeom>
            <a:avLst/>
            <a:gdLst/>
            <a:ahLst/>
            <a:cxnLst/>
            <a:rect l="l" t="t" r="r" b="b"/>
            <a:pathLst>
              <a:path w="2538095" h="457200">
                <a:moveTo>
                  <a:pt x="2537714" y="0"/>
                </a:moveTo>
                <a:lnTo>
                  <a:pt x="76200" y="0"/>
                </a:ln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0" y="457197"/>
                </a:lnTo>
                <a:lnTo>
                  <a:pt x="2537714" y="457197"/>
                </a:lnTo>
                <a:lnTo>
                  <a:pt x="25377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6699884" y="4826257"/>
            <a:ext cx="1274063" cy="246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019795" y="4785171"/>
            <a:ext cx="742645" cy="3017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803639" y="4743959"/>
            <a:ext cx="286956" cy="347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74916" y="15360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39">
                <a:moveTo>
                  <a:pt x="93611" y="0"/>
                </a:moveTo>
                <a:lnTo>
                  <a:pt x="93611" y="81661"/>
                </a:lnTo>
              </a:path>
              <a:path w="193040" h="193039">
                <a:moveTo>
                  <a:pt x="93611" y="110998"/>
                </a:moveTo>
                <a:lnTo>
                  <a:pt x="93611" y="192786"/>
                </a:lnTo>
              </a:path>
              <a:path w="193040" h="193039">
                <a:moveTo>
                  <a:pt x="0" y="93725"/>
                </a:moveTo>
                <a:lnTo>
                  <a:pt x="81673" y="93725"/>
                </a:lnTo>
              </a:path>
              <a:path w="193040" h="193039">
                <a:moveTo>
                  <a:pt x="111061" y="96393"/>
                </a:moveTo>
                <a:lnTo>
                  <a:pt x="19276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47484" y="178841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39">
                <a:moveTo>
                  <a:pt x="92709" y="0"/>
                </a:moveTo>
                <a:lnTo>
                  <a:pt x="92709" y="81787"/>
                </a:lnTo>
              </a:path>
              <a:path w="193040" h="193039">
                <a:moveTo>
                  <a:pt x="92709" y="111125"/>
                </a:moveTo>
                <a:lnTo>
                  <a:pt x="92709" y="192786"/>
                </a:lnTo>
              </a:path>
              <a:path w="193040" h="193039">
                <a:moveTo>
                  <a:pt x="0" y="96520"/>
                </a:moveTo>
                <a:lnTo>
                  <a:pt x="81699" y="96520"/>
                </a:lnTo>
              </a:path>
              <a:path w="193040" h="193039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52258" y="10788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9136" y="0"/>
                </a:moveTo>
                <a:lnTo>
                  <a:pt x="99136" y="81661"/>
                </a:lnTo>
              </a:path>
              <a:path w="193040" h="193040">
                <a:moveTo>
                  <a:pt x="99136" y="110998"/>
                </a:moveTo>
                <a:lnTo>
                  <a:pt x="99136" y="192786"/>
                </a:lnTo>
              </a:path>
              <a:path w="193040" h="193040">
                <a:moveTo>
                  <a:pt x="192760" y="93725"/>
                </a:moveTo>
                <a:lnTo>
                  <a:pt x="111086" y="93725"/>
                </a:lnTo>
              </a:path>
              <a:path w="193040" h="193040">
                <a:moveTo>
                  <a:pt x="81699" y="96393"/>
                </a:moveTo>
                <a:lnTo>
                  <a:pt x="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79691" y="13312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100050" y="0"/>
                </a:moveTo>
                <a:lnTo>
                  <a:pt x="100050" y="81787"/>
                </a:lnTo>
              </a:path>
              <a:path w="193040" h="193040">
                <a:moveTo>
                  <a:pt x="100050" y="111125"/>
                </a:moveTo>
                <a:lnTo>
                  <a:pt x="100050" y="192786"/>
                </a:lnTo>
              </a:path>
              <a:path w="193040" h="193040">
                <a:moveTo>
                  <a:pt x="192760" y="96520"/>
                </a:moveTo>
                <a:lnTo>
                  <a:pt x="111061" y="96520"/>
                </a:lnTo>
              </a:path>
              <a:path w="193040" h="193040">
                <a:moveTo>
                  <a:pt x="81699" y="96520"/>
                </a:moveTo>
                <a:lnTo>
                  <a:pt x="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98716" y="8502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3611" y="0"/>
                </a:moveTo>
                <a:lnTo>
                  <a:pt x="93611" y="81661"/>
                </a:lnTo>
              </a:path>
              <a:path w="193040" h="193040">
                <a:moveTo>
                  <a:pt x="93611" y="110998"/>
                </a:moveTo>
                <a:lnTo>
                  <a:pt x="93611" y="192786"/>
                </a:lnTo>
              </a:path>
              <a:path w="193040" h="193040">
                <a:moveTo>
                  <a:pt x="0" y="93725"/>
                </a:moveTo>
                <a:lnTo>
                  <a:pt x="81673" y="93725"/>
                </a:lnTo>
              </a:path>
              <a:path w="193040" h="193040">
                <a:moveTo>
                  <a:pt x="111061" y="96393"/>
                </a:moveTo>
                <a:lnTo>
                  <a:pt x="19276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71284" y="11026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2709" y="0"/>
                </a:moveTo>
                <a:lnTo>
                  <a:pt x="92709" y="81787"/>
                </a:lnTo>
              </a:path>
              <a:path w="193040" h="193040">
                <a:moveTo>
                  <a:pt x="92709" y="111125"/>
                </a:moveTo>
                <a:lnTo>
                  <a:pt x="92709" y="192786"/>
                </a:lnTo>
              </a:path>
              <a:path w="193040" h="193040">
                <a:moveTo>
                  <a:pt x="0" y="96520"/>
                </a:moveTo>
                <a:lnTo>
                  <a:pt x="81699" y="96520"/>
                </a:lnTo>
              </a:path>
              <a:path w="193040" h="193040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606285" y="4685017"/>
            <a:ext cx="2538095" cy="457200"/>
          </a:xfrm>
          <a:custGeom>
            <a:avLst/>
            <a:gdLst/>
            <a:ahLst/>
            <a:cxnLst/>
            <a:rect l="l" t="t" r="r" b="b"/>
            <a:pathLst>
              <a:path w="2538095" h="457200">
                <a:moveTo>
                  <a:pt x="2537714" y="0"/>
                </a:moveTo>
                <a:lnTo>
                  <a:pt x="76200" y="0"/>
                </a:ln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0" y="457197"/>
                </a:lnTo>
                <a:lnTo>
                  <a:pt x="2537714" y="457197"/>
                </a:lnTo>
                <a:lnTo>
                  <a:pt x="25377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6699884" y="4826257"/>
            <a:ext cx="1274063" cy="2468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019795" y="4785171"/>
            <a:ext cx="742645" cy="3017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91818" y="1238186"/>
            <a:ext cx="6960362" cy="699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F4052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8953" y="930973"/>
            <a:ext cx="7170420" cy="3370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uhridwanrizal@yahoo.com" TargetMode="External"/><Relationship Id="rId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8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.png"/><Relationship Id="rId20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3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7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2.png"/><Relationship Id="rId2" Type="http://schemas.openxmlformats.org/officeDocument/2006/relationships/image" Target="../media/image3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9086" y="590804"/>
            <a:ext cx="329565" cy="379095"/>
          </a:xfrm>
          <a:custGeom>
            <a:avLst/>
            <a:gdLst/>
            <a:ahLst/>
            <a:cxnLst/>
            <a:rect l="l" t="t" r="r" b="b"/>
            <a:pathLst>
              <a:path w="329565" h="379094">
                <a:moveTo>
                  <a:pt x="0" y="94996"/>
                </a:moveTo>
                <a:lnTo>
                  <a:pt x="0" y="284861"/>
                </a:lnTo>
                <a:lnTo>
                  <a:pt x="164515" y="378841"/>
                </a:lnTo>
                <a:lnTo>
                  <a:pt x="329006" y="284861"/>
                </a:lnTo>
                <a:lnTo>
                  <a:pt x="329006" y="94996"/>
                </a:lnTo>
                <a:lnTo>
                  <a:pt x="164515" y="0"/>
                </a:lnTo>
                <a:lnTo>
                  <a:pt x="0" y="94996"/>
                </a:lnTo>
                <a:close/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8993" y="268350"/>
            <a:ext cx="515620" cy="709930"/>
          </a:xfrm>
          <a:custGeom>
            <a:avLst/>
            <a:gdLst/>
            <a:ahLst/>
            <a:cxnLst/>
            <a:rect l="l" t="t" r="r" b="b"/>
            <a:pathLst>
              <a:path w="515619" h="709930">
                <a:moveTo>
                  <a:pt x="0" y="425831"/>
                </a:moveTo>
                <a:lnTo>
                  <a:pt x="0" y="615823"/>
                </a:lnTo>
                <a:lnTo>
                  <a:pt x="164515" y="709802"/>
                </a:lnTo>
                <a:lnTo>
                  <a:pt x="328066" y="615823"/>
                </a:lnTo>
                <a:lnTo>
                  <a:pt x="328066" y="425831"/>
                </a:lnTo>
                <a:lnTo>
                  <a:pt x="164515" y="330962"/>
                </a:lnTo>
                <a:lnTo>
                  <a:pt x="0" y="425831"/>
                </a:lnTo>
                <a:close/>
              </a:path>
              <a:path w="515619" h="709930">
                <a:moveTo>
                  <a:pt x="187058" y="94996"/>
                </a:moveTo>
                <a:lnTo>
                  <a:pt x="187058" y="283972"/>
                </a:lnTo>
                <a:lnTo>
                  <a:pt x="350608" y="378840"/>
                </a:lnTo>
                <a:lnTo>
                  <a:pt x="515124" y="283972"/>
                </a:lnTo>
                <a:lnTo>
                  <a:pt x="515124" y="94996"/>
                </a:lnTo>
                <a:lnTo>
                  <a:pt x="350608" y="0"/>
                </a:lnTo>
                <a:lnTo>
                  <a:pt x="187058" y="94996"/>
                </a:lnTo>
                <a:close/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40464" y="4690745"/>
            <a:ext cx="3474720" cy="452755"/>
            <a:chOff x="2834639" y="0"/>
            <a:chExt cx="3474720" cy="469265"/>
          </a:xfrm>
        </p:grpSpPr>
        <p:sp>
          <p:nvSpPr>
            <p:cNvPr id="6" name="object 6"/>
            <p:cNvSpPr/>
            <p:nvPr/>
          </p:nvSpPr>
          <p:spPr>
            <a:xfrm>
              <a:off x="2834639" y="0"/>
              <a:ext cx="3474720" cy="469265"/>
            </a:xfrm>
            <a:custGeom>
              <a:avLst/>
              <a:gdLst/>
              <a:ahLst/>
              <a:cxnLst/>
              <a:rect l="l" t="t" r="r" b="b"/>
              <a:pathLst>
                <a:path w="3474720" h="469265">
                  <a:moveTo>
                    <a:pt x="3474720" y="0"/>
                  </a:moveTo>
                  <a:lnTo>
                    <a:pt x="0" y="0"/>
                  </a:lnTo>
                  <a:lnTo>
                    <a:pt x="0" y="389889"/>
                  </a:lnTo>
                  <a:lnTo>
                    <a:pt x="6221" y="420756"/>
                  </a:lnTo>
                  <a:lnTo>
                    <a:pt x="23193" y="445944"/>
                  </a:lnTo>
                  <a:lnTo>
                    <a:pt x="48381" y="462916"/>
                  </a:lnTo>
                  <a:lnTo>
                    <a:pt x="79248" y="469138"/>
                  </a:lnTo>
                  <a:lnTo>
                    <a:pt x="3395472" y="469138"/>
                  </a:lnTo>
                  <a:lnTo>
                    <a:pt x="3426338" y="462916"/>
                  </a:lnTo>
                  <a:lnTo>
                    <a:pt x="3451526" y="445944"/>
                  </a:lnTo>
                  <a:lnTo>
                    <a:pt x="3468498" y="420756"/>
                  </a:lnTo>
                  <a:lnTo>
                    <a:pt x="3474720" y="389889"/>
                  </a:lnTo>
                  <a:lnTo>
                    <a:pt x="34747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70754" y="0"/>
              <a:ext cx="1057706" cy="42798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30905" y="47751"/>
              <a:ext cx="1768983" cy="34975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877305" y="7365"/>
              <a:ext cx="339813" cy="41147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969770" y="1195959"/>
            <a:ext cx="54108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5" dirty="0">
                <a:solidFill>
                  <a:srgbClr val="001F5F"/>
                </a:solidFill>
                <a:latin typeface="Arial"/>
                <a:cs typeface="Arial"/>
              </a:rPr>
              <a:t>ANALISIS</a:t>
            </a:r>
            <a:r>
              <a:rPr sz="4000" spc="-3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001F5F"/>
                </a:solidFill>
                <a:latin typeface="Arial"/>
                <a:cs typeface="Arial"/>
              </a:rPr>
              <a:t>KEUANGAN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32230" y="1726882"/>
            <a:ext cx="668591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15" dirty="0">
                <a:solidFill>
                  <a:srgbClr val="001F5F"/>
                </a:solidFill>
                <a:latin typeface="Arial"/>
                <a:cs typeface="Arial"/>
              </a:rPr>
              <a:t>USAHA</a:t>
            </a:r>
            <a:r>
              <a:rPr sz="2800" b="1" spc="-2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2800" b="1" spc="-25" dirty="0">
                <a:solidFill>
                  <a:srgbClr val="001F5F"/>
                </a:solidFill>
                <a:latin typeface="Arial"/>
                <a:cs typeface="Arial"/>
              </a:rPr>
              <a:t>KERAMBA JARING APUNG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47339" y="3807840"/>
            <a:ext cx="271780" cy="271780"/>
          </a:xfrm>
          <a:custGeom>
            <a:avLst/>
            <a:gdLst/>
            <a:ahLst/>
            <a:cxnLst/>
            <a:rect l="l" t="t" r="r" b="b"/>
            <a:pathLst>
              <a:path w="271779" h="271779">
                <a:moveTo>
                  <a:pt x="139573" y="0"/>
                </a:moveTo>
                <a:lnTo>
                  <a:pt x="139573" y="114985"/>
                </a:lnTo>
              </a:path>
              <a:path w="271779" h="271779">
                <a:moveTo>
                  <a:pt x="139573" y="156311"/>
                </a:moveTo>
                <a:lnTo>
                  <a:pt x="139573" y="271310"/>
                </a:lnTo>
              </a:path>
              <a:path w="271779" h="271779">
                <a:moveTo>
                  <a:pt x="271272" y="131914"/>
                </a:moveTo>
                <a:lnTo>
                  <a:pt x="156337" y="131914"/>
                </a:lnTo>
              </a:path>
              <a:path w="271779" h="271779">
                <a:moveTo>
                  <a:pt x="114935" y="135636"/>
                </a:moveTo>
                <a:lnTo>
                  <a:pt x="0" y="135636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04514" y="4163123"/>
            <a:ext cx="271780" cy="271780"/>
          </a:xfrm>
          <a:custGeom>
            <a:avLst/>
            <a:gdLst/>
            <a:ahLst/>
            <a:cxnLst/>
            <a:rect l="l" t="t" r="r" b="b"/>
            <a:pathLst>
              <a:path w="271779" h="271779">
                <a:moveTo>
                  <a:pt x="140716" y="0"/>
                </a:moveTo>
                <a:lnTo>
                  <a:pt x="140716" y="114985"/>
                </a:lnTo>
              </a:path>
              <a:path w="271779" h="271779">
                <a:moveTo>
                  <a:pt x="140716" y="156311"/>
                </a:moveTo>
                <a:lnTo>
                  <a:pt x="140716" y="271310"/>
                </a:lnTo>
              </a:path>
              <a:path w="271779" h="271779">
                <a:moveTo>
                  <a:pt x="271272" y="135674"/>
                </a:moveTo>
                <a:lnTo>
                  <a:pt x="156210" y="135674"/>
                </a:lnTo>
              </a:path>
              <a:path w="271779" h="271779">
                <a:moveTo>
                  <a:pt x="114935" y="135674"/>
                </a:moveTo>
                <a:lnTo>
                  <a:pt x="0" y="135674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625979" y="2821622"/>
            <a:ext cx="3715385" cy="10592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spc="-5" dirty="0" err="1">
                <a:solidFill>
                  <a:srgbClr val="A97500"/>
                </a:solidFill>
                <a:latin typeface="Lato"/>
                <a:cs typeface="Lato"/>
              </a:rPr>
              <a:t>Dr.</a:t>
            </a:r>
            <a:r>
              <a:rPr lang="en-US" sz="2000" b="1" spc="-5" dirty="0" err="1">
                <a:solidFill>
                  <a:srgbClr val="A97500"/>
                </a:solidFill>
                <a:latin typeface="Lato"/>
                <a:cs typeface="Lato"/>
              </a:rPr>
              <a:t>Sitti</a:t>
            </a:r>
            <a:r>
              <a:rPr lang="en-US" sz="2000" b="1" spc="-5" dirty="0">
                <a:solidFill>
                  <a:srgbClr val="A97500"/>
                </a:solidFill>
                <a:latin typeface="Lato"/>
                <a:cs typeface="Lato"/>
              </a:rPr>
              <a:t> Fakhriyyah,S.Pi.,</a:t>
            </a:r>
            <a:r>
              <a:rPr lang="en-US" sz="2000" b="1" spc="-5" dirty="0" err="1">
                <a:solidFill>
                  <a:srgbClr val="A97500"/>
                </a:solidFill>
                <a:latin typeface="Lato"/>
                <a:cs typeface="Lato"/>
              </a:rPr>
              <a:t>M.Si</a:t>
            </a:r>
            <a:endParaRPr sz="2000" dirty="0">
              <a:latin typeface="Lato"/>
              <a:cs typeface="Lato"/>
            </a:endParaRPr>
          </a:p>
          <a:p>
            <a:pPr marL="510540" marR="505459" algn="ctr">
              <a:lnSpc>
                <a:spcPct val="100000"/>
              </a:lnSpc>
            </a:pPr>
            <a:r>
              <a:rPr lang="en-US" sz="1200" dirty="0">
                <a:latin typeface="Lato"/>
                <a:cs typeface="Lato"/>
              </a:rPr>
              <a:t>Prodi </a:t>
            </a:r>
            <a:r>
              <a:rPr lang="en-US" sz="1200" dirty="0" err="1">
                <a:latin typeface="Lato"/>
                <a:cs typeface="Lato"/>
              </a:rPr>
              <a:t>Agrobisnis</a:t>
            </a:r>
            <a:r>
              <a:rPr lang="en-US" sz="1200" dirty="0">
                <a:latin typeface="Lato"/>
                <a:cs typeface="Lato"/>
              </a:rPr>
              <a:t> </a:t>
            </a:r>
            <a:r>
              <a:rPr lang="en-US" sz="1200" dirty="0" err="1">
                <a:latin typeface="Lato"/>
                <a:cs typeface="Lato"/>
              </a:rPr>
              <a:t>Perikanan</a:t>
            </a:r>
            <a:endParaRPr lang="en-US" sz="1200" dirty="0">
              <a:latin typeface="Lato"/>
              <a:cs typeface="Lato"/>
            </a:endParaRPr>
          </a:p>
          <a:p>
            <a:pPr marL="510540" marR="505459" algn="ctr">
              <a:lnSpc>
                <a:spcPct val="100000"/>
              </a:lnSpc>
            </a:pPr>
            <a:r>
              <a:rPr sz="1200" spc="-5" dirty="0">
                <a:latin typeface="Lato"/>
                <a:cs typeface="Lato"/>
              </a:rPr>
              <a:t>  </a:t>
            </a:r>
            <a:r>
              <a:rPr lang="en-US" sz="1200" u="sng" spc="-5" dirty="0">
                <a:uFill>
                  <a:solidFill>
                    <a:srgbClr val="000000"/>
                  </a:solidFill>
                </a:uFill>
                <a:latin typeface="Lato"/>
                <a:cs typeface="Lato"/>
                <a:hlinkClick r:id="rId5"/>
              </a:rPr>
              <a:t>riaunhas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Lato"/>
                <a:cs typeface="Lato"/>
                <a:hlinkClick r:id="rId5"/>
              </a:rPr>
              <a:t>@</a:t>
            </a:r>
            <a:r>
              <a:rPr lang="en-US" sz="1200" u="sng" spc="-5" dirty="0">
                <a:uFill>
                  <a:solidFill>
                    <a:srgbClr val="000000"/>
                  </a:solidFill>
                </a:uFill>
                <a:latin typeface="Lato"/>
                <a:cs typeface="Lato"/>
                <a:hlinkClick r:id="rId5"/>
              </a:rPr>
              <a:t>gmail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Lato"/>
                <a:cs typeface="Lato"/>
                <a:hlinkClick r:id="rId5"/>
              </a:rPr>
              <a:t>.com </a:t>
            </a:r>
            <a:r>
              <a:rPr lang="en-US" sz="1200" u="sng" spc="-5" dirty="0">
                <a:uFill>
                  <a:solidFill>
                    <a:srgbClr val="000000"/>
                  </a:solidFill>
                </a:uFill>
                <a:latin typeface="Lato"/>
                <a:cs typeface="Lato"/>
              </a:rPr>
              <a:t>/fakhriyyah_72@yahoo.co.id</a:t>
            </a:r>
          </a:p>
          <a:p>
            <a:pPr marL="510540" marR="505459" algn="ctr">
              <a:lnSpc>
                <a:spcPct val="100000"/>
              </a:lnSpc>
            </a:pPr>
            <a:r>
              <a:rPr sz="1200" spc="-5" dirty="0">
                <a:latin typeface="Lato"/>
                <a:cs typeface="Lato"/>
              </a:rPr>
              <a:t> </a:t>
            </a:r>
            <a:r>
              <a:rPr sz="1200" dirty="0">
                <a:latin typeface="Lato"/>
                <a:cs typeface="Lato"/>
              </a:rPr>
              <a:t>081</a:t>
            </a:r>
            <a:r>
              <a:rPr lang="en-US" sz="1200" dirty="0">
                <a:latin typeface="Lato"/>
                <a:cs typeface="Lato"/>
              </a:rPr>
              <a:t>342929172</a:t>
            </a:r>
            <a:endParaRPr sz="1200" dirty="0">
              <a:latin typeface="Lato"/>
              <a:cs typeface="La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53210" y="4484687"/>
            <a:ext cx="6245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Lato"/>
                <a:cs typeface="Lato"/>
              </a:rPr>
              <a:t>Disampaikan </a:t>
            </a:r>
            <a:r>
              <a:rPr sz="1200" dirty="0">
                <a:latin typeface="Lato"/>
                <a:cs typeface="Lato"/>
              </a:rPr>
              <a:t>pada BRILIAN SPECIALIST DEVELOPMENT PROGRAM (BSDP) MANTRI,</a:t>
            </a:r>
            <a:r>
              <a:rPr sz="1200" spc="-60" dirty="0">
                <a:latin typeface="Lato"/>
                <a:cs typeface="Lato"/>
              </a:rPr>
              <a:t> </a:t>
            </a:r>
            <a:r>
              <a:rPr sz="1200" dirty="0">
                <a:latin typeface="Lato"/>
                <a:cs typeface="Lato"/>
              </a:rPr>
              <a:t>2022</a:t>
            </a:r>
            <a:endParaRPr sz="120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024532"/>
            <a:ext cx="474345" cy="119380"/>
          </a:xfrm>
          <a:custGeom>
            <a:avLst/>
            <a:gdLst/>
            <a:ahLst/>
            <a:cxnLst/>
            <a:rect l="l" t="t" r="r" b="b"/>
            <a:pathLst>
              <a:path w="474345" h="119379">
                <a:moveTo>
                  <a:pt x="346938" y="0"/>
                </a:moveTo>
                <a:lnTo>
                  <a:pt x="0" y="0"/>
                </a:lnTo>
                <a:lnTo>
                  <a:pt x="0" y="118965"/>
                </a:lnTo>
                <a:lnTo>
                  <a:pt x="474177" y="118965"/>
                </a:lnTo>
                <a:lnTo>
                  <a:pt x="466157" y="78729"/>
                </a:lnTo>
                <a:lnTo>
                  <a:pt x="438581" y="37655"/>
                </a:lnTo>
                <a:lnTo>
                  <a:pt x="397509" y="10080"/>
                </a:lnTo>
                <a:lnTo>
                  <a:pt x="346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24997" y="1988986"/>
            <a:ext cx="141207" cy="141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31098" y="464218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3"/>
                </a:lnTo>
                <a:lnTo>
                  <a:pt x="1853" y="14508"/>
                </a:lnTo>
                <a:lnTo>
                  <a:pt x="0" y="23812"/>
                </a:lnTo>
                <a:lnTo>
                  <a:pt x="1853" y="33879"/>
                </a:lnTo>
                <a:lnTo>
                  <a:pt x="6921" y="41836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6"/>
                </a:lnTo>
                <a:lnTo>
                  <a:pt x="47019" y="33879"/>
                </a:lnTo>
                <a:lnTo>
                  <a:pt x="48895" y="23812"/>
                </a:lnTo>
                <a:lnTo>
                  <a:pt x="47019" y="14508"/>
                </a:lnTo>
                <a:lnTo>
                  <a:pt x="41798" y="6943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31098" y="475722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76"/>
                </a:lnTo>
                <a:lnTo>
                  <a:pt x="6921" y="7094"/>
                </a:lnTo>
                <a:lnTo>
                  <a:pt x="1853" y="15039"/>
                </a:lnTo>
                <a:lnTo>
                  <a:pt x="0" y="25095"/>
                </a:lnTo>
                <a:lnTo>
                  <a:pt x="1853" y="34605"/>
                </a:lnTo>
                <a:lnTo>
                  <a:pt x="6921" y="42624"/>
                </a:lnTo>
                <a:lnTo>
                  <a:pt x="14466" y="48162"/>
                </a:lnTo>
                <a:lnTo>
                  <a:pt x="23749" y="50228"/>
                </a:lnTo>
                <a:lnTo>
                  <a:pt x="33839" y="48162"/>
                </a:lnTo>
                <a:lnTo>
                  <a:pt x="41798" y="42624"/>
                </a:lnTo>
                <a:lnTo>
                  <a:pt x="47019" y="34605"/>
                </a:lnTo>
                <a:lnTo>
                  <a:pt x="48895" y="25095"/>
                </a:lnTo>
                <a:lnTo>
                  <a:pt x="47019" y="15039"/>
                </a:lnTo>
                <a:lnTo>
                  <a:pt x="41798" y="7094"/>
                </a:lnTo>
                <a:lnTo>
                  <a:pt x="33839" y="1876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64118" y="4856353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37"/>
                </a:lnTo>
                <a:lnTo>
                  <a:pt x="0" y="25133"/>
                </a:lnTo>
                <a:lnTo>
                  <a:pt x="6603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37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13014" y="474134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5" y="0"/>
                </a:moveTo>
                <a:lnTo>
                  <a:pt x="8000" y="0"/>
                </a:lnTo>
                <a:lnTo>
                  <a:pt x="0" y="6616"/>
                </a:lnTo>
                <a:lnTo>
                  <a:pt x="0" y="25133"/>
                </a:lnTo>
                <a:lnTo>
                  <a:pt x="8000" y="33058"/>
                </a:lnTo>
                <a:lnTo>
                  <a:pt x="25145" y="33058"/>
                </a:lnTo>
                <a:lnTo>
                  <a:pt x="33019" y="25133"/>
                </a:lnTo>
                <a:lnTo>
                  <a:pt x="33019" y="6616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13014" y="457610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145" y="0"/>
                </a:moveTo>
                <a:lnTo>
                  <a:pt x="8000" y="0"/>
                </a:lnTo>
                <a:lnTo>
                  <a:pt x="0" y="6578"/>
                </a:lnTo>
                <a:lnTo>
                  <a:pt x="0" y="25095"/>
                </a:lnTo>
                <a:lnTo>
                  <a:pt x="8000" y="33020"/>
                </a:lnTo>
                <a:lnTo>
                  <a:pt x="25145" y="33020"/>
                </a:lnTo>
                <a:lnTo>
                  <a:pt x="33019" y="25095"/>
                </a:lnTo>
                <a:lnTo>
                  <a:pt x="33019" y="6578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532" y="479024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8"/>
                </a:lnTo>
                <a:lnTo>
                  <a:pt x="1853" y="15066"/>
                </a:lnTo>
                <a:lnTo>
                  <a:pt x="0" y="25133"/>
                </a:lnTo>
                <a:lnTo>
                  <a:pt x="1853" y="34641"/>
                </a:lnTo>
                <a:lnTo>
                  <a:pt x="6921" y="42656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6"/>
                </a:lnTo>
                <a:lnTo>
                  <a:pt x="47019" y="34641"/>
                </a:lnTo>
                <a:lnTo>
                  <a:pt x="48895" y="25133"/>
                </a:lnTo>
                <a:lnTo>
                  <a:pt x="47019" y="15066"/>
                </a:lnTo>
                <a:lnTo>
                  <a:pt x="41798" y="7108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44407" y="488941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7874" y="0"/>
                </a:lnTo>
                <a:lnTo>
                  <a:pt x="0" y="7924"/>
                </a:lnTo>
                <a:lnTo>
                  <a:pt x="0" y="25133"/>
                </a:lnTo>
                <a:lnTo>
                  <a:pt x="7874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94572" y="4774400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20"/>
                </a:lnTo>
                <a:lnTo>
                  <a:pt x="6730" y="33045"/>
                </a:lnTo>
                <a:lnTo>
                  <a:pt x="25146" y="33045"/>
                </a:lnTo>
                <a:lnTo>
                  <a:pt x="33147" y="25120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61553" y="4955527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24"/>
                </a:lnTo>
                <a:lnTo>
                  <a:pt x="0" y="25120"/>
                </a:lnTo>
                <a:lnTo>
                  <a:pt x="6603" y="33045"/>
                </a:lnTo>
                <a:lnTo>
                  <a:pt x="25146" y="33045"/>
                </a:lnTo>
                <a:lnTo>
                  <a:pt x="33020" y="25120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4572" y="4609122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33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33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92946" y="4708283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5"/>
                </a:lnTo>
                <a:lnTo>
                  <a:pt x="1853" y="14514"/>
                </a:lnTo>
                <a:lnTo>
                  <a:pt x="0" y="23825"/>
                </a:lnTo>
                <a:lnTo>
                  <a:pt x="1853" y="33884"/>
                </a:lnTo>
                <a:lnTo>
                  <a:pt x="6921" y="41838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8"/>
                </a:lnTo>
                <a:lnTo>
                  <a:pt x="47019" y="33884"/>
                </a:lnTo>
                <a:lnTo>
                  <a:pt x="48895" y="23825"/>
                </a:lnTo>
                <a:lnTo>
                  <a:pt x="47019" y="14514"/>
                </a:lnTo>
                <a:lnTo>
                  <a:pt x="41798" y="6945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92946" y="4823307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7"/>
                </a:lnTo>
                <a:lnTo>
                  <a:pt x="1853" y="15060"/>
                </a:lnTo>
                <a:lnTo>
                  <a:pt x="0" y="25120"/>
                </a:lnTo>
                <a:lnTo>
                  <a:pt x="1853" y="34635"/>
                </a:lnTo>
                <a:lnTo>
                  <a:pt x="6921" y="42654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4"/>
                </a:lnTo>
                <a:lnTo>
                  <a:pt x="47019" y="34635"/>
                </a:lnTo>
                <a:lnTo>
                  <a:pt x="48895" y="25120"/>
                </a:lnTo>
                <a:lnTo>
                  <a:pt x="47019" y="15060"/>
                </a:lnTo>
                <a:lnTo>
                  <a:pt x="41798" y="7107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25967" y="4922469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7924"/>
                </a:lnTo>
                <a:lnTo>
                  <a:pt x="0" y="25120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20"/>
                </a:lnTo>
                <a:lnTo>
                  <a:pt x="33147" y="7924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4989" y="4807445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29"/>
                </a:lnTo>
                <a:lnTo>
                  <a:pt x="0" y="25133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33"/>
                </a:lnTo>
                <a:lnTo>
                  <a:pt x="33019" y="6629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4989" y="4642180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16"/>
                </a:lnTo>
                <a:lnTo>
                  <a:pt x="0" y="25120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20"/>
                </a:lnTo>
                <a:lnTo>
                  <a:pt x="33019" y="6616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95978" y="2500161"/>
            <a:ext cx="181180" cy="182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01681" y="3116111"/>
            <a:ext cx="102472" cy="102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26115" y="3033141"/>
            <a:ext cx="97710" cy="97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97465" y="3875976"/>
            <a:ext cx="81327" cy="808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53813" y="2206879"/>
            <a:ext cx="97472" cy="977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35823" y="3680078"/>
            <a:ext cx="276225" cy="160020"/>
          </a:xfrm>
          <a:custGeom>
            <a:avLst/>
            <a:gdLst/>
            <a:ahLst/>
            <a:cxnLst/>
            <a:rect l="l" t="t" r="r" b="b"/>
            <a:pathLst>
              <a:path w="276225" h="160020">
                <a:moveTo>
                  <a:pt x="80009" y="0"/>
                </a:moveTo>
                <a:lnTo>
                  <a:pt x="59132" y="974"/>
                </a:lnTo>
                <a:lnTo>
                  <a:pt x="39004" y="3889"/>
                </a:lnTo>
                <a:lnTo>
                  <a:pt x="19377" y="8733"/>
                </a:lnTo>
                <a:lnTo>
                  <a:pt x="0" y="15494"/>
                </a:lnTo>
                <a:lnTo>
                  <a:pt x="15494" y="30988"/>
                </a:lnTo>
                <a:lnTo>
                  <a:pt x="31039" y="25695"/>
                </a:lnTo>
                <a:lnTo>
                  <a:pt x="46799" y="21605"/>
                </a:lnTo>
                <a:lnTo>
                  <a:pt x="63035" y="18968"/>
                </a:lnTo>
                <a:lnTo>
                  <a:pt x="80009" y="18034"/>
                </a:lnTo>
                <a:lnTo>
                  <a:pt x="127731" y="24599"/>
                </a:lnTo>
                <a:lnTo>
                  <a:pt x="170759" y="43308"/>
                </a:lnTo>
                <a:lnTo>
                  <a:pt x="207477" y="72678"/>
                </a:lnTo>
                <a:lnTo>
                  <a:pt x="236270" y="111229"/>
                </a:lnTo>
                <a:lnTo>
                  <a:pt x="255524" y="157480"/>
                </a:lnTo>
                <a:lnTo>
                  <a:pt x="263271" y="157480"/>
                </a:lnTo>
                <a:lnTo>
                  <a:pt x="271018" y="160020"/>
                </a:lnTo>
                <a:lnTo>
                  <a:pt x="276225" y="160020"/>
                </a:lnTo>
                <a:lnTo>
                  <a:pt x="260076" y="115931"/>
                </a:lnTo>
                <a:lnTo>
                  <a:pt x="235683" y="77272"/>
                </a:lnTo>
                <a:lnTo>
                  <a:pt x="204263" y="45196"/>
                </a:lnTo>
                <a:lnTo>
                  <a:pt x="167033" y="20856"/>
                </a:lnTo>
                <a:lnTo>
                  <a:pt x="125209" y="5406"/>
                </a:lnTo>
                <a:lnTo>
                  <a:pt x="8000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9906" y="3408934"/>
            <a:ext cx="312420" cy="139700"/>
          </a:xfrm>
          <a:custGeom>
            <a:avLst/>
            <a:gdLst/>
            <a:ahLst/>
            <a:cxnLst/>
            <a:rect l="l" t="t" r="r" b="b"/>
            <a:pathLst>
              <a:path w="312420" h="139700">
                <a:moveTo>
                  <a:pt x="0" y="0"/>
                </a:moveTo>
                <a:lnTo>
                  <a:pt x="2667" y="46609"/>
                </a:lnTo>
                <a:lnTo>
                  <a:pt x="34303" y="85064"/>
                </a:lnTo>
                <a:lnTo>
                  <a:pt x="73644" y="114315"/>
                </a:lnTo>
                <a:lnTo>
                  <a:pt x="118770" y="132923"/>
                </a:lnTo>
                <a:lnTo>
                  <a:pt x="167767" y="139446"/>
                </a:lnTo>
                <a:lnTo>
                  <a:pt x="208924" y="135209"/>
                </a:lnTo>
                <a:lnTo>
                  <a:pt x="246903" y="122983"/>
                </a:lnTo>
                <a:lnTo>
                  <a:pt x="281477" y="103495"/>
                </a:lnTo>
                <a:lnTo>
                  <a:pt x="312420" y="77470"/>
                </a:lnTo>
                <a:lnTo>
                  <a:pt x="302133" y="67183"/>
                </a:lnTo>
                <a:lnTo>
                  <a:pt x="296925" y="64643"/>
                </a:lnTo>
                <a:lnTo>
                  <a:pt x="269869" y="88729"/>
                </a:lnTo>
                <a:lnTo>
                  <a:pt x="239156" y="106553"/>
                </a:lnTo>
                <a:lnTo>
                  <a:pt x="205039" y="117613"/>
                </a:lnTo>
                <a:lnTo>
                  <a:pt x="167767" y="121412"/>
                </a:lnTo>
                <a:lnTo>
                  <a:pt x="124325" y="115722"/>
                </a:lnTo>
                <a:lnTo>
                  <a:pt x="84591" y="99486"/>
                </a:lnTo>
                <a:lnTo>
                  <a:pt x="49800" y="73954"/>
                </a:lnTo>
                <a:lnTo>
                  <a:pt x="21190" y="40375"/>
                </a:lnTo>
                <a:lnTo>
                  <a:pt x="0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74172" y="3534957"/>
            <a:ext cx="86279" cy="857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40495" y="3071367"/>
            <a:ext cx="233172" cy="4533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8701151" y="3557778"/>
            <a:ext cx="254635" cy="314325"/>
            <a:chOff x="8701151" y="3557778"/>
            <a:chExt cx="254635" cy="314325"/>
          </a:xfrm>
        </p:grpSpPr>
        <p:sp>
          <p:nvSpPr>
            <p:cNvPr id="30" name="object 30"/>
            <p:cNvSpPr/>
            <p:nvPr/>
          </p:nvSpPr>
          <p:spPr>
            <a:xfrm>
              <a:off x="8701151" y="3798062"/>
              <a:ext cx="170179" cy="7365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860790" y="3557778"/>
              <a:ext cx="94741" cy="21221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8428481" y="3783710"/>
            <a:ext cx="226314" cy="242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817657" y="4058526"/>
            <a:ext cx="97710" cy="9785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0" y="4698568"/>
            <a:ext cx="2505075" cy="445134"/>
            <a:chOff x="0" y="4698568"/>
            <a:chExt cx="2505075" cy="445134"/>
          </a:xfrm>
        </p:grpSpPr>
        <p:sp>
          <p:nvSpPr>
            <p:cNvPr id="35" name="object 35"/>
            <p:cNvSpPr/>
            <p:nvPr/>
          </p:nvSpPr>
          <p:spPr>
            <a:xfrm>
              <a:off x="0" y="4698568"/>
              <a:ext cx="2505075" cy="445134"/>
            </a:xfrm>
            <a:custGeom>
              <a:avLst/>
              <a:gdLst/>
              <a:ahLst/>
              <a:cxnLst/>
              <a:rect l="l" t="t" r="r" b="b"/>
              <a:pathLst>
                <a:path w="2505075" h="445135">
                  <a:moveTo>
                    <a:pt x="2428494" y="0"/>
                  </a:moveTo>
                  <a:lnTo>
                    <a:pt x="0" y="0"/>
                  </a:lnTo>
                  <a:lnTo>
                    <a:pt x="0" y="444930"/>
                  </a:lnTo>
                  <a:lnTo>
                    <a:pt x="2504694" y="444930"/>
                  </a:lnTo>
                  <a:lnTo>
                    <a:pt x="2504694" y="76212"/>
                  </a:lnTo>
                  <a:lnTo>
                    <a:pt x="2498699" y="46548"/>
                  </a:lnTo>
                  <a:lnTo>
                    <a:pt x="2482357" y="22323"/>
                  </a:lnTo>
                  <a:lnTo>
                    <a:pt x="2458134" y="5989"/>
                  </a:lnTo>
                  <a:lnTo>
                    <a:pt x="2428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6168" y="4941341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0" y="17157"/>
                  </a:moveTo>
                  <a:lnTo>
                    <a:pt x="0" y="26682"/>
                  </a:lnTo>
                  <a:lnTo>
                    <a:pt x="7620" y="34290"/>
                  </a:lnTo>
                  <a:lnTo>
                    <a:pt x="17145" y="34290"/>
                  </a:lnTo>
                  <a:lnTo>
                    <a:pt x="26035" y="34290"/>
                  </a:lnTo>
                  <a:lnTo>
                    <a:pt x="33667" y="26682"/>
                  </a:lnTo>
                  <a:lnTo>
                    <a:pt x="33667" y="17157"/>
                  </a:lnTo>
                  <a:lnTo>
                    <a:pt x="33667" y="7620"/>
                  </a:lnTo>
                  <a:lnTo>
                    <a:pt x="26035" y="0"/>
                  </a:lnTo>
                  <a:lnTo>
                    <a:pt x="17145" y="0"/>
                  </a:lnTo>
                  <a:lnTo>
                    <a:pt x="7620" y="0"/>
                  </a:lnTo>
                  <a:lnTo>
                    <a:pt x="0" y="7620"/>
                  </a:lnTo>
                  <a:lnTo>
                    <a:pt x="0" y="17157"/>
                  </a:lnTo>
                  <a:close/>
                </a:path>
              </a:pathLst>
            </a:custGeom>
            <a:ln w="74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21932" y="4980089"/>
              <a:ext cx="34290" cy="34925"/>
            </a:xfrm>
            <a:custGeom>
              <a:avLst/>
              <a:gdLst/>
              <a:ahLst/>
              <a:cxnLst/>
              <a:rect l="l" t="t" r="r" b="b"/>
              <a:pathLst>
                <a:path w="34290" h="34925">
                  <a:moveTo>
                    <a:pt x="26670" y="0"/>
                  </a:moveTo>
                  <a:lnTo>
                    <a:pt x="7607" y="0"/>
                  </a:lnTo>
                  <a:lnTo>
                    <a:pt x="0" y="7620"/>
                  </a:lnTo>
                  <a:lnTo>
                    <a:pt x="0" y="26682"/>
                  </a:lnTo>
                  <a:lnTo>
                    <a:pt x="7607" y="34302"/>
                  </a:lnTo>
                  <a:lnTo>
                    <a:pt x="26670" y="34302"/>
                  </a:lnTo>
                  <a:lnTo>
                    <a:pt x="34290" y="26682"/>
                  </a:lnTo>
                  <a:lnTo>
                    <a:pt x="3429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2613" y="4822545"/>
              <a:ext cx="64808" cy="6480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8353" y="4728705"/>
              <a:ext cx="79049" cy="11607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716" y="4815605"/>
              <a:ext cx="1274064" cy="2468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52550" y="4774519"/>
              <a:ext cx="742645" cy="30175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136394" y="4733305"/>
              <a:ext cx="286956" cy="34747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2481326" y="817816"/>
            <a:ext cx="415353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500" spc="225" dirty="0" err="1">
                <a:solidFill>
                  <a:srgbClr val="000000"/>
                </a:solidFill>
                <a:latin typeface="Arial"/>
                <a:cs typeface="Arial"/>
              </a:rPr>
              <a:t>Biaya</a:t>
            </a:r>
            <a:r>
              <a:rPr sz="3500" spc="-3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500" spc="215" dirty="0" err="1">
                <a:solidFill>
                  <a:srgbClr val="000000"/>
                </a:solidFill>
                <a:latin typeface="Arial"/>
                <a:cs typeface="Arial"/>
              </a:rPr>
              <a:t>Variabel</a:t>
            </a:r>
            <a:endParaRPr sz="3500" dirty="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981200" y="1377251"/>
            <a:ext cx="5267070" cy="1926810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445"/>
              </a:spcBef>
            </a:pPr>
            <a:r>
              <a:rPr lang="en-US" sz="2400" b="1" spc="150" dirty="0" err="1">
                <a:latin typeface="Arial"/>
                <a:cs typeface="Arial"/>
              </a:rPr>
              <a:t>Bisnis</a:t>
            </a:r>
            <a:r>
              <a:rPr lang="en-US" sz="2400" b="1" spc="150" dirty="0">
                <a:latin typeface="Arial"/>
                <a:cs typeface="Arial"/>
              </a:rPr>
              <a:t> KJA</a:t>
            </a:r>
            <a:endParaRPr sz="2400" dirty="0">
              <a:latin typeface="Arial"/>
              <a:cs typeface="Arial"/>
            </a:endParaRPr>
          </a:p>
          <a:p>
            <a:pPr marL="1789430" indent="-287655">
              <a:lnSpc>
                <a:spcPct val="100000"/>
              </a:lnSpc>
              <a:spcBef>
                <a:spcPts val="1120"/>
              </a:spcBef>
              <a:buSzPct val="90000"/>
              <a:buFont typeface="Arial"/>
              <a:buChar char="•"/>
              <a:tabLst>
                <a:tab pos="1789430" algn="l"/>
                <a:tab pos="1790064" algn="l"/>
              </a:tabLst>
            </a:pPr>
            <a:r>
              <a:rPr sz="2000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spc="-5" dirty="0" err="1">
                <a:solidFill>
                  <a:srgbClr val="2F4052"/>
                </a:solidFill>
                <a:latin typeface="Lato"/>
                <a:cs typeface="Lato"/>
              </a:rPr>
              <a:t>benih</a:t>
            </a:r>
            <a:r>
              <a:rPr lang="en-US" sz="2000" spc="-5" dirty="0">
                <a:solidFill>
                  <a:srgbClr val="2F4052"/>
                </a:solidFill>
                <a:latin typeface="Lato"/>
                <a:cs typeface="Lato"/>
              </a:rPr>
              <a:t> ikan</a:t>
            </a:r>
            <a:endParaRPr sz="2000" dirty="0">
              <a:latin typeface="Lato"/>
              <a:cs typeface="Lato"/>
            </a:endParaRPr>
          </a:p>
          <a:p>
            <a:pPr marL="712788" lvl="1" indent="-90488">
              <a:lnSpc>
                <a:spcPct val="100000"/>
              </a:lnSpc>
              <a:buSzPct val="90000"/>
              <a:buFont typeface="Arial"/>
              <a:buChar char="•"/>
              <a:tabLst>
                <a:tab pos="1165225" algn="l"/>
              </a:tabLst>
            </a:pPr>
            <a:r>
              <a:rPr sz="2000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2000" spc="-3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 err="1">
                <a:solidFill>
                  <a:srgbClr val="2F4052"/>
                </a:solidFill>
                <a:latin typeface="Lato"/>
                <a:cs typeface="Lato"/>
              </a:rPr>
              <a:t>Pakan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: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pakan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pellet &amp;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paka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rucah</a:t>
            </a:r>
            <a:endParaRPr sz="2000" dirty="0">
              <a:latin typeface="Lato"/>
              <a:cs typeface="Lato"/>
            </a:endParaRPr>
          </a:p>
          <a:p>
            <a:pPr marL="1769110" indent="-287655">
              <a:lnSpc>
                <a:spcPct val="100000"/>
              </a:lnSpc>
              <a:spcBef>
                <a:spcPts val="5"/>
              </a:spcBef>
              <a:buSzPct val="90000"/>
              <a:buFont typeface="Arial"/>
              <a:buChar char="•"/>
              <a:tabLst>
                <a:tab pos="1769110" algn="l"/>
                <a:tab pos="1769745" algn="l"/>
              </a:tabLst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Biaya Tenaga</a:t>
            </a:r>
            <a:r>
              <a:rPr sz="2000" spc="-6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spc="-5" dirty="0">
                <a:solidFill>
                  <a:srgbClr val="2F4052"/>
                </a:solidFill>
                <a:latin typeface="Lato"/>
                <a:cs typeface="Lato"/>
              </a:rPr>
              <a:t>Kerja</a:t>
            </a:r>
            <a:endParaRPr sz="2000" dirty="0">
              <a:latin typeface="Lato"/>
              <a:cs typeface="Lato"/>
            </a:endParaRPr>
          </a:p>
          <a:p>
            <a:pPr marL="1743710" lvl="1" indent="-287655">
              <a:lnSpc>
                <a:spcPct val="100000"/>
              </a:lnSpc>
              <a:spcBef>
                <a:spcPts val="5"/>
              </a:spcBef>
              <a:buSzPct val="90000"/>
              <a:buFont typeface="Arial"/>
              <a:buChar char="•"/>
              <a:tabLst>
                <a:tab pos="1743710" algn="l"/>
                <a:tab pos="1744345" algn="l"/>
              </a:tabLst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B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BM</a:t>
            </a:r>
            <a:endParaRPr sz="20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4916" y="15360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39">
                <a:moveTo>
                  <a:pt x="93611" y="0"/>
                </a:moveTo>
                <a:lnTo>
                  <a:pt x="93611" y="81661"/>
                </a:lnTo>
              </a:path>
              <a:path w="193040" h="193039">
                <a:moveTo>
                  <a:pt x="93611" y="110998"/>
                </a:moveTo>
                <a:lnTo>
                  <a:pt x="93611" y="192786"/>
                </a:lnTo>
              </a:path>
              <a:path w="193040" h="193039">
                <a:moveTo>
                  <a:pt x="0" y="93725"/>
                </a:moveTo>
                <a:lnTo>
                  <a:pt x="81673" y="93725"/>
                </a:lnTo>
              </a:path>
              <a:path w="193040" h="193039">
                <a:moveTo>
                  <a:pt x="111061" y="96393"/>
                </a:moveTo>
                <a:lnTo>
                  <a:pt x="19276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7484" y="178841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39">
                <a:moveTo>
                  <a:pt x="92709" y="0"/>
                </a:moveTo>
                <a:lnTo>
                  <a:pt x="92709" y="81787"/>
                </a:lnTo>
              </a:path>
              <a:path w="193040" h="193039">
                <a:moveTo>
                  <a:pt x="92709" y="111125"/>
                </a:moveTo>
                <a:lnTo>
                  <a:pt x="92709" y="192786"/>
                </a:lnTo>
              </a:path>
              <a:path w="193040" h="193039">
                <a:moveTo>
                  <a:pt x="0" y="96520"/>
                </a:moveTo>
                <a:lnTo>
                  <a:pt x="81699" y="96520"/>
                </a:lnTo>
              </a:path>
              <a:path w="193040" h="193039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2258" y="1175258"/>
            <a:ext cx="81915" cy="0"/>
          </a:xfrm>
          <a:custGeom>
            <a:avLst/>
            <a:gdLst/>
            <a:ahLst/>
            <a:cxnLst/>
            <a:rect l="l" t="t" r="r" b="b"/>
            <a:pathLst>
              <a:path w="81915">
                <a:moveTo>
                  <a:pt x="81699" y="0"/>
                </a:moveTo>
                <a:lnTo>
                  <a:pt x="0" y="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9691" y="13312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100050" y="0"/>
                </a:moveTo>
                <a:lnTo>
                  <a:pt x="100050" y="81787"/>
                </a:lnTo>
              </a:path>
              <a:path w="193040" h="193040">
                <a:moveTo>
                  <a:pt x="100050" y="111125"/>
                </a:moveTo>
                <a:lnTo>
                  <a:pt x="100050" y="192786"/>
                </a:lnTo>
              </a:path>
              <a:path w="193040" h="193040">
                <a:moveTo>
                  <a:pt x="192760" y="96520"/>
                </a:moveTo>
                <a:lnTo>
                  <a:pt x="111061" y="96520"/>
                </a:lnTo>
              </a:path>
              <a:path w="193040" h="193040">
                <a:moveTo>
                  <a:pt x="81699" y="96520"/>
                </a:moveTo>
                <a:lnTo>
                  <a:pt x="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8716" y="8502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3611" y="0"/>
                </a:moveTo>
                <a:lnTo>
                  <a:pt x="93611" y="81661"/>
                </a:lnTo>
              </a:path>
              <a:path w="193040" h="193040">
                <a:moveTo>
                  <a:pt x="93611" y="110998"/>
                </a:moveTo>
                <a:lnTo>
                  <a:pt x="93611" y="192786"/>
                </a:lnTo>
              </a:path>
              <a:path w="193040" h="193040">
                <a:moveTo>
                  <a:pt x="0" y="93725"/>
                </a:moveTo>
                <a:lnTo>
                  <a:pt x="81673" y="93725"/>
                </a:lnTo>
              </a:path>
              <a:path w="193040" h="193040">
                <a:moveTo>
                  <a:pt x="111061" y="96393"/>
                </a:moveTo>
                <a:lnTo>
                  <a:pt x="19276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1284" y="11026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2709" y="0"/>
                </a:moveTo>
                <a:lnTo>
                  <a:pt x="92709" y="81787"/>
                </a:lnTo>
              </a:path>
              <a:path w="193040" h="193040">
                <a:moveTo>
                  <a:pt x="92709" y="111125"/>
                </a:moveTo>
                <a:lnTo>
                  <a:pt x="92709" y="192786"/>
                </a:lnTo>
              </a:path>
              <a:path w="193040" h="193040">
                <a:moveTo>
                  <a:pt x="0" y="96520"/>
                </a:moveTo>
                <a:lnTo>
                  <a:pt x="81699" y="96520"/>
                </a:lnTo>
              </a:path>
              <a:path w="193040" h="193040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6606285" y="4685017"/>
            <a:ext cx="2538095" cy="457200"/>
            <a:chOff x="6606285" y="4685017"/>
            <a:chExt cx="2538095" cy="457200"/>
          </a:xfrm>
        </p:grpSpPr>
        <p:sp>
          <p:nvSpPr>
            <p:cNvPr id="10" name="object 10"/>
            <p:cNvSpPr/>
            <p:nvPr/>
          </p:nvSpPr>
          <p:spPr>
            <a:xfrm>
              <a:off x="6606285" y="4685017"/>
              <a:ext cx="2538095" cy="457200"/>
            </a:xfrm>
            <a:custGeom>
              <a:avLst/>
              <a:gdLst/>
              <a:ahLst/>
              <a:cxnLst/>
              <a:rect l="l" t="t" r="r" b="b"/>
              <a:pathLst>
                <a:path w="2538095" h="457200">
                  <a:moveTo>
                    <a:pt x="2537714" y="0"/>
                  </a:moveTo>
                  <a:lnTo>
                    <a:pt x="76200" y="0"/>
                  </a:lnTo>
                  <a:lnTo>
                    <a:pt x="46559" y="5987"/>
                  </a:lnTo>
                  <a:lnTo>
                    <a:pt x="22336" y="22317"/>
                  </a:lnTo>
                  <a:lnTo>
                    <a:pt x="5994" y="46537"/>
                  </a:lnTo>
                  <a:lnTo>
                    <a:pt x="0" y="76200"/>
                  </a:lnTo>
                  <a:lnTo>
                    <a:pt x="0" y="457197"/>
                  </a:lnTo>
                  <a:lnTo>
                    <a:pt x="2537714" y="457197"/>
                  </a:lnTo>
                  <a:lnTo>
                    <a:pt x="25377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699884" y="4826257"/>
              <a:ext cx="1274063" cy="2468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19795" y="4785171"/>
              <a:ext cx="742645" cy="3017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803639" y="4743959"/>
              <a:ext cx="286956" cy="3474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413378" y="144779"/>
            <a:ext cx="4930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Contoh Perhitungan </a:t>
            </a:r>
            <a:r>
              <a:rPr spc="-5" dirty="0"/>
              <a:t>Biaya</a:t>
            </a:r>
            <a:r>
              <a:rPr spc="-90" dirty="0"/>
              <a:t> </a:t>
            </a:r>
            <a:r>
              <a:rPr spc="-5" dirty="0"/>
              <a:t>Produksi.</a:t>
            </a:r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301554"/>
              </p:ext>
            </p:extLst>
          </p:nvPr>
        </p:nvGraphicFramePr>
        <p:xfrm>
          <a:off x="1039240" y="667448"/>
          <a:ext cx="7320990" cy="33520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6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4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317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URAIAN</a:t>
                      </a:r>
                      <a:r>
                        <a:rPr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BIAYA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762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609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NILAI</a:t>
                      </a:r>
                      <a:r>
                        <a:rPr sz="1600" b="1" spc="-4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(Rp)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762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31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Biaya</a:t>
                      </a:r>
                      <a:r>
                        <a:rPr sz="1600" spc="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Variabel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762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9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762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75920" marR="3175" indent="-343535">
                        <a:lnSpc>
                          <a:spcPct val="100000"/>
                        </a:lnSpc>
                        <a:spcBef>
                          <a:spcPts val="65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375920" algn="l"/>
                          <a:tab pos="376555" algn="l"/>
                        </a:tabLst>
                      </a:pPr>
                      <a:r>
                        <a:rPr lang="en-US" sz="1600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Benih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ikan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(6 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x 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50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 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x Rp</a:t>
                      </a:r>
                      <a:r>
                        <a:rPr sz="1600" spc="4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500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,-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5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4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75920" marR="3175" indent="-343535">
                        <a:lnSpc>
                          <a:spcPts val="1830"/>
                        </a:lnSpc>
                        <a:spcBef>
                          <a:spcPts val="65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375920" algn="l"/>
                          <a:tab pos="376555" algn="l"/>
                        </a:tabLst>
                      </a:pPr>
                      <a:r>
                        <a:rPr lang="en-US" sz="1600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Pakan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1830"/>
                        </a:lnSpc>
                        <a:spcBef>
                          <a:spcPts val="65"/>
                        </a:spcBef>
                      </a:pP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8135" marR="3175" indent="-285750">
                        <a:lnSpc>
                          <a:spcPts val="1830"/>
                        </a:lnSpc>
                        <a:spcBef>
                          <a:spcPts val="65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Ø"/>
                        <a:tabLst>
                          <a:tab pos="375920" algn="l"/>
                          <a:tab pos="376555" algn="l"/>
                        </a:tabLst>
                      </a:pPr>
                      <a:r>
                        <a:rPr lang="en-US" sz="1600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Pakan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pellet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(6 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x 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50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kg </a:t>
                      </a:r>
                      <a:r>
                        <a:rPr sz="160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x</a:t>
                      </a:r>
                      <a:r>
                        <a:rPr lang="en-US" sz="160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@</a:t>
                      </a:r>
                      <a:r>
                        <a:rPr sz="1600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Rp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14.000,-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1830"/>
                        </a:lnSpc>
                        <a:spcBef>
                          <a:spcPts val="65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4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200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4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8135" marR="3175" indent="-285750">
                        <a:lnSpc>
                          <a:spcPts val="1830"/>
                        </a:lnSpc>
                        <a:spcBef>
                          <a:spcPts val="65"/>
                        </a:spcBef>
                        <a:buClr>
                          <a:srgbClr val="000000"/>
                        </a:buClr>
                        <a:buFont typeface="Wingdings" panose="05000000000000000000" pitchFamily="2" charset="2"/>
                        <a:buChar char="Ø"/>
                        <a:tabLst>
                          <a:tab pos="375920" algn="l"/>
                          <a:tab pos="376555" algn="l"/>
                        </a:tabLst>
                      </a:pPr>
                      <a:r>
                        <a:rPr lang="en-US" sz="160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Pakan</a:t>
                      </a:r>
                      <a:r>
                        <a:rPr lang="en-US"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rucah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4.800kg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x</a:t>
                      </a:r>
                      <a:r>
                        <a:rPr sz="1600" spc="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spc="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@Rp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2.2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1830"/>
                        </a:lnSpc>
                        <a:spcBef>
                          <a:spcPts val="65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10.56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75920" marR="3175" indent="-343535">
                        <a:lnSpc>
                          <a:spcPct val="100000"/>
                        </a:lnSpc>
                        <a:spcBef>
                          <a:spcPts val="7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375920" algn="l"/>
                          <a:tab pos="376555" algn="l"/>
                        </a:tabLst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BBM ( 1 liter X 6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bulan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 (180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hari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) @Rp 10.0000)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8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4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75920" marR="3175" indent="-343535">
                        <a:lnSpc>
                          <a:spcPct val="100000"/>
                        </a:lnSpc>
                        <a:spcBef>
                          <a:spcPts val="7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375920" algn="l"/>
                          <a:tab pos="376555" algn="l"/>
                        </a:tabLst>
                      </a:pPr>
                      <a:r>
                        <a:rPr lang="nn-NO"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Tenaga </a:t>
                      </a:r>
                      <a:r>
                        <a:rPr lang="nn-NO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Kerja </a:t>
                      </a:r>
                      <a:r>
                        <a:rPr lang="nn-NO"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langsung </a:t>
                      </a:r>
                      <a:r>
                        <a:rPr lang="nn-NO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(1 orang </a:t>
                      </a:r>
                      <a:r>
                        <a:rPr lang="nn-NO"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x 6 x Rp.</a:t>
                      </a:r>
                      <a:r>
                        <a:rPr lang="nn-NO" sz="1600" spc="3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nn-NO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500.000)</a:t>
                      </a:r>
                      <a:endParaRPr lang="nn-NO"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3.00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Total Biaya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Variabel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21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060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b="1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10531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4916" y="15360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39">
                <a:moveTo>
                  <a:pt x="93611" y="0"/>
                </a:moveTo>
                <a:lnTo>
                  <a:pt x="93611" y="81661"/>
                </a:lnTo>
              </a:path>
              <a:path w="193040" h="193039">
                <a:moveTo>
                  <a:pt x="93611" y="110998"/>
                </a:moveTo>
                <a:lnTo>
                  <a:pt x="93611" y="192786"/>
                </a:lnTo>
              </a:path>
              <a:path w="193040" h="193039">
                <a:moveTo>
                  <a:pt x="0" y="93725"/>
                </a:moveTo>
                <a:lnTo>
                  <a:pt x="81673" y="93725"/>
                </a:lnTo>
              </a:path>
              <a:path w="193040" h="193039">
                <a:moveTo>
                  <a:pt x="111061" y="96393"/>
                </a:moveTo>
                <a:lnTo>
                  <a:pt x="19276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7484" y="178841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39">
                <a:moveTo>
                  <a:pt x="92709" y="0"/>
                </a:moveTo>
                <a:lnTo>
                  <a:pt x="92709" y="81787"/>
                </a:lnTo>
              </a:path>
              <a:path w="193040" h="193039">
                <a:moveTo>
                  <a:pt x="92709" y="111125"/>
                </a:moveTo>
                <a:lnTo>
                  <a:pt x="92709" y="192786"/>
                </a:lnTo>
              </a:path>
              <a:path w="193040" h="193039">
                <a:moveTo>
                  <a:pt x="0" y="96520"/>
                </a:moveTo>
                <a:lnTo>
                  <a:pt x="81699" y="96520"/>
                </a:lnTo>
              </a:path>
              <a:path w="193040" h="193039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2258" y="1175258"/>
            <a:ext cx="81915" cy="0"/>
          </a:xfrm>
          <a:custGeom>
            <a:avLst/>
            <a:gdLst/>
            <a:ahLst/>
            <a:cxnLst/>
            <a:rect l="l" t="t" r="r" b="b"/>
            <a:pathLst>
              <a:path w="81915">
                <a:moveTo>
                  <a:pt x="81699" y="0"/>
                </a:moveTo>
                <a:lnTo>
                  <a:pt x="0" y="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9691" y="13312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100050" y="0"/>
                </a:moveTo>
                <a:lnTo>
                  <a:pt x="100050" y="81787"/>
                </a:lnTo>
              </a:path>
              <a:path w="193040" h="193040">
                <a:moveTo>
                  <a:pt x="100050" y="111125"/>
                </a:moveTo>
                <a:lnTo>
                  <a:pt x="100050" y="192786"/>
                </a:lnTo>
              </a:path>
              <a:path w="193040" h="193040">
                <a:moveTo>
                  <a:pt x="192760" y="96520"/>
                </a:moveTo>
                <a:lnTo>
                  <a:pt x="111061" y="96520"/>
                </a:lnTo>
              </a:path>
              <a:path w="193040" h="193040">
                <a:moveTo>
                  <a:pt x="81699" y="96520"/>
                </a:moveTo>
                <a:lnTo>
                  <a:pt x="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8716" y="850264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3611" y="0"/>
                </a:moveTo>
                <a:lnTo>
                  <a:pt x="93611" y="81661"/>
                </a:lnTo>
              </a:path>
              <a:path w="193040" h="193040">
                <a:moveTo>
                  <a:pt x="93611" y="110998"/>
                </a:moveTo>
                <a:lnTo>
                  <a:pt x="93611" y="192786"/>
                </a:lnTo>
              </a:path>
              <a:path w="193040" h="193040">
                <a:moveTo>
                  <a:pt x="0" y="93725"/>
                </a:moveTo>
                <a:lnTo>
                  <a:pt x="81673" y="93725"/>
                </a:lnTo>
              </a:path>
              <a:path w="193040" h="193040">
                <a:moveTo>
                  <a:pt x="111061" y="96393"/>
                </a:moveTo>
                <a:lnTo>
                  <a:pt x="192760" y="96393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1284" y="1102613"/>
            <a:ext cx="193040" cy="193040"/>
          </a:xfrm>
          <a:custGeom>
            <a:avLst/>
            <a:gdLst/>
            <a:ahLst/>
            <a:cxnLst/>
            <a:rect l="l" t="t" r="r" b="b"/>
            <a:pathLst>
              <a:path w="193040" h="193040">
                <a:moveTo>
                  <a:pt x="92709" y="0"/>
                </a:moveTo>
                <a:lnTo>
                  <a:pt x="92709" y="81787"/>
                </a:lnTo>
              </a:path>
              <a:path w="193040" h="193040">
                <a:moveTo>
                  <a:pt x="92709" y="111125"/>
                </a:moveTo>
                <a:lnTo>
                  <a:pt x="92709" y="192786"/>
                </a:lnTo>
              </a:path>
              <a:path w="193040" h="193040">
                <a:moveTo>
                  <a:pt x="0" y="96520"/>
                </a:moveTo>
                <a:lnTo>
                  <a:pt x="81699" y="96520"/>
                </a:lnTo>
              </a:path>
              <a:path w="193040" h="193040">
                <a:moveTo>
                  <a:pt x="111061" y="96520"/>
                </a:moveTo>
                <a:lnTo>
                  <a:pt x="192760" y="96520"/>
                </a:lnTo>
              </a:path>
            </a:pathLst>
          </a:custGeom>
          <a:ln w="108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6606285" y="4685017"/>
            <a:ext cx="2538095" cy="457200"/>
            <a:chOff x="6606285" y="4685017"/>
            <a:chExt cx="2538095" cy="457200"/>
          </a:xfrm>
        </p:grpSpPr>
        <p:sp>
          <p:nvSpPr>
            <p:cNvPr id="10" name="object 10"/>
            <p:cNvSpPr/>
            <p:nvPr/>
          </p:nvSpPr>
          <p:spPr>
            <a:xfrm>
              <a:off x="6606285" y="4685017"/>
              <a:ext cx="2538095" cy="457200"/>
            </a:xfrm>
            <a:custGeom>
              <a:avLst/>
              <a:gdLst/>
              <a:ahLst/>
              <a:cxnLst/>
              <a:rect l="l" t="t" r="r" b="b"/>
              <a:pathLst>
                <a:path w="2538095" h="457200">
                  <a:moveTo>
                    <a:pt x="2537714" y="0"/>
                  </a:moveTo>
                  <a:lnTo>
                    <a:pt x="76200" y="0"/>
                  </a:lnTo>
                  <a:lnTo>
                    <a:pt x="46559" y="5987"/>
                  </a:lnTo>
                  <a:lnTo>
                    <a:pt x="22336" y="22317"/>
                  </a:lnTo>
                  <a:lnTo>
                    <a:pt x="5994" y="46537"/>
                  </a:lnTo>
                  <a:lnTo>
                    <a:pt x="0" y="76200"/>
                  </a:lnTo>
                  <a:lnTo>
                    <a:pt x="0" y="457197"/>
                  </a:lnTo>
                  <a:lnTo>
                    <a:pt x="2537714" y="457197"/>
                  </a:lnTo>
                  <a:lnTo>
                    <a:pt x="25377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699884" y="4826257"/>
              <a:ext cx="1274063" cy="2468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19795" y="4785171"/>
              <a:ext cx="742645" cy="3017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803639" y="4743959"/>
              <a:ext cx="286956" cy="3474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413378" y="144779"/>
            <a:ext cx="49307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Contoh Perhitungan </a:t>
            </a:r>
            <a:r>
              <a:rPr spc="-5" dirty="0"/>
              <a:t>Biaya</a:t>
            </a:r>
            <a:r>
              <a:rPr spc="-90" dirty="0"/>
              <a:t> </a:t>
            </a:r>
            <a:r>
              <a:rPr spc="-5" dirty="0"/>
              <a:t>Produksi.</a:t>
            </a:r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597206"/>
              </p:ext>
            </p:extLst>
          </p:nvPr>
        </p:nvGraphicFramePr>
        <p:xfrm>
          <a:off x="1039240" y="667449"/>
          <a:ext cx="7320990" cy="24377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6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8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317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URAIAN</a:t>
                      </a:r>
                      <a:r>
                        <a:rPr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BIAYA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762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609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NILAI</a:t>
                      </a:r>
                      <a:r>
                        <a:rPr sz="1600" b="1" spc="-4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(Rp)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762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6360" marR="31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Biaya</a:t>
                      </a:r>
                      <a:r>
                        <a:rPr sz="1600" spc="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Variabel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762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A4C5F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62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7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75920" marR="3175" indent="-343535">
                        <a:lnSpc>
                          <a:spcPct val="100000"/>
                        </a:lnSpc>
                        <a:spcBef>
                          <a:spcPts val="65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375920" algn="l"/>
                          <a:tab pos="376555" algn="l"/>
                        </a:tabLst>
                      </a:pP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Total </a:t>
                      </a:r>
                      <a:r>
                        <a:rPr lang="en-US" sz="1600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Biaya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variabel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US"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21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lang="en-US"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6</a:t>
                      </a:r>
                      <a:r>
                        <a:rPr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8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31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Biaya</a:t>
                      </a:r>
                      <a:r>
                        <a:rPr sz="1600" spc="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Tetap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429259" marR="3175" indent="-39687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Arial"/>
                        <a:buChar char="•"/>
                        <a:tabLst>
                          <a:tab pos="429259" algn="l"/>
                          <a:tab pos="429895" algn="l"/>
                        </a:tabLst>
                      </a:pPr>
                      <a:r>
                        <a:rPr sz="1600" dirty="0" err="1">
                          <a:latin typeface="Lato"/>
                          <a:cs typeface="Lato"/>
                        </a:rPr>
                        <a:t>Penyusutan</a:t>
                      </a:r>
                      <a:r>
                        <a:rPr sz="1600" dirty="0"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investasi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8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.363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333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8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429259" marR="3175" indent="-396875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Arial"/>
                        <a:buChar char="•"/>
                        <a:tabLst>
                          <a:tab pos="429259" algn="l"/>
                          <a:tab pos="429895" algn="l"/>
                        </a:tabLst>
                      </a:pPr>
                      <a:r>
                        <a:rPr sz="1600" dirty="0">
                          <a:latin typeface="Lato"/>
                          <a:cs typeface="Lato"/>
                        </a:rPr>
                        <a:t>PBB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25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Total Biaya</a:t>
                      </a:r>
                      <a:r>
                        <a:rPr sz="1600" spc="-1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Tetap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8</a:t>
                      </a:r>
                      <a:r>
                        <a:rPr lang="en-US"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.613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333</a:t>
                      </a: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43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9E9E9E"/>
                      </a:solidFill>
                      <a:prstDash val="solid"/>
                    </a:lnR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Total </a:t>
                      </a:r>
                      <a:r>
                        <a:rPr sz="1600" b="1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Biaya</a:t>
                      </a:r>
                      <a:r>
                        <a:rPr sz="1600" b="1" spc="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b="1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Produksi</a:t>
                      </a:r>
                      <a:r>
                        <a:rPr lang="en-US"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/HPP</a:t>
                      </a:r>
                      <a:endParaRPr sz="1600" b="1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29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673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333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472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024532"/>
            <a:ext cx="474345" cy="119380"/>
          </a:xfrm>
          <a:custGeom>
            <a:avLst/>
            <a:gdLst/>
            <a:ahLst/>
            <a:cxnLst/>
            <a:rect l="l" t="t" r="r" b="b"/>
            <a:pathLst>
              <a:path w="474345" h="119379">
                <a:moveTo>
                  <a:pt x="346938" y="0"/>
                </a:moveTo>
                <a:lnTo>
                  <a:pt x="0" y="0"/>
                </a:lnTo>
                <a:lnTo>
                  <a:pt x="0" y="118965"/>
                </a:lnTo>
                <a:lnTo>
                  <a:pt x="474177" y="118965"/>
                </a:lnTo>
                <a:lnTo>
                  <a:pt x="466157" y="78729"/>
                </a:lnTo>
                <a:lnTo>
                  <a:pt x="438581" y="37655"/>
                </a:lnTo>
                <a:lnTo>
                  <a:pt x="397509" y="10080"/>
                </a:lnTo>
                <a:lnTo>
                  <a:pt x="346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24997" y="1988986"/>
            <a:ext cx="141207" cy="141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31098" y="464218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3"/>
                </a:lnTo>
                <a:lnTo>
                  <a:pt x="1853" y="14508"/>
                </a:lnTo>
                <a:lnTo>
                  <a:pt x="0" y="23812"/>
                </a:lnTo>
                <a:lnTo>
                  <a:pt x="1853" y="33879"/>
                </a:lnTo>
                <a:lnTo>
                  <a:pt x="6921" y="41836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6"/>
                </a:lnTo>
                <a:lnTo>
                  <a:pt x="47019" y="33879"/>
                </a:lnTo>
                <a:lnTo>
                  <a:pt x="48895" y="23812"/>
                </a:lnTo>
                <a:lnTo>
                  <a:pt x="47019" y="14508"/>
                </a:lnTo>
                <a:lnTo>
                  <a:pt x="41798" y="6943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31098" y="475722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76"/>
                </a:lnTo>
                <a:lnTo>
                  <a:pt x="6921" y="7094"/>
                </a:lnTo>
                <a:lnTo>
                  <a:pt x="1853" y="15039"/>
                </a:lnTo>
                <a:lnTo>
                  <a:pt x="0" y="25095"/>
                </a:lnTo>
                <a:lnTo>
                  <a:pt x="1853" y="34605"/>
                </a:lnTo>
                <a:lnTo>
                  <a:pt x="6921" y="42624"/>
                </a:lnTo>
                <a:lnTo>
                  <a:pt x="14466" y="48162"/>
                </a:lnTo>
                <a:lnTo>
                  <a:pt x="23749" y="50228"/>
                </a:lnTo>
                <a:lnTo>
                  <a:pt x="33839" y="48162"/>
                </a:lnTo>
                <a:lnTo>
                  <a:pt x="41798" y="42624"/>
                </a:lnTo>
                <a:lnTo>
                  <a:pt x="47019" y="34605"/>
                </a:lnTo>
                <a:lnTo>
                  <a:pt x="48895" y="25095"/>
                </a:lnTo>
                <a:lnTo>
                  <a:pt x="47019" y="15039"/>
                </a:lnTo>
                <a:lnTo>
                  <a:pt x="41798" y="7094"/>
                </a:lnTo>
                <a:lnTo>
                  <a:pt x="33839" y="1876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64118" y="4856353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37"/>
                </a:lnTo>
                <a:lnTo>
                  <a:pt x="0" y="25133"/>
                </a:lnTo>
                <a:lnTo>
                  <a:pt x="6603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37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13014" y="474134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5" y="0"/>
                </a:moveTo>
                <a:lnTo>
                  <a:pt x="8000" y="0"/>
                </a:lnTo>
                <a:lnTo>
                  <a:pt x="0" y="6616"/>
                </a:lnTo>
                <a:lnTo>
                  <a:pt x="0" y="25133"/>
                </a:lnTo>
                <a:lnTo>
                  <a:pt x="8000" y="33058"/>
                </a:lnTo>
                <a:lnTo>
                  <a:pt x="25145" y="33058"/>
                </a:lnTo>
                <a:lnTo>
                  <a:pt x="33019" y="25133"/>
                </a:lnTo>
                <a:lnTo>
                  <a:pt x="33019" y="6616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13014" y="457610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145" y="0"/>
                </a:moveTo>
                <a:lnTo>
                  <a:pt x="8000" y="0"/>
                </a:lnTo>
                <a:lnTo>
                  <a:pt x="0" y="6578"/>
                </a:lnTo>
                <a:lnTo>
                  <a:pt x="0" y="25095"/>
                </a:lnTo>
                <a:lnTo>
                  <a:pt x="8000" y="33020"/>
                </a:lnTo>
                <a:lnTo>
                  <a:pt x="25145" y="33020"/>
                </a:lnTo>
                <a:lnTo>
                  <a:pt x="33019" y="25095"/>
                </a:lnTo>
                <a:lnTo>
                  <a:pt x="33019" y="6578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532" y="479024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8"/>
                </a:lnTo>
                <a:lnTo>
                  <a:pt x="1853" y="15066"/>
                </a:lnTo>
                <a:lnTo>
                  <a:pt x="0" y="25133"/>
                </a:lnTo>
                <a:lnTo>
                  <a:pt x="1853" y="34641"/>
                </a:lnTo>
                <a:lnTo>
                  <a:pt x="6921" y="42656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6"/>
                </a:lnTo>
                <a:lnTo>
                  <a:pt x="47019" y="34641"/>
                </a:lnTo>
                <a:lnTo>
                  <a:pt x="48895" y="25133"/>
                </a:lnTo>
                <a:lnTo>
                  <a:pt x="47019" y="15066"/>
                </a:lnTo>
                <a:lnTo>
                  <a:pt x="41798" y="7108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44407" y="488941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7874" y="0"/>
                </a:lnTo>
                <a:lnTo>
                  <a:pt x="0" y="7924"/>
                </a:lnTo>
                <a:lnTo>
                  <a:pt x="0" y="25133"/>
                </a:lnTo>
                <a:lnTo>
                  <a:pt x="7874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94572" y="4774400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20"/>
                </a:lnTo>
                <a:lnTo>
                  <a:pt x="6730" y="33045"/>
                </a:lnTo>
                <a:lnTo>
                  <a:pt x="25146" y="33045"/>
                </a:lnTo>
                <a:lnTo>
                  <a:pt x="33147" y="25120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61553" y="4955527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24"/>
                </a:lnTo>
                <a:lnTo>
                  <a:pt x="0" y="25120"/>
                </a:lnTo>
                <a:lnTo>
                  <a:pt x="6603" y="33045"/>
                </a:lnTo>
                <a:lnTo>
                  <a:pt x="25146" y="33045"/>
                </a:lnTo>
                <a:lnTo>
                  <a:pt x="33020" y="25120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4572" y="4609122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33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33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92946" y="4708283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5"/>
                </a:lnTo>
                <a:lnTo>
                  <a:pt x="1853" y="14514"/>
                </a:lnTo>
                <a:lnTo>
                  <a:pt x="0" y="23825"/>
                </a:lnTo>
                <a:lnTo>
                  <a:pt x="1853" y="33884"/>
                </a:lnTo>
                <a:lnTo>
                  <a:pt x="6921" y="41838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8"/>
                </a:lnTo>
                <a:lnTo>
                  <a:pt x="47019" y="33884"/>
                </a:lnTo>
                <a:lnTo>
                  <a:pt x="48895" y="23825"/>
                </a:lnTo>
                <a:lnTo>
                  <a:pt x="47019" y="14514"/>
                </a:lnTo>
                <a:lnTo>
                  <a:pt x="41798" y="6945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92946" y="4823307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7"/>
                </a:lnTo>
                <a:lnTo>
                  <a:pt x="1853" y="15060"/>
                </a:lnTo>
                <a:lnTo>
                  <a:pt x="0" y="25120"/>
                </a:lnTo>
                <a:lnTo>
                  <a:pt x="1853" y="34635"/>
                </a:lnTo>
                <a:lnTo>
                  <a:pt x="6921" y="42654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4"/>
                </a:lnTo>
                <a:lnTo>
                  <a:pt x="47019" y="34635"/>
                </a:lnTo>
                <a:lnTo>
                  <a:pt x="48895" y="25120"/>
                </a:lnTo>
                <a:lnTo>
                  <a:pt x="47019" y="15060"/>
                </a:lnTo>
                <a:lnTo>
                  <a:pt x="41798" y="7107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25967" y="4922469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7924"/>
                </a:lnTo>
                <a:lnTo>
                  <a:pt x="0" y="25120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20"/>
                </a:lnTo>
                <a:lnTo>
                  <a:pt x="33147" y="7924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4989" y="4807445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29"/>
                </a:lnTo>
                <a:lnTo>
                  <a:pt x="0" y="25133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33"/>
                </a:lnTo>
                <a:lnTo>
                  <a:pt x="33019" y="6629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4989" y="4642180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16"/>
                </a:lnTo>
                <a:lnTo>
                  <a:pt x="0" y="25120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20"/>
                </a:lnTo>
                <a:lnTo>
                  <a:pt x="33019" y="6616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95978" y="2500161"/>
            <a:ext cx="181180" cy="182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01681" y="3116111"/>
            <a:ext cx="102472" cy="102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26115" y="3033141"/>
            <a:ext cx="97710" cy="97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97465" y="3875976"/>
            <a:ext cx="81327" cy="808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53813" y="2206879"/>
            <a:ext cx="97472" cy="977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35823" y="3680078"/>
            <a:ext cx="276225" cy="160020"/>
          </a:xfrm>
          <a:custGeom>
            <a:avLst/>
            <a:gdLst/>
            <a:ahLst/>
            <a:cxnLst/>
            <a:rect l="l" t="t" r="r" b="b"/>
            <a:pathLst>
              <a:path w="276225" h="160020">
                <a:moveTo>
                  <a:pt x="80009" y="0"/>
                </a:moveTo>
                <a:lnTo>
                  <a:pt x="59132" y="974"/>
                </a:lnTo>
                <a:lnTo>
                  <a:pt x="39004" y="3889"/>
                </a:lnTo>
                <a:lnTo>
                  <a:pt x="19377" y="8733"/>
                </a:lnTo>
                <a:lnTo>
                  <a:pt x="0" y="15494"/>
                </a:lnTo>
                <a:lnTo>
                  <a:pt x="15494" y="30988"/>
                </a:lnTo>
                <a:lnTo>
                  <a:pt x="31039" y="25695"/>
                </a:lnTo>
                <a:lnTo>
                  <a:pt x="46799" y="21605"/>
                </a:lnTo>
                <a:lnTo>
                  <a:pt x="63035" y="18968"/>
                </a:lnTo>
                <a:lnTo>
                  <a:pt x="80009" y="18034"/>
                </a:lnTo>
                <a:lnTo>
                  <a:pt x="127731" y="24599"/>
                </a:lnTo>
                <a:lnTo>
                  <a:pt x="170759" y="43308"/>
                </a:lnTo>
                <a:lnTo>
                  <a:pt x="207477" y="72678"/>
                </a:lnTo>
                <a:lnTo>
                  <a:pt x="236270" y="111229"/>
                </a:lnTo>
                <a:lnTo>
                  <a:pt x="255524" y="157480"/>
                </a:lnTo>
                <a:lnTo>
                  <a:pt x="263271" y="157480"/>
                </a:lnTo>
                <a:lnTo>
                  <a:pt x="271018" y="160020"/>
                </a:lnTo>
                <a:lnTo>
                  <a:pt x="276225" y="160020"/>
                </a:lnTo>
                <a:lnTo>
                  <a:pt x="260076" y="115931"/>
                </a:lnTo>
                <a:lnTo>
                  <a:pt x="235683" y="77272"/>
                </a:lnTo>
                <a:lnTo>
                  <a:pt x="204263" y="45196"/>
                </a:lnTo>
                <a:lnTo>
                  <a:pt x="167033" y="20856"/>
                </a:lnTo>
                <a:lnTo>
                  <a:pt x="125209" y="5406"/>
                </a:lnTo>
                <a:lnTo>
                  <a:pt x="8000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9906" y="3408934"/>
            <a:ext cx="312420" cy="139700"/>
          </a:xfrm>
          <a:custGeom>
            <a:avLst/>
            <a:gdLst/>
            <a:ahLst/>
            <a:cxnLst/>
            <a:rect l="l" t="t" r="r" b="b"/>
            <a:pathLst>
              <a:path w="312420" h="139700">
                <a:moveTo>
                  <a:pt x="0" y="0"/>
                </a:moveTo>
                <a:lnTo>
                  <a:pt x="2667" y="46609"/>
                </a:lnTo>
                <a:lnTo>
                  <a:pt x="34303" y="85064"/>
                </a:lnTo>
                <a:lnTo>
                  <a:pt x="73644" y="114315"/>
                </a:lnTo>
                <a:lnTo>
                  <a:pt x="118770" y="132923"/>
                </a:lnTo>
                <a:lnTo>
                  <a:pt x="167767" y="139446"/>
                </a:lnTo>
                <a:lnTo>
                  <a:pt x="208924" y="135209"/>
                </a:lnTo>
                <a:lnTo>
                  <a:pt x="246903" y="122983"/>
                </a:lnTo>
                <a:lnTo>
                  <a:pt x="281477" y="103495"/>
                </a:lnTo>
                <a:lnTo>
                  <a:pt x="312420" y="77470"/>
                </a:lnTo>
                <a:lnTo>
                  <a:pt x="302133" y="67183"/>
                </a:lnTo>
                <a:lnTo>
                  <a:pt x="296925" y="64643"/>
                </a:lnTo>
                <a:lnTo>
                  <a:pt x="269869" y="88729"/>
                </a:lnTo>
                <a:lnTo>
                  <a:pt x="239156" y="106553"/>
                </a:lnTo>
                <a:lnTo>
                  <a:pt x="205039" y="117613"/>
                </a:lnTo>
                <a:lnTo>
                  <a:pt x="167767" y="121412"/>
                </a:lnTo>
                <a:lnTo>
                  <a:pt x="124325" y="115722"/>
                </a:lnTo>
                <a:lnTo>
                  <a:pt x="84591" y="99486"/>
                </a:lnTo>
                <a:lnTo>
                  <a:pt x="49800" y="73954"/>
                </a:lnTo>
                <a:lnTo>
                  <a:pt x="21190" y="40375"/>
                </a:lnTo>
                <a:lnTo>
                  <a:pt x="0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74172" y="3534957"/>
            <a:ext cx="86279" cy="857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40495" y="3071367"/>
            <a:ext cx="233172" cy="4533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8701151" y="3557778"/>
            <a:ext cx="254635" cy="314325"/>
            <a:chOff x="8701151" y="3557778"/>
            <a:chExt cx="254635" cy="314325"/>
          </a:xfrm>
        </p:grpSpPr>
        <p:sp>
          <p:nvSpPr>
            <p:cNvPr id="30" name="object 30"/>
            <p:cNvSpPr/>
            <p:nvPr/>
          </p:nvSpPr>
          <p:spPr>
            <a:xfrm>
              <a:off x="8701151" y="3798062"/>
              <a:ext cx="170179" cy="7365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860790" y="3557778"/>
              <a:ext cx="94741" cy="21221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8428481" y="3783710"/>
            <a:ext cx="226314" cy="242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817657" y="4058526"/>
            <a:ext cx="97710" cy="9785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0" y="4698568"/>
            <a:ext cx="2505075" cy="445134"/>
            <a:chOff x="0" y="4698568"/>
            <a:chExt cx="2505075" cy="445134"/>
          </a:xfrm>
        </p:grpSpPr>
        <p:sp>
          <p:nvSpPr>
            <p:cNvPr id="35" name="object 35"/>
            <p:cNvSpPr/>
            <p:nvPr/>
          </p:nvSpPr>
          <p:spPr>
            <a:xfrm>
              <a:off x="0" y="4698568"/>
              <a:ext cx="2505075" cy="445134"/>
            </a:xfrm>
            <a:custGeom>
              <a:avLst/>
              <a:gdLst/>
              <a:ahLst/>
              <a:cxnLst/>
              <a:rect l="l" t="t" r="r" b="b"/>
              <a:pathLst>
                <a:path w="2505075" h="445135">
                  <a:moveTo>
                    <a:pt x="2428494" y="0"/>
                  </a:moveTo>
                  <a:lnTo>
                    <a:pt x="0" y="0"/>
                  </a:lnTo>
                  <a:lnTo>
                    <a:pt x="0" y="444930"/>
                  </a:lnTo>
                  <a:lnTo>
                    <a:pt x="2504694" y="444930"/>
                  </a:lnTo>
                  <a:lnTo>
                    <a:pt x="2504694" y="76212"/>
                  </a:lnTo>
                  <a:lnTo>
                    <a:pt x="2498699" y="46548"/>
                  </a:lnTo>
                  <a:lnTo>
                    <a:pt x="2482357" y="22323"/>
                  </a:lnTo>
                  <a:lnTo>
                    <a:pt x="2458134" y="5989"/>
                  </a:lnTo>
                  <a:lnTo>
                    <a:pt x="2428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6168" y="4941341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0" y="17157"/>
                  </a:moveTo>
                  <a:lnTo>
                    <a:pt x="0" y="26682"/>
                  </a:lnTo>
                  <a:lnTo>
                    <a:pt x="7620" y="34290"/>
                  </a:lnTo>
                  <a:lnTo>
                    <a:pt x="17145" y="34290"/>
                  </a:lnTo>
                  <a:lnTo>
                    <a:pt x="26035" y="34290"/>
                  </a:lnTo>
                  <a:lnTo>
                    <a:pt x="33667" y="26682"/>
                  </a:lnTo>
                  <a:lnTo>
                    <a:pt x="33667" y="17157"/>
                  </a:lnTo>
                  <a:lnTo>
                    <a:pt x="33667" y="7620"/>
                  </a:lnTo>
                  <a:lnTo>
                    <a:pt x="26035" y="0"/>
                  </a:lnTo>
                  <a:lnTo>
                    <a:pt x="17145" y="0"/>
                  </a:lnTo>
                  <a:lnTo>
                    <a:pt x="7620" y="0"/>
                  </a:lnTo>
                  <a:lnTo>
                    <a:pt x="0" y="7620"/>
                  </a:lnTo>
                  <a:lnTo>
                    <a:pt x="0" y="17157"/>
                  </a:lnTo>
                  <a:close/>
                </a:path>
              </a:pathLst>
            </a:custGeom>
            <a:ln w="74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21932" y="4980089"/>
              <a:ext cx="34290" cy="34925"/>
            </a:xfrm>
            <a:custGeom>
              <a:avLst/>
              <a:gdLst/>
              <a:ahLst/>
              <a:cxnLst/>
              <a:rect l="l" t="t" r="r" b="b"/>
              <a:pathLst>
                <a:path w="34290" h="34925">
                  <a:moveTo>
                    <a:pt x="26670" y="0"/>
                  </a:moveTo>
                  <a:lnTo>
                    <a:pt x="7607" y="0"/>
                  </a:lnTo>
                  <a:lnTo>
                    <a:pt x="0" y="7620"/>
                  </a:lnTo>
                  <a:lnTo>
                    <a:pt x="0" y="26682"/>
                  </a:lnTo>
                  <a:lnTo>
                    <a:pt x="7607" y="34302"/>
                  </a:lnTo>
                  <a:lnTo>
                    <a:pt x="26670" y="34302"/>
                  </a:lnTo>
                  <a:lnTo>
                    <a:pt x="34290" y="26682"/>
                  </a:lnTo>
                  <a:lnTo>
                    <a:pt x="3429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2613" y="4822545"/>
              <a:ext cx="64808" cy="6480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8353" y="4728705"/>
              <a:ext cx="79049" cy="11607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716" y="4815605"/>
              <a:ext cx="1274064" cy="2468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52550" y="4774519"/>
              <a:ext cx="742645" cy="30175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136394" y="4733305"/>
              <a:ext cx="286956" cy="34747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2411729" y="1024191"/>
            <a:ext cx="470217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140" dirty="0">
                <a:solidFill>
                  <a:srgbClr val="000000"/>
                </a:solidFill>
                <a:latin typeface="Arial"/>
                <a:cs typeface="Arial"/>
              </a:rPr>
              <a:t>Konsep</a:t>
            </a:r>
            <a:r>
              <a:rPr sz="3500" spc="-3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500" spc="260" dirty="0">
                <a:solidFill>
                  <a:srgbClr val="000000"/>
                </a:solidFill>
                <a:latin typeface="Arial"/>
                <a:cs typeface="Arial"/>
              </a:rPr>
              <a:t>Penerimaan</a:t>
            </a:r>
            <a:endParaRPr sz="3500" dirty="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38199" y="1809686"/>
            <a:ext cx="631888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87020">
              <a:lnSpc>
                <a:spcPct val="100000"/>
              </a:lnSpc>
              <a:spcBef>
                <a:spcPts val="100"/>
              </a:spcBef>
              <a:buSzPct val="75000"/>
              <a:buFont typeface="Arial"/>
              <a:buChar char="•"/>
              <a:tabLst>
                <a:tab pos="287020" algn="l"/>
                <a:tab pos="861694" algn="l"/>
              </a:tabLst>
            </a:pP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Total </a:t>
            </a:r>
            <a:r>
              <a:rPr sz="2400" spc="-5" dirty="0" err="1">
                <a:solidFill>
                  <a:srgbClr val="2F4052"/>
                </a:solidFill>
                <a:latin typeface="Lato"/>
                <a:cs typeface="Lato"/>
              </a:rPr>
              <a:t>pendapatan</a:t>
            </a:r>
            <a:r>
              <a:rPr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yang </a:t>
            </a:r>
            <a:r>
              <a:rPr sz="2400" spc="-5" dirty="0">
                <a:solidFill>
                  <a:srgbClr val="2F4052"/>
                </a:solidFill>
                <a:latin typeface="Lato"/>
                <a:cs typeface="Lato"/>
              </a:rPr>
              <a:t>diterima</a:t>
            </a:r>
            <a:r>
              <a:rPr sz="2400" spc="-7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400" spc="-5" dirty="0">
                <a:solidFill>
                  <a:srgbClr val="2F4052"/>
                </a:solidFill>
                <a:latin typeface="Lato"/>
                <a:cs typeface="Lato"/>
              </a:rPr>
              <a:t>oleh</a:t>
            </a:r>
            <a:endParaRPr sz="2400" dirty="0">
              <a:latin typeface="Lato"/>
              <a:cs typeface="Lato"/>
            </a:endParaRPr>
          </a:p>
          <a:p>
            <a:pPr marL="283845" algn="ctr">
              <a:lnSpc>
                <a:spcPct val="100000"/>
              </a:lnSpc>
            </a:pPr>
            <a:r>
              <a:rPr sz="2400" spc="-5" dirty="0">
                <a:solidFill>
                  <a:srgbClr val="2F4052"/>
                </a:solidFill>
                <a:latin typeface="Lato"/>
                <a:cs typeface="Lato"/>
              </a:rPr>
              <a:t>produsen </a:t>
            </a: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berupa uang yang </a:t>
            </a:r>
            <a:r>
              <a:rPr sz="2400" spc="-5" dirty="0">
                <a:solidFill>
                  <a:srgbClr val="2F4052"/>
                </a:solidFill>
                <a:latin typeface="Lato"/>
                <a:cs typeface="Lato"/>
              </a:rPr>
              <a:t>diperoleh</a:t>
            </a:r>
            <a:r>
              <a:rPr sz="2400" spc="-4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dari</a:t>
            </a:r>
            <a:endParaRPr sz="2400" dirty="0">
              <a:latin typeface="Lato"/>
              <a:cs typeface="Lato"/>
            </a:endParaRPr>
          </a:p>
          <a:p>
            <a:pPr marL="289560"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hasil </a:t>
            </a:r>
            <a:r>
              <a:rPr sz="2400" spc="-5" dirty="0">
                <a:solidFill>
                  <a:srgbClr val="2F4052"/>
                </a:solidFill>
                <a:latin typeface="Lato"/>
                <a:cs typeface="Lato"/>
              </a:rPr>
              <a:t>penjualan</a:t>
            </a:r>
            <a:r>
              <a:rPr sz="2400" spc="-7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barang</a:t>
            </a:r>
            <a:endParaRPr sz="2400" dirty="0">
              <a:latin typeface="Lato"/>
              <a:cs typeface="Lato"/>
            </a:endParaRPr>
          </a:p>
          <a:p>
            <a:pPr marL="287020" indent="-287020">
              <a:lnSpc>
                <a:spcPct val="100000"/>
              </a:lnSpc>
              <a:buSzPct val="75000"/>
              <a:buFont typeface="Arial"/>
              <a:buChar char="•"/>
              <a:tabLst>
                <a:tab pos="287020" algn="l"/>
                <a:tab pos="300355" algn="l"/>
              </a:tabLst>
            </a:pP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Penerimaan dihitung dari jumlah barang</a:t>
            </a:r>
            <a:r>
              <a:rPr sz="2400" spc="-18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yang</a:t>
            </a:r>
            <a:endParaRPr sz="2400" dirty="0">
              <a:latin typeface="Lato"/>
              <a:cs typeface="Lato"/>
            </a:endParaRPr>
          </a:p>
          <a:p>
            <a:pPr marL="289560" algn="ctr">
              <a:lnSpc>
                <a:spcPct val="100000"/>
              </a:lnSpc>
            </a:pP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dijual dikali harga</a:t>
            </a:r>
            <a:r>
              <a:rPr sz="2400" spc="-5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400" dirty="0">
                <a:solidFill>
                  <a:srgbClr val="2F4052"/>
                </a:solidFill>
                <a:latin typeface="Lato"/>
                <a:cs typeface="Lato"/>
              </a:rPr>
              <a:t>jual</a:t>
            </a:r>
            <a:endParaRPr sz="2400" dirty="0">
              <a:latin typeface="Lato"/>
              <a:cs typeface="Lato"/>
            </a:endParaRPr>
          </a:p>
        </p:txBody>
      </p:sp>
      <p:pic>
        <p:nvPicPr>
          <p:cNvPr id="46" name="Picture 2" descr="Jual Ikan Kakap Putih (1kg) - Kota Malang - Pasar Blimbing Malang |  Tokopedia">
            <a:extLst>
              <a:ext uri="{FF2B5EF4-FFF2-40B4-BE49-F238E27FC236}">
                <a16:creationId xmlns:a16="http://schemas.microsoft.com/office/drawing/2014/main" id="{B3EC5F13-04F9-4DE2-8002-7FF9AFA0D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291" y="261174"/>
            <a:ext cx="1566499" cy="1566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Hukum Bai&amp;#39;ul &amp;#39;Uhdah, Transaksi Jual Beli dengan Tempo | NU Online">
            <a:extLst>
              <a:ext uri="{FF2B5EF4-FFF2-40B4-BE49-F238E27FC236}">
                <a16:creationId xmlns:a16="http://schemas.microsoft.com/office/drawing/2014/main" id="{E76687B6-0AAF-45C2-B453-F1A08AB19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49" y="3322779"/>
            <a:ext cx="2057400" cy="1269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3639" y="4743959"/>
            <a:ext cx="286956" cy="347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62400" y="1245806"/>
            <a:ext cx="428078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err="1"/>
              <a:t>Penjualan</a:t>
            </a:r>
            <a:r>
              <a:rPr dirty="0"/>
              <a:t> </a:t>
            </a:r>
            <a:r>
              <a:rPr lang="en-US" dirty="0"/>
              <a:t>Ikan </a:t>
            </a:r>
            <a:r>
              <a:rPr lang="en-US" dirty="0" err="1"/>
              <a:t>Kakap</a:t>
            </a:r>
            <a:r>
              <a:rPr lang="en-US" dirty="0"/>
              <a:t> </a:t>
            </a:r>
            <a:r>
              <a:rPr lang="en-US" dirty="0" err="1"/>
              <a:t>Putih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857250" y="1885950"/>
            <a:ext cx="7429500" cy="27879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2F4052"/>
                </a:solidFill>
                <a:latin typeface="Lato"/>
                <a:cs typeface="Lato"/>
              </a:rPr>
              <a:t>Harga </a:t>
            </a:r>
            <a:r>
              <a:rPr sz="2000" dirty="0" err="1">
                <a:solidFill>
                  <a:srgbClr val="2F4052"/>
                </a:solidFill>
                <a:latin typeface="Lato"/>
                <a:cs typeface="Lato"/>
              </a:rPr>
              <a:t>jual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ikan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kakap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putih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 Rp 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45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.000,-/kg.</a:t>
            </a:r>
            <a:endParaRPr sz="2000" dirty="0">
              <a:latin typeface="Lato"/>
              <a:cs typeface="Lato"/>
            </a:endParaRPr>
          </a:p>
          <a:p>
            <a:pPr marR="5080" algn="r">
              <a:lnSpc>
                <a:spcPct val="100000"/>
              </a:lnSpc>
            </a:pP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Benih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yang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ditebar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500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ekor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/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kantong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</a:p>
          <a:p>
            <a:pPr marR="5080" algn="r">
              <a:lnSpc>
                <a:spcPct val="100000"/>
              </a:lnSpc>
            </a:pP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jumlah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benih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yang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ditebar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3.000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ekor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.</a:t>
            </a:r>
            <a:endParaRPr sz="2000" dirty="0">
              <a:latin typeface="Lato"/>
              <a:cs typeface="Lato"/>
            </a:endParaRPr>
          </a:p>
          <a:p>
            <a:pPr marR="5715" algn="r">
              <a:lnSpc>
                <a:spcPct val="100000"/>
              </a:lnSpc>
              <a:spcBef>
                <a:spcPts val="5"/>
              </a:spcBef>
            </a:pPr>
            <a:r>
              <a:rPr lang="en-US" sz="2000" spc="-5" dirty="0">
                <a:solidFill>
                  <a:srgbClr val="2F4052"/>
                </a:solidFill>
                <a:latin typeface="Lato"/>
                <a:cs typeface="Lato"/>
              </a:rPr>
              <a:t>SR 80% = 2.400 </a:t>
            </a:r>
            <a:r>
              <a:rPr lang="en-US" sz="2000" spc="-5" dirty="0" err="1">
                <a:solidFill>
                  <a:srgbClr val="2F4052"/>
                </a:solidFill>
                <a:latin typeface="Lato"/>
                <a:cs typeface="Lato"/>
              </a:rPr>
              <a:t>ekor</a:t>
            </a:r>
            <a:r>
              <a:rPr lang="en-US" sz="2000" spc="-5" dirty="0">
                <a:solidFill>
                  <a:srgbClr val="2F4052"/>
                </a:solidFill>
                <a:latin typeface="Lato"/>
                <a:cs typeface="Lato"/>
              </a:rPr>
              <a:t>. </a:t>
            </a:r>
            <a:r>
              <a:rPr lang="en-US" sz="2000" spc="-5" dirty="0" err="1">
                <a:solidFill>
                  <a:srgbClr val="2F4052"/>
                </a:solidFill>
                <a:latin typeface="Lato"/>
                <a:cs typeface="Lato"/>
              </a:rPr>
              <a:t>Dalam</a:t>
            </a:r>
            <a:r>
              <a:rPr lang="en-US" sz="2000" spc="-5" dirty="0">
                <a:solidFill>
                  <a:srgbClr val="2F4052"/>
                </a:solidFill>
                <a:latin typeface="Lato"/>
                <a:cs typeface="Lato"/>
              </a:rPr>
              <a:t> 1 </a:t>
            </a:r>
            <a:r>
              <a:rPr lang="en-US" sz="2000" spc="-5" dirty="0" err="1">
                <a:solidFill>
                  <a:srgbClr val="2F4052"/>
                </a:solidFill>
                <a:latin typeface="Lato"/>
                <a:cs typeface="Lato"/>
              </a:rPr>
              <a:t>ekor</a:t>
            </a:r>
            <a:r>
              <a:rPr lang="en-US" sz="20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spc="-5" dirty="0" err="1">
                <a:solidFill>
                  <a:srgbClr val="2F4052"/>
                </a:solidFill>
                <a:latin typeface="Lato"/>
                <a:cs typeface="Lato"/>
              </a:rPr>
              <a:t>beratnya</a:t>
            </a:r>
            <a:r>
              <a:rPr lang="en-US" sz="2000" spc="-5" dirty="0">
                <a:solidFill>
                  <a:srgbClr val="2F4052"/>
                </a:solidFill>
                <a:latin typeface="Lato"/>
                <a:cs typeface="Lato"/>
              </a:rPr>
              <a:t> 500 gram</a:t>
            </a:r>
            <a:r>
              <a:rPr sz="2000" spc="-15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(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6 </a:t>
            </a:r>
            <a:r>
              <a:rPr sz="2000" dirty="0" err="1">
                <a:solidFill>
                  <a:srgbClr val="2F4052"/>
                </a:solidFill>
                <a:latin typeface="Lato"/>
                <a:cs typeface="Lato"/>
              </a:rPr>
              <a:t>bln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)</a:t>
            </a:r>
            <a:endParaRPr lang="en-US" sz="2000" dirty="0">
              <a:solidFill>
                <a:srgbClr val="2F4052"/>
              </a:solidFill>
              <a:latin typeface="Lato"/>
              <a:cs typeface="Lato"/>
            </a:endParaRPr>
          </a:p>
          <a:p>
            <a:pPr marR="5715" algn="r">
              <a:lnSpc>
                <a:spcPct val="100000"/>
              </a:lnSpc>
              <a:spcBef>
                <a:spcPts val="5"/>
              </a:spcBef>
            </a:pPr>
            <a:r>
              <a:rPr lang="en-ID" sz="2000" dirty="0">
                <a:solidFill>
                  <a:srgbClr val="2F4052"/>
                </a:solidFill>
                <a:latin typeface="Lato"/>
                <a:cs typeface="Lato"/>
              </a:rPr>
              <a:t>Jadi </a:t>
            </a:r>
            <a:r>
              <a:rPr lang="en-ID" sz="2000" dirty="0" err="1">
                <a:solidFill>
                  <a:srgbClr val="2F4052"/>
                </a:solidFill>
                <a:latin typeface="Lato"/>
                <a:cs typeface="Lato"/>
              </a:rPr>
              <a:t>jumlah</a:t>
            </a:r>
            <a:r>
              <a:rPr lang="en-ID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ID" sz="2000" dirty="0" err="1">
                <a:solidFill>
                  <a:srgbClr val="2F4052"/>
                </a:solidFill>
                <a:latin typeface="Lato"/>
                <a:cs typeface="Lato"/>
              </a:rPr>
              <a:t>hasil</a:t>
            </a:r>
            <a:r>
              <a:rPr lang="en-ID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ID" sz="2000" dirty="0" err="1">
                <a:solidFill>
                  <a:srgbClr val="2F4052"/>
                </a:solidFill>
                <a:latin typeface="Lato"/>
                <a:cs typeface="Lato"/>
              </a:rPr>
              <a:t>budidaya</a:t>
            </a:r>
            <a:r>
              <a:rPr lang="en-ID" sz="2000" dirty="0">
                <a:solidFill>
                  <a:srgbClr val="2F4052"/>
                </a:solidFill>
                <a:latin typeface="Lato"/>
                <a:cs typeface="Lato"/>
              </a:rPr>
              <a:t>  1.200 kg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.</a:t>
            </a:r>
            <a:endParaRPr sz="20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 dirty="0">
              <a:latin typeface="Lato"/>
              <a:cs typeface="Lato"/>
            </a:endParaRPr>
          </a:p>
          <a:p>
            <a:pPr marR="5715" algn="r">
              <a:lnSpc>
                <a:spcPct val="100000"/>
              </a:lnSpc>
              <a:spcBef>
                <a:spcPts val="5"/>
              </a:spcBef>
            </a:pPr>
            <a:r>
              <a:rPr sz="2000" dirty="0" err="1">
                <a:solidFill>
                  <a:srgbClr val="2F4052"/>
                </a:solidFill>
                <a:latin typeface="Lato"/>
                <a:cs typeface="Lato"/>
              </a:rPr>
              <a:t>Penerimaan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=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P x Q</a:t>
            </a:r>
          </a:p>
          <a:p>
            <a:pPr marR="5715" algn="r">
              <a:lnSpc>
                <a:spcPct val="100000"/>
              </a:lnSpc>
              <a:spcBef>
                <a:spcPts val="5"/>
              </a:spcBef>
            </a:pP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= Rp 45.000,- X 1.200</a:t>
            </a:r>
          </a:p>
          <a:p>
            <a:pPr marR="5715" algn="r">
              <a:lnSpc>
                <a:spcPct val="100000"/>
              </a:lnSpc>
              <a:spcBef>
                <a:spcPts val="5"/>
              </a:spcBef>
            </a:pP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=Rp 54.000.000,-</a:t>
            </a:r>
            <a:endParaRPr sz="20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024532"/>
            <a:ext cx="474345" cy="119380"/>
          </a:xfrm>
          <a:custGeom>
            <a:avLst/>
            <a:gdLst/>
            <a:ahLst/>
            <a:cxnLst/>
            <a:rect l="l" t="t" r="r" b="b"/>
            <a:pathLst>
              <a:path w="474345" h="119379">
                <a:moveTo>
                  <a:pt x="346938" y="0"/>
                </a:moveTo>
                <a:lnTo>
                  <a:pt x="0" y="0"/>
                </a:lnTo>
                <a:lnTo>
                  <a:pt x="0" y="118965"/>
                </a:lnTo>
                <a:lnTo>
                  <a:pt x="474177" y="118965"/>
                </a:lnTo>
                <a:lnTo>
                  <a:pt x="466157" y="78729"/>
                </a:lnTo>
                <a:lnTo>
                  <a:pt x="438581" y="37655"/>
                </a:lnTo>
                <a:lnTo>
                  <a:pt x="397509" y="10080"/>
                </a:lnTo>
                <a:lnTo>
                  <a:pt x="346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24997" y="1988986"/>
            <a:ext cx="141207" cy="141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31098" y="464218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3"/>
                </a:lnTo>
                <a:lnTo>
                  <a:pt x="1853" y="14508"/>
                </a:lnTo>
                <a:lnTo>
                  <a:pt x="0" y="23812"/>
                </a:lnTo>
                <a:lnTo>
                  <a:pt x="1853" y="33879"/>
                </a:lnTo>
                <a:lnTo>
                  <a:pt x="6921" y="41836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6"/>
                </a:lnTo>
                <a:lnTo>
                  <a:pt x="47019" y="33879"/>
                </a:lnTo>
                <a:lnTo>
                  <a:pt x="48895" y="23812"/>
                </a:lnTo>
                <a:lnTo>
                  <a:pt x="47019" y="14508"/>
                </a:lnTo>
                <a:lnTo>
                  <a:pt x="41798" y="6943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31098" y="475722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76"/>
                </a:lnTo>
                <a:lnTo>
                  <a:pt x="6921" y="7094"/>
                </a:lnTo>
                <a:lnTo>
                  <a:pt x="1853" y="15039"/>
                </a:lnTo>
                <a:lnTo>
                  <a:pt x="0" y="25095"/>
                </a:lnTo>
                <a:lnTo>
                  <a:pt x="1853" y="34605"/>
                </a:lnTo>
                <a:lnTo>
                  <a:pt x="6921" y="42624"/>
                </a:lnTo>
                <a:lnTo>
                  <a:pt x="14466" y="48162"/>
                </a:lnTo>
                <a:lnTo>
                  <a:pt x="23749" y="50228"/>
                </a:lnTo>
                <a:lnTo>
                  <a:pt x="33839" y="48162"/>
                </a:lnTo>
                <a:lnTo>
                  <a:pt x="41798" y="42624"/>
                </a:lnTo>
                <a:lnTo>
                  <a:pt x="47019" y="34605"/>
                </a:lnTo>
                <a:lnTo>
                  <a:pt x="48895" y="25095"/>
                </a:lnTo>
                <a:lnTo>
                  <a:pt x="47019" y="15039"/>
                </a:lnTo>
                <a:lnTo>
                  <a:pt x="41798" y="7094"/>
                </a:lnTo>
                <a:lnTo>
                  <a:pt x="33839" y="1876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64118" y="4856353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37"/>
                </a:lnTo>
                <a:lnTo>
                  <a:pt x="0" y="25133"/>
                </a:lnTo>
                <a:lnTo>
                  <a:pt x="6603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37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13014" y="474134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5" y="0"/>
                </a:moveTo>
                <a:lnTo>
                  <a:pt x="8000" y="0"/>
                </a:lnTo>
                <a:lnTo>
                  <a:pt x="0" y="6616"/>
                </a:lnTo>
                <a:lnTo>
                  <a:pt x="0" y="25133"/>
                </a:lnTo>
                <a:lnTo>
                  <a:pt x="8000" y="33058"/>
                </a:lnTo>
                <a:lnTo>
                  <a:pt x="25145" y="33058"/>
                </a:lnTo>
                <a:lnTo>
                  <a:pt x="33019" y="25133"/>
                </a:lnTo>
                <a:lnTo>
                  <a:pt x="33019" y="6616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13014" y="457610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145" y="0"/>
                </a:moveTo>
                <a:lnTo>
                  <a:pt x="8000" y="0"/>
                </a:lnTo>
                <a:lnTo>
                  <a:pt x="0" y="6578"/>
                </a:lnTo>
                <a:lnTo>
                  <a:pt x="0" y="25095"/>
                </a:lnTo>
                <a:lnTo>
                  <a:pt x="8000" y="33020"/>
                </a:lnTo>
                <a:lnTo>
                  <a:pt x="25145" y="33020"/>
                </a:lnTo>
                <a:lnTo>
                  <a:pt x="33019" y="25095"/>
                </a:lnTo>
                <a:lnTo>
                  <a:pt x="33019" y="6578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532" y="479024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8"/>
                </a:lnTo>
                <a:lnTo>
                  <a:pt x="1853" y="15066"/>
                </a:lnTo>
                <a:lnTo>
                  <a:pt x="0" y="25133"/>
                </a:lnTo>
                <a:lnTo>
                  <a:pt x="1853" y="34641"/>
                </a:lnTo>
                <a:lnTo>
                  <a:pt x="6921" y="42656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6"/>
                </a:lnTo>
                <a:lnTo>
                  <a:pt x="47019" y="34641"/>
                </a:lnTo>
                <a:lnTo>
                  <a:pt x="48895" y="25133"/>
                </a:lnTo>
                <a:lnTo>
                  <a:pt x="47019" y="15066"/>
                </a:lnTo>
                <a:lnTo>
                  <a:pt x="41798" y="7108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44407" y="488941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7874" y="0"/>
                </a:lnTo>
                <a:lnTo>
                  <a:pt x="0" y="7924"/>
                </a:lnTo>
                <a:lnTo>
                  <a:pt x="0" y="25133"/>
                </a:lnTo>
                <a:lnTo>
                  <a:pt x="7874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94572" y="4774400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20"/>
                </a:lnTo>
                <a:lnTo>
                  <a:pt x="6730" y="33045"/>
                </a:lnTo>
                <a:lnTo>
                  <a:pt x="25146" y="33045"/>
                </a:lnTo>
                <a:lnTo>
                  <a:pt x="33147" y="25120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61553" y="4955527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24"/>
                </a:lnTo>
                <a:lnTo>
                  <a:pt x="0" y="25120"/>
                </a:lnTo>
                <a:lnTo>
                  <a:pt x="6603" y="33045"/>
                </a:lnTo>
                <a:lnTo>
                  <a:pt x="25146" y="33045"/>
                </a:lnTo>
                <a:lnTo>
                  <a:pt x="33020" y="25120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4572" y="4609122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33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33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92946" y="4708283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5"/>
                </a:lnTo>
                <a:lnTo>
                  <a:pt x="1853" y="14514"/>
                </a:lnTo>
                <a:lnTo>
                  <a:pt x="0" y="23825"/>
                </a:lnTo>
                <a:lnTo>
                  <a:pt x="1853" y="33884"/>
                </a:lnTo>
                <a:lnTo>
                  <a:pt x="6921" y="41838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8"/>
                </a:lnTo>
                <a:lnTo>
                  <a:pt x="47019" y="33884"/>
                </a:lnTo>
                <a:lnTo>
                  <a:pt x="48895" y="23825"/>
                </a:lnTo>
                <a:lnTo>
                  <a:pt x="47019" y="14514"/>
                </a:lnTo>
                <a:lnTo>
                  <a:pt x="41798" y="6945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92946" y="4823307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7"/>
                </a:lnTo>
                <a:lnTo>
                  <a:pt x="1853" y="15060"/>
                </a:lnTo>
                <a:lnTo>
                  <a:pt x="0" y="25120"/>
                </a:lnTo>
                <a:lnTo>
                  <a:pt x="1853" y="34635"/>
                </a:lnTo>
                <a:lnTo>
                  <a:pt x="6921" y="42654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4"/>
                </a:lnTo>
                <a:lnTo>
                  <a:pt x="47019" y="34635"/>
                </a:lnTo>
                <a:lnTo>
                  <a:pt x="48895" y="25120"/>
                </a:lnTo>
                <a:lnTo>
                  <a:pt x="47019" y="15060"/>
                </a:lnTo>
                <a:lnTo>
                  <a:pt x="41798" y="7107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25967" y="4922469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7924"/>
                </a:lnTo>
                <a:lnTo>
                  <a:pt x="0" y="25120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20"/>
                </a:lnTo>
                <a:lnTo>
                  <a:pt x="33147" y="7924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4989" y="4807445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29"/>
                </a:lnTo>
                <a:lnTo>
                  <a:pt x="0" y="25133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33"/>
                </a:lnTo>
                <a:lnTo>
                  <a:pt x="33019" y="6629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4989" y="4642180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16"/>
                </a:lnTo>
                <a:lnTo>
                  <a:pt x="0" y="25120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20"/>
                </a:lnTo>
                <a:lnTo>
                  <a:pt x="33019" y="6616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95978" y="2500161"/>
            <a:ext cx="181180" cy="182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01681" y="3116111"/>
            <a:ext cx="102472" cy="102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26115" y="3033141"/>
            <a:ext cx="97710" cy="97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97465" y="3875976"/>
            <a:ext cx="81327" cy="808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53813" y="2206879"/>
            <a:ext cx="97472" cy="977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35823" y="3680078"/>
            <a:ext cx="276225" cy="160020"/>
          </a:xfrm>
          <a:custGeom>
            <a:avLst/>
            <a:gdLst/>
            <a:ahLst/>
            <a:cxnLst/>
            <a:rect l="l" t="t" r="r" b="b"/>
            <a:pathLst>
              <a:path w="276225" h="160020">
                <a:moveTo>
                  <a:pt x="80009" y="0"/>
                </a:moveTo>
                <a:lnTo>
                  <a:pt x="59132" y="974"/>
                </a:lnTo>
                <a:lnTo>
                  <a:pt x="39004" y="3889"/>
                </a:lnTo>
                <a:lnTo>
                  <a:pt x="19377" y="8733"/>
                </a:lnTo>
                <a:lnTo>
                  <a:pt x="0" y="15494"/>
                </a:lnTo>
                <a:lnTo>
                  <a:pt x="15494" y="30988"/>
                </a:lnTo>
                <a:lnTo>
                  <a:pt x="31039" y="25695"/>
                </a:lnTo>
                <a:lnTo>
                  <a:pt x="46799" y="21605"/>
                </a:lnTo>
                <a:lnTo>
                  <a:pt x="63035" y="18968"/>
                </a:lnTo>
                <a:lnTo>
                  <a:pt x="80009" y="18034"/>
                </a:lnTo>
                <a:lnTo>
                  <a:pt x="127731" y="24599"/>
                </a:lnTo>
                <a:lnTo>
                  <a:pt x="170759" y="43308"/>
                </a:lnTo>
                <a:lnTo>
                  <a:pt x="207477" y="72678"/>
                </a:lnTo>
                <a:lnTo>
                  <a:pt x="236270" y="111229"/>
                </a:lnTo>
                <a:lnTo>
                  <a:pt x="255524" y="157480"/>
                </a:lnTo>
                <a:lnTo>
                  <a:pt x="263271" y="157480"/>
                </a:lnTo>
                <a:lnTo>
                  <a:pt x="271018" y="160020"/>
                </a:lnTo>
                <a:lnTo>
                  <a:pt x="276225" y="160020"/>
                </a:lnTo>
                <a:lnTo>
                  <a:pt x="260076" y="115931"/>
                </a:lnTo>
                <a:lnTo>
                  <a:pt x="235683" y="77272"/>
                </a:lnTo>
                <a:lnTo>
                  <a:pt x="204263" y="45196"/>
                </a:lnTo>
                <a:lnTo>
                  <a:pt x="167033" y="20856"/>
                </a:lnTo>
                <a:lnTo>
                  <a:pt x="125209" y="5406"/>
                </a:lnTo>
                <a:lnTo>
                  <a:pt x="8000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9906" y="3408934"/>
            <a:ext cx="312420" cy="139700"/>
          </a:xfrm>
          <a:custGeom>
            <a:avLst/>
            <a:gdLst/>
            <a:ahLst/>
            <a:cxnLst/>
            <a:rect l="l" t="t" r="r" b="b"/>
            <a:pathLst>
              <a:path w="312420" h="139700">
                <a:moveTo>
                  <a:pt x="0" y="0"/>
                </a:moveTo>
                <a:lnTo>
                  <a:pt x="2667" y="46609"/>
                </a:lnTo>
                <a:lnTo>
                  <a:pt x="34303" y="85064"/>
                </a:lnTo>
                <a:lnTo>
                  <a:pt x="73644" y="114315"/>
                </a:lnTo>
                <a:lnTo>
                  <a:pt x="118770" y="132923"/>
                </a:lnTo>
                <a:lnTo>
                  <a:pt x="167767" y="139446"/>
                </a:lnTo>
                <a:lnTo>
                  <a:pt x="208924" y="135209"/>
                </a:lnTo>
                <a:lnTo>
                  <a:pt x="246903" y="122983"/>
                </a:lnTo>
                <a:lnTo>
                  <a:pt x="281477" y="103495"/>
                </a:lnTo>
                <a:lnTo>
                  <a:pt x="312420" y="77470"/>
                </a:lnTo>
                <a:lnTo>
                  <a:pt x="302133" y="67183"/>
                </a:lnTo>
                <a:lnTo>
                  <a:pt x="296925" y="64643"/>
                </a:lnTo>
                <a:lnTo>
                  <a:pt x="269869" y="88729"/>
                </a:lnTo>
                <a:lnTo>
                  <a:pt x="239156" y="106553"/>
                </a:lnTo>
                <a:lnTo>
                  <a:pt x="205039" y="117613"/>
                </a:lnTo>
                <a:lnTo>
                  <a:pt x="167767" y="121412"/>
                </a:lnTo>
                <a:lnTo>
                  <a:pt x="124325" y="115722"/>
                </a:lnTo>
                <a:lnTo>
                  <a:pt x="84591" y="99486"/>
                </a:lnTo>
                <a:lnTo>
                  <a:pt x="49800" y="73954"/>
                </a:lnTo>
                <a:lnTo>
                  <a:pt x="21190" y="40375"/>
                </a:lnTo>
                <a:lnTo>
                  <a:pt x="0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74172" y="3534957"/>
            <a:ext cx="86279" cy="857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40495" y="3071367"/>
            <a:ext cx="233172" cy="4533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8701151" y="3557778"/>
            <a:ext cx="254635" cy="314325"/>
            <a:chOff x="8701151" y="3557778"/>
            <a:chExt cx="254635" cy="314325"/>
          </a:xfrm>
        </p:grpSpPr>
        <p:sp>
          <p:nvSpPr>
            <p:cNvPr id="30" name="object 30"/>
            <p:cNvSpPr/>
            <p:nvPr/>
          </p:nvSpPr>
          <p:spPr>
            <a:xfrm>
              <a:off x="8701151" y="3798062"/>
              <a:ext cx="170179" cy="7365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860790" y="3557778"/>
              <a:ext cx="94741" cy="21221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8428481" y="3783710"/>
            <a:ext cx="226314" cy="242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817657" y="4058526"/>
            <a:ext cx="97710" cy="9785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0" y="4698568"/>
            <a:ext cx="2505075" cy="445134"/>
            <a:chOff x="0" y="4698568"/>
            <a:chExt cx="2505075" cy="445134"/>
          </a:xfrm>
        </p:grpSpPr>
        <p:sp>
          <p:nvSpPr>
            <p:cNvPr id="35" name="object 35"/>
            <p:cNvSpPr/>
            <p:nvPr/>
          </p:nvSpPr>
          <p:spPr>
            <a:xfrm>
              <a:off x="0" y="4698568"/>
              <a:ext cx="2505075" cy="445134"/>
            </a:xfrm>
            <a:custGeom>
              <a:avLst/>
              <a:gdLst/>
              <a:ahLst/>
              <a:cxnLst/>
              <a:rect l="l" t="t" r="r" b="b"/>
              <a:pathLst>
                <a:path w="2505075" h="445135">
                  <a:moveTo>
                    <a:pt x="2428494" y="0"/>
                  </a:moveTo>
                  <a:lnTo>
                    <a:pt x="0" y="0"/>
                  </a:lnTo>
                  <a:lnTo>
                    <a:pt x="0" y="444930"/>
                  </a:lnTo>
                  <a:lnTo>
                    <a:pt x="2504694" y="444930"/>
                  </a:lnTo>
                  <a:lnTo>
                    <a:pt x="2504694" y="76212"/>
                  </a:lnTo>
                  <a:lnTo>
                    <a:pt x="2498699" y="46548"/>
                  </a:lnTo>
                  <a:lnTo>
                    <a:pt x="2482357" y="22323"/>
                  </a:lnTo>
                  <a:lnTo>
                    <a:pt x="2458134" y="5989"/>
                  </a:lnTo>
                  <a:lnTo>
                    <a:pt x="2428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6168" y="4941341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0" y="17157"/>
                  </a:moveTo>
                  <a:lnTo>
                    <a:pt x="0" y="26682"/>
                  </a:lnTo>
                  <a:lnTo>
                    <a:pt x="7620" y="34290"/>
                  </a:lnTo>
                  <a:lnTo>
                    <a:pt x="17145" y="34290"/>
                  </a:lnTo>
                  <a:lnTo>
                    <a:pt x="26035" y="34290"/>
                  </a:lnTo>
                  <a:lnTo>
                    <a:pt x="33667" y="26682"/>
                  </a:lnTo>
                  <a:lnTo>
                    <a:pt x="33667" y="17157"/>
                  </a:lnTo>
                  <a:lnTo>
                    <a:pt x="33667" y="7620"/>
                  </a:lnTo>
                  <a:lnTo>
                    <a:pt x="26035" y="0"/>
                  </a:lnTo>
                  <a:lnTo>
                    <a:pt x="17145" y="0"/>
                  </a:lnTo>
                  <a:lnTo>
                    <a:pt x="7620" y="0"/>
                  </a:lnTo>
                  <a:lnTo>
                    <a:pt x="0" y="7620"/>
                  </a:lnTo>
                  <a:lnTo>
                    <a:pt x="0" y="17157"/>
                  </a:lnTo>
                  <a:close/>
                </a:path>
              </a:pathLst>
            </a:custGeom>
            <a:ln w="74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21932" y="4980089"/>
              <a:ext cx="34290" cy="34925"/>
            </a:xfrm>
            <a:custGeom>
              <a:avLst/>
              <a:gdLst/>
              <a:ahLst/>
              <a:cxnLst/>
              <a:rect l="l" t="t" r="r" b="b"/>
              <a:pathLst>
                <a:path w="34290" h="34925">
                  <a:moveTo>
                    <a:pt x="26670" y="0"/>
                  </a:moveTo>
                  <a:lnTo>
                    <a:pt x="7607" y="0"/>
                  </a:lnTo>
                  <a:lnTo>
                    <a:pt x="0" y="7620"/>
                  </a:lnTo>
                  <a:lnTo>
                    <a:pt x="0" y="26682"/>
                  </a:lnTo>
                  <a:lnTo>
                    <a:pt x="7607" y="34302"/>
                  </a:lnTo>
                  <a:lnTo>
                    <a:pt x="26670" y="34302"/>
                  </a:lnTo>
                  <a:lnTo>
                    <a:pt x="34290" y="26682"/>
                  </a:lnTo>
                  <a:lnTo>
                    <a:pt x="3429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2613" y="4822545"/>
              <a:ext cx="64808" cy="6480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8353" y="4728705"/>
              <a:ext cx="79049" cy="11607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716" y="4815605"/>
              <a:ext cx="1274064" cy="2468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52550" y="4774519"/>
              <a:ext cx="742645" cy="30175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136394" y="4733305"/>
              <a:ext cx="286956" cy="34747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2506345" y="624522"/>
            <a:ext cx="56648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110" dirty="0">
                <a:solidFill>
                  <a:srgbClr val="000000"/>
                </a:solidFill>
                <a:latin typeface="Arial"/>
                <a:cs typeface="Arial"/>
              </a:rPr>
              <a:t>Contoh</a:t>
            </a:r>
            <a:r>
              <a:rPr sz="20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spc="125" dirty="0">
                <a:solidFill>
                  <a:srgbClr val="000000"/>
                </a:solidFill>
                <a:latin typeface="Arial"/>
                <a:cs typeface="Arial"/>
              </a:rPr>
              <a:t>Perhitungan</a:t>
            </a:r>
            <a:r>
              <a:rPr sz="20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spc="155" dirty="0">
                <a:solidFill>
                  <a:srgbClr val="000000"/>
                </a:solidFill>
                <a:latin typeface="Arial"/>
                <a:cs typeface="Arial"/>
              </a:rPr>
              <a:t>Harga</a:t>
            </a:r>
            <a:r>
              <a:rPr sz="20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spc="80" dirty="0">
                <a:solidFill>
                  <a:srgbClr val="000000"/>
                </a:solidFill>
                <a:latin typeface="Arial"/>
                <a:cs typeface="Arial"/>
              </a:rPr>
              <a:t>Pokok</a:t>
            </a:r>
            <a:r>
              <a:rPr sz="20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000000"/>
                </a:solidFill>
                <a:latin typeface="Arial"/>
                <a:cs typeface="Arial"/>
              </a:rPr>
              <a:t>Produksi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44" name="object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743643"/>
              </p:ext>
            </p:extLst>
          </p:nvPr>
        </p:nvGraphicFramePr>
        <p:xfrm>
          <a:off x="955237" y="1114862"/>
          <a:ext cx="7197090" cy="3139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3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39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spc="15" dirty="0">
                          <a:latin typeface="Arial"/>
                          <a:cs typeface="Arial"/>
                        </a:rPr>
                        <a:t>URAIAN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spc="10" dirty="0">
                          <a:latin typeface="Arial"/>
                          <a:cs typeface="Arial"/>
                        </a:rPr>
                        <a:t>NOTASI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81940" marR="31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HARGA</a:t>
                      </a:r>
                      <a:r>
                        <a:rPr sz="1600" b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10" dirty="0">
                          <a:latin typeface="Arial"/>
                          <a:cs typeface="Arial"/>
                        </a:rPr>
                        <a:t>(Rp)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53340">
                        <a:lnSpc>
                          <a:spcPts val="1905"/>
                        </a:lnSpc>
                      </a:pPr>
                      <a:r>
                        <a:rPr sz="1600" dirty="0" err="1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Biaya</a:t>
                      </a:r>
                      <a:r>
                        <a:rPr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Variabel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905"/>
                        </a:lnSpc>
                      </a:pPr>
                      <a:r>
                        <a:rPr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A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US"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21</a:t>
                      </a:r>
                      <a:r>
                        <a:rPr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lang="en-US"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6</a:t>
                      </a:r>
                      <a:r>
                        <a:rPr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415">
                <a:tc>
                  <a:txBody>
                    <a:bodyPr/>
                    <a:lstStyle/>
                    <a:p>
                      <a:pPr marL="53340">
                        <a:lnSpc>
                          <a:spcPts val="1905"/>
                        </a:lnSpc>
                      </a:pPr>
                      <a:r>
                        <a:rPr sz="1600" spc="-5" dirty="0" err="1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Biaya</a:t>
                      </a:r>
                      <a:r>
                        <a:rPr sz="1600" spc="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spc="10" dirty="0" err="1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Tetap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5"/>
                        </a:lnSpc>
                      </a:pPr>
                      <a:r>
                        <a:rPr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B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US"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8</a:t>
                      </a:r>
                      <a:r>
                        <a:rPr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613</a:t>
                      </a:r>
                      <a:r>
                        <a:rPr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4</a:t>
                      </a:r>
                      <a:r>
                        <a:rPr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619">
                <a:tc>
                  <a:txBody>
                    <a:bodyPr/>
                    <a:lstStyle/>
                    <a:p>
                      <a:pPr marL="48260">
                        <a:lnSpc>
                          <a:spcPts val="1895"/>
                        </a:lnSpc>
                      </a:pPr>
                      <a:r>
                        <a:rPr sz="1600" b="1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Harga </a:t>
                      </a:r>
                      <a:r>
                        <a:rPr sz="1600" b="1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pokok produksi</a:t>
                      </a:r>
                      <a:r>
                        <a:rPr sz="1600" b="1" spc="3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(Rp)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895"/>
                        </a:lnSpc>
                      </a:pPr>
                      <a:r>
                        <a:rPr lang="en-US"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C</a:t>
                      </a:r>
                      <a:r>
                        <a:rPr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=A+B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r">
                        <a:lnSpc>
                          <a:spcPts val="1825"/>
                        </a:lnSpc>
                        <a:spcBef>
                          <a:spcPts val="70"/>
                        </a:spcBef>
                      </a:pPr>
                      <a:r>
                        <a:rPr lang="en-US" sz="1600" b="1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29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b="1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6</a:t>
                      </a:r>
                      <a:r>
                        <a:rPr lang="en-US" sz="1600" b="1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73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b="1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4</a:t>
                      </a:r>
                      <a:r>
                        <a:rPr sz="1600" b="1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53340">
                        <a:lnSpc>
                          <a:spcPts val="1820"/>
                        </a:lnSpc>
                      </a:pPr>
                      <a:r>
                        <a:rPr sz="1600" spc="-5" dirty="0" err="1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Produksi</a:t>
                      </a:r>
                      <a:r>
                        <a:rPr sz="160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ikan </a:t>
                      </a:r>
                      <a:r>
                        <a:rPr lang="en-US" sz="1600" spc="-5" dirty="0" err="1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kakap</a:t>
                      </a:r>
                      <a:r>
                        <a:rPr lang="en-US" sz="160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spc="-5" dirty="0" err="1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putih</a:t>
                      </a:r>
                      <a:r>
                        <a:rPr sz="160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 (ekor)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20"/>
                        </a:lnSpc>
                      </a:pPr>
                      <a:r>
                        <a:rPr lang="en-US" sz="160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D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lang="en-US" sz="1600" spc="-1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2.400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53340">
                        <a:lnSpc>
                          <a:spcPts val="1820"/>
                        </a:lnSpc>
                      </a:pPr>
                      <a:r>
                        <a:rPr lang="en-US" sz="1600" dirty="0" err="1">
                          <a:latin typeface="Lato"/>
                          <a:cs typeface="Lato"/>
                        </a:rPr>
                        <a:t>Produksi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 ikan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kakap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putih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 (Kg)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E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1.200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352713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53340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Harga Ikan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Kakap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Putih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 (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ekor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F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22.500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078442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53340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Harga Ikan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Kakap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Putih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 (Kg)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G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45.000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499812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53340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BEP (Volume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produksi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/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ekor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H=C/D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12.260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58301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53340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BEP (Volume </a:t>
                      </a:r>
                      <a:r>
                        <a:rPr lang="en-US" sz="1600" dirty="0" err="1">
                          <a:latin typeface="Lato"/>
                          <a:cs typeface="Lato"/>
                        </a:rPr>
                        <a:t>produksi</a:t>
                      </a:r>
                      <a:r>
                        <a:rPr lang="en-US" sz="1600" dirty="0">
                          <a:latin typeface="Lato"/>
                          <a:cs typeface="Lato"/>
                        </a:rPr>
                        <a:t>/Kg)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I=C/E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24.728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613670"/>
                  </a:ext>
                </a:extLst>
              </a:tr>
              <a:tr h="243827">
                <a:tc>
                  <a:txBody>
                    <a:bodyPr/>
                    <a:lstStyle/>
                    <a:p>
                      <a:pPr marL="48260">
                        <a:lnSpc>
                          <a:spcPts val="1820"/>
                        </a:lnSpc>
                      </a:pPr>
                      <a:r>
                        <a:rPr lang="en-US" sz="1600" b="0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BEP </a:t>
                      </a:r>
                      <a:r>
                        <a:rPr sz="1600" b="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(</a:t>
                      </a:r>
                      <a:r>
                        <a:rPr lang="en-US" sz="1600" b="0" spc="-5" dirty="0" err="1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dalam</a:t>
                      </a:r>
                      <a:r>
                        <a:rPr lang="en-US" sz="1600" b="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b="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Rp/Ekor)</a:t>
                      </a:r>
                      <a:endParaRPr sz="1600" b="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J=C/F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1.319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53340">
                        <a:lnSpc>
                          <a:spcPts val="1820"/>
                        </a:lnSpc>
                      </a:pPr>
                      <a:r>
                        <a:rPr lang="en-US" sz="160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BBEP (</a:t>
                      </a:r>
                      <a:r>
                        <a:rPr lang="en-US" sz="1600" spc="-5" dirty="0" err="1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dalamRp</a:t>
                      </a:r>
                      <a:r>
                        <a:rPr lang="en-US" sz="1600" spc="-5" dirty="0">
                          <a:solidFill>
                            <a:srgbClr val="252525"/>
                          </a:solidFill>
                          <a:latin typeface="Lato"/>
                          <a:cs typeface="Lato"/>
                        </a:rPr>
                        <a:t>/Kg)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k=C/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lang="en-US" sz="1600" dirty="0">
                          <a:latin typeface="Lato"/>
                          <a:cs typeface="Lato"/>
                        </a:rPr>
                        <a:t>659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78170" y="286384"/>
            <a:ext cx="275145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2F4052"/>
                </a:solidFill>
                <a:latin typeface="Lato"/>
                <a:cs typeface="Lato"/>
              </a:rPr>
              <a:t>Contoh Perhitungan</a:t>
            </a:r>
            <a:r>
              <a:rPr sz="1600" b="1" spc="-8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b="1" dirty="0">
                <a:solidFill>
                  <a:srgbClr val="2F4052"/>
                </a:solidFill>
                <a:latin typeface="Lato"/>
                <a:cs typeface="Lato"/>
              </a:rPr>
              <a:t>Cashflow</a:t>
            </a:r>
            <a:endParaRPr sz="1600">
              <a:latin typeface="Lato"/>
              <a:cs typeface="Lato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796CAB-C91F-4C7B-871D-F941915B8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849673"/>
              </p:ext>
            </p:extLst>
          </p:nvPr>
        </p:nvGraphicFramePr>
        <p:xfrm>
          <a:off x="1295400" y="852483"/>
          <a:ext cx="6781800" cy="3438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5859">
                  <a:extLst>
                    <a:ext uri="{9D8B030D-6E8A-4147-A177-3AD203B41FA5}">
                      <a16:colId xmlns:a16="http://schemas.microsoft.com/office/drawing/2014/main" val="2933665149"/>
                    </a:ext>
                  </a:extLst>
                </a:gridCol>
                <a:gridCol w="1051179">
                  <a:extLst>
                    <a:ext uri="{9D8B030D-6E8A-4147-A177-3AD203B41FA5}">
                      <a16:colId xmlns:a16="http://schemas.microsoft.com/office/drawing/2014/main" val="2587162862"/>
                    </a:ext>
                  </a:extLst>
                </a:gridCol>
                <a:gridCol w="1135951">
                  <a:extLst>
                    <a:ext uri="{9D8B030D-6E8A-4147-A177-3AD203B41FA5}">
                      <a16:colId xmlns:a16="http://schemas.microsoft.com/office/drawing/2014/main" val="2637654694"/>
                    </a:ext>
                  </a:extLst>
                </a:gridCol>
                <a:gridCol w="1288542">
                  <a:extLst>
                    <a:ext uri="{9D8B030D-6E8A-4147-A177-3AD203B41FA5}">
                      <a16:colId xmlns:a16="http://schemas.microsoft.com/office/drawing/2014/main" val="2456773153"/>
                    </a:ext>
                  </a:extLst>
                </a:gridCol>
                <a:gridCol w="1390269">
                  <a:extLst>
                    <a:ext uri="{9D8B030D-6E8A-4147-A177-3AD203B41FA5}">
                      <a16:colId xmlns:a16="http://schemas.microsoft.com/office/drawing/2014/main" val="480357829"/>
                    </a:ext>
                  </a:extLst>
                </a:gridCol>
              </a:tblGrid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Uraian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Tahun 0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Tahun 1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Tahun 2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Tahun 3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592973134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1. KAS MASUK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676328224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Saldo Awal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-   91.000.000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-       25.620.000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39.760.000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1408155861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Dana  Pinjaman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436191707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Dana Hibah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1964769301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Pendapatan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 dirty="0">
                          <a:effectLst/>
                        </a:rPr>
                        <a:t> </a:t>
                      </a:r>
                      <a:endParaRPr lang="en-ID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108.000.000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108.000.000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108.000.000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1529012116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Total Kas Masuk</a:t>
                      </a:r>
                      <a:endParaRPr lang="en-ID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17.000.000 </a:t>
                      </a:r>
                      <a:endParaRPr lang="en-ID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82.380.000 </a:t>
                      </a:r>
                      <a:endParaRPr lang="en-ID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147.760.000 </a:t>
                      </a:r>
                      <a:endParaRPr lang="en-ID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3947123086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 dirty="0">
                          <a:effectLst/>
                        </a:rPr>
                        <a:t>2. KAS KELUAR</a:t>
                      </a:r>
                      <a:endParaRPr lang="en-ID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2076552736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A. Investasi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 dirty="0">
                          <a:effectLst/>
                        </a:rPr>
                        <a:t> </a:t>
                      </a:r>
                      <a:endParaRPr lang="en-ID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 dirty="0">
                          <a:effectLst/>
                        </a:rPr>
                        <a:t> </a:t>
                      </a:r>
                      <a:endParaRPr lang="en-ID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986698044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kja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 dirty="0">
                          <a:effectLst/>
                        </a:rPr>
                        <a:t>  75.000.000 </a:t>
                      </a:r>
                      <a:endParaRPr lang="en-ID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2188688968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perahu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15.000.000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3486763560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timbangan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800.000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3840797004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serok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200.000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3901621109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B. Biaya variabel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4030466613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Benih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3.000.000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3.000.000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   3.000.000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1105792184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Pakan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29.520.000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29.520.000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29.520.000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3556597487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BBM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3.600.000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3.600.000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   3.600.000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4264988314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Upah TK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6.000.000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6.000.000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   6.000.000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137070389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C. Biaya lain-lain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2358763684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pajak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 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500.000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    500.000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      500.000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3203869266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Total Kas Keluar</a:t>
                      </a:r>
                      <a:endParaRPr lang="en-ID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91.000.000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42.620.000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42.620.000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  42.620.000 </a:t>
                      </a:r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1669833742"/>
                  </a:ext>
                </a:extLst>
              </a:tr>
              <a:tr h="156297"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3. Saldo Akhir</a:t>
                      </a:r>
                      <a:endParaRPr lang="en-ID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- 91.000.000 </a:t>
                      </a:r>
                      <a:endParaRPr lang="en-ID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-   25.620.000 </a:t>
                      </a:r>
                      <a:endParaRPr lang="en-ID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>
                          <a:effectLst/>
                        </a:rPr>
                        <a:t>        39.760.000 </a:t>
                      </a:r>
                      <a:endParaRPr lang="en-ID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 dirty="0">
                          <a:effectLst/>
                        </a:rPr>
                        <a:t>        105.140.000 </a:t>
                      </a:r>
                      <a:endParaRPr lang="en-ID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6" marR="6386" marT="6386" marB="0" anchor="b"/>
                </a:tc>
                <a:extLst>
                  <a:ext uri="{0D108BD9-81ED-4DB2-BD59-A6C34878D82A}">
                    <a16:rowId xmlns:a16="http://schemas.microsoft.com/office/drawing/2014/main" val="3711114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377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024532"/>
            <a:ext cx="474345" cy="119380"/>
          </a:xfrm>
          <a:custGeom>
            <a:avLst/>
            <a:gdLst/>
            <a:ahLst/>
            <a:cxnLst/>
            <a:rect l="l" t="t" r="r" b="b"/>
            <a:pathLst>
              <a:path w="474345" h="119379">
                <a:moveTo>
                  <a:pt x="346938" y="0"/>
                </a:moveTo>
                <a:lnTo>
                  <a:pt x="0" y="0"/>
                </a:lnTo>
                <a:lnTo>
                  <a:pt x="0" y="118965"/>
                </a:lnTo>
                <a:lnTo>
                  <a:pt x="474177" y="118965"/>
                </a:lnTo>
                <a:lnTo>
                  <a:pt x="466157" y="78729"/>
                </a:lnTo>
                <a:lnTo>
                  <a:pt x="438581" y="37655"/>
                </a:lnTo>
                <a:lnTo>
                  <a:pt x="397509" y="10080"/>
                </a:lnTo>
                <a:lnTo>
                  <a:pt x="346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24997" y="1988986"/>
            <a:ext cx="141207" cy="141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31098" y="464218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3"/>
                </a:lnTo>
                <a:lnTo>
                  <a:pt x="1853" y="14508"/>
                </a:lnTo>
                <a:lnTo>
                  <a:pt x="0" y="23812"/>
                </a:lnTo>
                <a:lnTo>
                  <a:pt x="1853" y="33879"/>
                </a:lnTo>
                <a:lnTo>
                  <a:pt x="6921" y="41836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6"/>
                </a:lnTo>
                <a:lnTo>
                  <a:pt x="47019" y="33879"/>
                </a:lnTo>
                <a:lnTo>
                  <a:pt x="48895" y="23812"/>
                </a:lnTo>
                <a:lnTo>
                  <a:pt x="47019" y="14508"/>
                </a:lnTo>
                <a:lnTo>
                  <a:pt x="41798" y="6943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31098" y="475722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76"/>
                </a:lnTo>
                <a:lnTo>
                  <a:pt x="6921" y="7094"/>
                </a:lnTo>
                <a:lnTo>
                  <a:pt x="1853" y="15039"/>
                </a:lnTo>
                <a:lnTo>
                  <a:pt x="0" y="25095"/>
                </a:lnTo>
                <a:lnTo>
                  <a:pt x="1853" y="34605"/>
                </a:lnTo>
                <a:lnTo>
                  <a:pt x="6921" y="42624"/>
                </a:lnTo>
                <a:lnTo>
                  <a:pt x="14466" y="48162"/>
                </a:lnTo>
                <a:lnTo>
                  <a:pt x="23749" y="50228"/>
                </a:lnTo>
                <a:lnTo>
                  <a:pt x="33839" y="48162"/>
                </a:lnTo>
                <a:lnTo>
                  <a:pt x="41798" y="42624"/>
                </a:lnTo>
                <a:lnTo>
                  <a:pt x="47019" y="34605"/>
                </a:lnTo>
                <a:lnTo>
                  <a:pt x="48895" y="25095"/>
                </a:lnTo>
                <a:lnTo>
                  <a:pt x="47019" y="15039"/>
                </a:lnTo>
                <a:lnTo>
                  <a:pt x="41798" y="7094"/>
                </a:lnTo>
                <a:lnTo>
                  <a:pt x="33839" y="1876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64118" y="4856353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37"/>
                </a:lnTo>
                <a:lnTo>
                  <a:pt x="0" y="25133"/>
                </a:lnTo>
                <a:lnTo>
                  <a:pt x="6603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37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13014" y="474134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5" y="0"/>
                </a:moveTo>
                <a:lnTo>
                  <a:pt x="8000" y="0"/>
                </a:lnTo>
                <a:lnTo>
                  <a:pt x="0" y="6616"/>
                </a:lnTo>
                <a:lnTo>
                  <a:pt x="0" y="25133"/>
                </a:lnTo>
                <a:lnTo>
                  <a:pt x="8000" y="33058"/>
                </a:lnTo>
                <a:lnTo>
                  <a:pt x="25145" y="33058"/>
                </a:lnTo>
                <a:lnTo>
                  <a:pt x="33019" y="25133"/>
                </a:lnTo>
                <a:lnTo>
                  <a:pt x="33019" y="6616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13014" y="457610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145" y="0"/>
                </a:moveTo>
                <a:lnTo>
                  <a:pt x="8000" y="0"/>
                </a:lnTo>
                <a:lnTo>
                  <a:pt x="0" y="6578"/>
                </a:lnTo>
                <a:lnTo>
                  <a:pt x="0" y="25095"/>
                </a:lnTo>
                <a:lnTo>
                  <a:pt x="8000" y="33020"/>
                </a:lnTo>
                <a:lnTo>
                  <a:pt x="25145" y="33020"/>
                </a:lnTo>
                <a:lnTo>
                  <a:pt x="33019" y="25095"/>
                </a:lnTo>
                <a:lnTo>
                  <a:pt x="33019" y="6578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532" y="479024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8"/>
                </a:lnTo>
                <a:lnTo>
                  <a:pt x="1853" y="15066"/>
                </a:lnTo>
                <a:lnTo>
                  <a:pt x="0" y="25133"/>
                </a:lnTo>
                <a:lnTo>
                  <a:pt x="1853" y="34641"/>
                </a:lnTo>
                <a:lnTo>
                  <a:pt x="6921" y="42656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6"/>
                </a:lnTo>
                <a:lnTo>
                  <a:pt x="47019" y="34641"/>
                </a:lnTo>
                <a:lnTo>
                  <a:pt x="48895" y="25133"/>
                </a:lnTo>
                <a:lnTo>
                  <a:pt x="47019" y="15066"/>
                </a:lnTo>
                <a:lnTo>
                  <a:pt x="41798" y="7108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44407" y="488941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7874" y="0"/>
                </a:lnTo>
                <a:lnTo>
                  <a:pt x="0" y="7924"/>
                </a:lnTo>
                <a:lnTo>
                  <a:pt x="0" y="25133"/>
                </a:lnTo>
                <a:lnTo>
                  <a:pt x="7874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94572" y="4774400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20"/>
                </a:lnTo>
                <a:lnTo>
                  <a:pt x="6730" y="33045"/>
                </a:lnTo>
                <a:lnTo>
                  <a:pt x="25146" y="33045"/>
                </a:lnTo>
                <a:lnTo>
                  <a:pt x="33147" y="25120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61553" y="4955527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24"/>
                </a:lnTo>
                <a:lnTo>
                  <a:pt x="0" y="25120"/>
                </a:lnTo>
                <a:lnTo>
                  <a:pt x="6603" y="33045"/>
                </a:lnTo>
                <a:lnTo>
                  <a:pt x="25146" y="33045"/>
                </a:lnTo>
                <a:lnTo>
                  <a:pt x="33020" y="25120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4572" y="4609122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33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33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92946" y="4708283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5"/>
                </a:lnTo>
                <a:lnTo>
                  <a:pt x="1853" y="14514"/>
                </a:lnTo>
                <a:lnTo>
                  <a:pt x="0" y="23825"/>
                </a:lnTo>
                <a:lnTo>
                  <a:pt x="1853" y="33884"/>
                </a:lnTo>
                <a:lnTo>
                  <a:pt x="6921" y="41838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8"/>
                </a:lnTo>
                <a:lnTo>
                  <a:pt x="47019" y="33884"/>
                </a:lnTo>
                <a:lnTo>
                  <a:pt x="48895" y="23825"/>
                </a:lnTo>
                <a:lnTo>
                  <a:pt x="47019" y="14514"/>
                </a:lnTo>
                <a:lnTo>
                  <a:pt x="41798" y="6945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92946" y="4823307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7"/>
                </a:lnTo>
                <a:lnTo>
                  <a:pt x="1853" y="15060"/>
                </a:lnTo>
                <a:lnTo>
                  <a:pt x="0" y="25120"/>
                </a:lnTo>
                <a:lnTo>
                  <a:pt x="1853" y="34635"/>
                </a:lnTo>
                <a:lnTo>
                  <a:pt x="6921" y="42654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4"/>
                </a:lnTo>
                <a:lnTo>
                  <a:pt x="47019" y="34635"/>
                </a:lnTo>
                <a:lnTo>
                  <a:pt x="48895" y="25120"/>
                </a:lnTo>
                <a:lnTo>
                  <a:pt x="47019" y="15060"/>
                </a:lnTo>
                <a:lnTo>
                  <a:pt x="41798" y="7107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25967" y="4922469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7924"/>
                </a:lnTo>
                <a:lnTo>
                  <a:pt x="0" y="25120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20"/>
                </a:lnTo>
                <a:lnTo>
                  <a:pt x="33147" y="7924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4989" y="4807445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29"/>
                </a:lnTo>
                <a:lnTo>
                  <a:pt x="0" y="25133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33"/>
                </a:lnTo>
                <a:lnTo>
                  <a:pt x="33019" y="6629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4989" y="4642180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16"/>
                </a:lnTo>
                <a:lnTo>
                  <a:pt x="0" y="25120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20"/>
                </a:lnTo>
                <a:lnTo>
                  <a:pt x="33019" y="6616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95978" y="2500161"/>
            <a:ext cx="181180" cy="182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01681" y="3116111"/>
            <a:ext cx="102472" cy="102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26115" y="3033141"/>
            <a:ext cx="97710" cy="97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97465" y="3875976"/>
            <a:ext cx="81327" cy="808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53813" y="2206879"/>
            <a:ext cx="97472" cy="977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35823" y="3680078"/>
            <a:ext cx="276225" cy="160020"/>
          </a:xfrm>
          <a:custGeom>
            <a:avLst/>
            <a:gdLst/>
            <a:ahLst/>
            <a:cxnLst/>
            <a:rect l="l" t="t" r="r" b="b"/>
            <a:pathLst>
              <a:path w="276225" h="160020">
                <a:moveTo>
                  <a:pt x="80009" y="0"/>
                </a:moveTo>
                <a:lnTo>
                  <a:pt x="59132" y="974"/>
                </a:lnTo>
                <a:lnTo>
                  <a:pt x="39004" y="3889"/>
                </a:lnTo>
                <a:lnTo>
                  <a:pt x="19377" y="8733"/>
                </a:lnTo>
                <a:lnTo>
                  <a:pt x="0" y="15494"/>
                </a:lnTo>
                <a:lnTo>
                  <a:pt x="15494" y="30988"/>
                </a:lnTo>
                <a:lnTo>
                  <a:pt x="31039" y="25695"/>
                </a:lnTo>
                <a:lnTo>
                  <a:pt x="46799" y="21605"/>
                </a:lnTo>
                <a:lnTo>
                  <a:pt x="63035" y="18968"/>
                </a:lnTo>
                <a:lnTo>
                  <a:pt x="80009" y="18034"/>
                </a:lnTo>
                <a:lnTo>
                  <a:pt x="127731" y="24599"/>
                </a:lnTo>
                <a:lnTo>
                  <a:pt x="170759" y="43308"/>
                </a:lnTo>
                <a:lnTo>
                  <a:pt x="207477" y="72678"/>
                </a:lnTo>
                <a:lnTo>
                  <a:pt x="236270" y="111229"/>
                </a:lnTo>
                <a:lnTo>
                  <a:pt x="255524" y="157480"/>
                </a:lnTo>
                <a:lnTo>
                  <a:pt x="263271" y="157480"/>
                </a:lnTo>
                <a:lnTo>
                  <a:pt x="271018" y="160020"/>
                </a:lnTo>
                <a:lnTo>
                  <a:pt x="276225" y="160020"/>
                </a:lnTo>
                <a:lnTo>
                  <a:pt x="260076" y="115931"/>
                </a:lnTo>
                <a:lnTo>
                  <a:pt x="235683" y="77272"/>
                </a:lnTo>
                <a:lnTo>
                  <a:pt x="204263" y="45196"/>
                </a:lnTo>
                <a:lnTo>
                  <a:pt x="167033" y="20856"/>
                </a:lnTo>
                <a:lnTo>
                  <a:pt x="125209" y="5406"/>
                </a:lnTo>
                <a:lnTo>
                  <a:pt x="8000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9906" y="3408934"/>
            <a:ext cx="312420" cy="139700"/>
          </a:xfrm>
          <a:custGeom>
            <a:avLst/>
            <a:gdLst/>
            <a:ahLst/>
            <a:cxnLst/>
            <a:rect l="l" t="t" r="r" b="b"/>
            <a:pathLst>
              <a:path w="312420" h="139700">
                <a:moveTo>
                  <a:pt x="0" y="0"/>
                </a:moveTo>
                <a:lnTo>
                  <a:pt x="2667" y="46609"/>
                </a:lnTo>
                <a:lnTo>
                  <a:pt x="34303" y="85064"/>
                </a:lnTo>
                <a:lnTo>
                  <a:pt x="73644" y="114315"/>
                </a:lnTo>
                <a:lnTo>
                  <a:pt x="118770" y="132923"/>
                </a:lnTo>
                <a:lnTo>
                  <a:pt x="167767" y="139446"/>
                </a:lnTo>
                <a:lnTo>
                  <a:pt x="208924" y="135209"/>
                </a:lnTo>
                <a:lnTo>
                  <a:pt x="246903" y="122983"/>
                </a:lnTo>
                <a:lnTo>
                  <a:pt x="281477" y="103495"/>
                </a:lnTo>
                <a:lnTo>
                  <a:pt x="312420" y="77470"/>
                </a:lnTo>
                <a:lnTo>
                  <a:pt x="302133" y="67183"/>
                </a:lnTo>
                <a:lnTo>
                  <a:pt x="296925" y="64643"/>
                </a:lnTo>
                <a:lnTo>
                  <a:pt x="269869" y="88729"/>
                </a:lnTo>
                <a:lnTo>
                  <a:pt x="239156" y="106553"/>
                </a:lnTo>
                <a:lnTo>
                  <a:pt x="205039" y="117613"/>
                </a:lnTo>
                <a:lnTo>
                  <a:pt x="167767" y="121412"/>
                </a:lnTo>
                <a:lnTo>
                  <a:pt x="124325" y="115722"/>
                </a:lnTo>
                <a:lnTo>
                  <a:pt x="84591" y="99486"/>
                </a:lnTo>
                <a:lnTo>
                  <a:pt x="49800" y="73954"/>
                </a:lnTo>
                <a:lnTo>
                  <a:pt x="21190" y="40375"/>
                </a:lnTo>
                <a:lnTo>
                  <a:pt x="0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74172" y="3534957"/>
            <a:ext cx="86279" cy="857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40495" y="3071367"/>
            <a:ext cx="233172" cy="4533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8701151" y="3557778"/>
            <a:ext cx="254635" cy="314325"/>
            <a:chOff x="8701151" y="3557778"/>
            <a:chExt cx="254635" cy="314325"/>
          </a:xfrm>
        </p:grpSpPr>
        <p:sp>
          <p:nvSpPr>
            <p:cNvPr id="30" name="object 30"/>
            <p:cNvSpPr/>
            <p:nvPr/>
          </p:nvSpPr>
          <p:spPr>
            <a:xfrm>
              <a:off x="8701151" y="3798062"/>
              <a:ext cx="170179" cy="7365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860790" y="3557778"/>
              <a:ext cx="94741" cy="21221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8428481" y="3783710"/>
            <a:ext cx="226314" cy="242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817657" y="4058526"/>
            <a:ext cx="97710" cy="9785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0" y="4698568"/>
            <a:ext cx="2505075" cy="445134"/>
            <a:chOff x="0" y="4698568"/>
            <a:chExt cx="2505075" cy="445134"/>
          </a:xfrm>
        </p:grpSpPr>
        <p:sp>
          <p:nvSpPr>
            <p:cNvPr id="35" name="object 35"/>
            <p:cNvSpPr/>
            <p:nvPr/>
          </p:nvSpPr>
          <p:spPr>
            <a:xfrm>
              <a:off x="0" y="4698568"/>
              <a:ext cx="2505075" cy="445134"/>
            </a:xfrm>
            <a:custGeom>
              <a:avLst/>
              <a:gdLst/>
              <a:ahLst/>
              <a:cxnLst/>
              <a:rect l="l" t="t" r="r" b="b"/>
              <a:pathLst>
                <a:path w="2505075" h="445135">
                  <a:moveTo>
                    <a:pt x="2428494" y="0"/>
                  </a:moveTo>
                  <a:lnTo>
                    <a:pt x="0" y="0"/>
                  </a:lnTo>
                  <a:lnTo>
                    <a:pt x="0" y="444930"/>
                  </a:lnTo>
                  <a:lnTo>
                    <a:pt x="2504694" y="444930"/>
                  </a:lnTo>
                  <a:lnTo>
                    <a:pt x="2504694" y="76212"/>
                  </a:lnTo>
                  <a:lnTo>
                    <a:pt x="2498699" y="46548"/>
                  </a:lnTo>
                  <a:lnTo>
                    <a:pt x="2482357" y="22323"/>
                  </a:lnTo>
                  <a:lnTo>
                    <a:pt x="2458134" y="5989"/>
                  </a:lnTo>
                  <a:lnTo>
                    <a:pt x="2428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6168" y="4941341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0" y="17157"/>
                  </a:moveTo>
                  <a:lnTo>
                    <a:pt x="0" y="26682"/>
                  </a:lnTo>
                  <a:lnTo>
                    <a:pt x="7620" y="34290"/>
                  </a:lnTo>
                  <a:lnTo>
                    <a:pt x="17145" y="34290"/>
                  </a:lnTo>
                  <a:lnTo>
                    <a:pt x="26035" y="34290"/>
                  </a:lnTo>
                  <a:lnTo>
                    <a:pt x="33667" y="26682"/>
                  </a:lnTo>
                  <a:lnTo>
                    <a:pt x="33667" y="17157"/>
                  </a:lnTo>
                  <a:lnTo>
                    <a:pt x="33667" y="7620"/>
                  </a:lnTo>
                  <a:lnTo>
                    <a:pt x="26035" y="0"/>
                  </a:lnTo>
                  <a:lnTo>
                    <a:pt x="17145" y="0"/>
                  </a:lnTo>
                  <a:lnTo>
                    <a:pt x="7620" y="0"/>
                  </a:lnTo>
                  <a:lnTo>
                    <a:pt x="0" y="7620"/>
                  </a:lnTo>
                  <a:lnTo>
                    <a:pt x="0" y="17157"/>
                  </a:lnTo>
                  <a:close/>
                </a:path>
              </a:pathLst>
            </a:custGeom>
            <a:ln w="74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21932" y="4980089"/>
              <a:ext cx="34290" cy="34925"/>
            </a:xfrm>
            <a:custGeom>
              <a:avLst/>
              <a:gdLst/>
              <a:ahLst/>
              <a:cxnLst/>
              <a:rect l="l" t="t" r="r" b="b"/>
              <a:pathLst>
                <a:path w="34290" h="34925">
                  <a:moveTo>
                    <a:pt x="26670" y="0"/>
                  </a:moveTo>
                  <a:lnTo>
                    <a:pt x="7607" y="0"/>
                  </a:lnTo>
                  <a:lnTo>
                    <a:pt x="0" y="7620"/>
                  </a:lnTo>
                  <a:lnTo>
                    <a:pt x="0" y="26682"/>
                  </a:lnTo>
                  <a:lnTo>
                    <a:pt x="7607" y="34302"/>
                  </a:lnTo>
                  <a:lnTo>
                    <a:pt x="26670" y="34302"/>
                  </a:lnTo>
                  <a:lnTo>
                    <a:pt x="34290" y="26682"/>
                  </a:lnTo>
                  <a:lnTo>
                    <a:pt x="3429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2613" y="4822545"/>
              <a:ext cx="64808" cy="6480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8353" y="4728705"/>
              <a:ext cx="79049" cy="11607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716" y="4815605"/>
              <a:ext cx="1274064" cy="2468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52550" y="4774519"/>
              <a:ext cx="742645" cy="30175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136394" y="4733305"/>
              <a:ext cx="286956" cy="34747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9407" rIns="0" bIns="0" rtlCol="0">
            <a:spAutoFit/>
          </a:bodyPr>
          <a:lstStyle/>
          <a:p>
            <a:pPr marL="2727960" marR="5080" indent="-1913255">
              <a:lnSpc>
                <a:spcPct val="100000"/>
              </a:lnSpc>
              <a:spcBef>
                <a:spcPts val="100"/>
              </a:spcBef>
            </a:pPr>
            <a:r>
              <a:rPr spc="290" dirty="0"/>
              <a:t>Re-Payment</a:t>
            </a:r>
            <a:r>
              <a:rPr spc="-390" dirty="0"/>
              <a:t> </a:t>
            </a:r>
            <a:r>
              <a:rPr spc="270" dirty="0"/>
              <a:t>Capacity  </a:t>
            </a:r>
            <a:r>
              <a:rPr spc="150" dirty="0"/>
              <a:t>(RPC)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1296669" y="2240279"/>
            <a:ext cx="6630670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6760" indent="-343535">
              <a:lnSpc>
                <a:spcPct val="100000"/>
              </a:lnSpc>
              <a:spcBef>
                <a:spcPts val="100"/>
              </a:spcBef>
              <a:buSzPct val="90000"/>
              <a:buFont typeface="Arial"/>
              <a:buChar char="•"/>
              <a:tabLst>
                <a:tab pos="746760" algn="l"/>
                <a:tab pos="747395" algn="l"/>
              </a:tabLst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Menggambarkan kemampuan membayar</a:t>
            </a:r>
            <a:r>
              <a:rPr sz="2000" spc="-4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kembali</a:t>
            </a:r>
            <a:endParaRPr sz="2000" dirty="0">
              <a:latin typeface="Lato"/>
              <a:cs typeface="Lato"/>
            </a:endParaRPr>
          </a:p>
          <a:p>
            <a:pPr marL="340360">
              <a:lnSpc>
                <a:spcPct val="100000"/>
              </a:lnSpc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pinjaman atau angsuran pinjaman pada </a:t>
            </a:r>
            <a:r>
              <a:rPr sz="2000" spc="-5" dirty="0">
                <a:solidFill>
                  <a:srgbClr val="2F4052"/>
                </a:solidFill>
                <a:latin typeface="Lato"/>
                <a:cs typeface="Lato"/>
              </a:rPr>
              <a:t>periode</a:t>
            </a:r>
            <a:r>
              <a:rPr sz="2000" spc="-7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tertentu.</a:t>
            </a:r>
            <a:endParaRPr sz="2000" dirty="0">
              <a:latin typeface="Lato"/>
              <a:cs typeface="Lato"/>
            </a:endParaRPr>
          </a:p>
          <a:p>
            <a:pPr marL="355600" marR="19050" indent="-355600">
              <a:lnSpc>
                <a:spcPct val="100000"/>
              </a:lnSpc>
              <a:buSzPct val="90000"/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Banyak digunakan untuk usaha yang belum</a:t>
            </a:r>
            <a:r>
              <a:rPr sz="2000" spc="-14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memisahkan  </a:t>
            </a:r>
            <a:r>
              <a:rPr sz="2000" spc="-5" dirty="0">
                <a:solidFill>
                  <a:srgbClr val="2F4052"/>
                </a:solidFill>
                <a:latin typeface="Lato"/>
                <a:cs typeface="Lato"/>
              </a:rPr>
              <a:t>secara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jelas penggunaan dana untuk usaha dan untuk  kebutuhan </a:t>
            </a:r>
            <a:r>
              <a:rPr sz="2000" spc="-5" dirty="0">
                <a:solidFill>
                  <a:srgbClr val="2F4052"/>
                </a:solidFill>
                <a:latin typeface="Lato"/>
                <a:cs typeface="Lato"/>
              </a:rPr>
              <a:t>pribadi, </a:t>
            </a:r>
            <a:r>
              <a:rPr sz="2000" spc="-5" dirty="0" err="1">
                <a:solidFill>
                  <a:srgbClr val="2F4052"/>
                </a:solidFill>
                <a:latin typeface="Lato"/>
                <a:cs typeface="Lato"/>
              </a:rPr>
              <a:t>termasuk</a:t>
            </a:r>
            <a:r>
              <a:rPr sz="20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spc="-5" dirty="0" err="1">
                <a:solidFill>
                  <a:srgbClr val="2F4052"/>
                </a:solidFill>
                <a:latin typeface="Lato"/>
                <a:cs typeface="Lato"/>
              </a:rPr>
              <a:t>bisnis</a:t>
            </a:r>
            <a:r>
              <a:rPr lang="en-US" sz="20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spc="-5" dirty="0" err="1">
                <a:solidFill>
                  <a:srgbClr val="2F4052"/>
                </a:solidFill>
                <a:latin typeface="Lato"/>
                <a:cs typeface="Lato"/>
              </a:rPr>
              <a:t>perikanan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.</a:t>
            </a:r>
            <a:endParaRPr sz="20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024532"/>
            <a:ext cx="474345" cy="119380"/>
          </a:xfrm>
          <a:custGeom>
            <a:avLst/>
            <a:gdLst/>
            <a:ahLst/>
            <a:cxnLst/>
            <a:rect l="l" t="t" r="r" b="b"/>
            <a:pathLst>
              <a:path w="474345" h="119379">
                <a:moveTo>
                  <a:pt x="346938" y="0"/>
                </a:moveTo>
                <a:lnTo>
                  <a:pt x="0" y="0"/>
                </a:lnTo>
                <a:lnTo>
                  <a:pt x="0" y="118965"/>
                </a:lnTo>
                <a:lnTo>
                  <a:pt x="474177" y="118965"/>
                </a:lnTo>
                <a:lnTo>
                  <a:pt x="466157" y="78729"/>
                </a:lnTo>
                <a:lnTo>
                  <a:pt x="438581" y="37655"/>
                </a:lnTo>
                <a:lnTo>
                  <a:pt x="397509" y="10080"/>
                </a:lnTo>
                <a:lnTo>
                  <a:pt x="346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24997" y="1988986"/>
            <a:ext cx="141207" cy="141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31098" y="464218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3"/>
                </a:lnTo>
                <a:lnTo>
                  <a:pt x="1853" y="14508"/>
                </a:lnTo>
                <a:lnTo>
                  <a:pt x="0" y="23812"/>
                </a:lnTo>
                <a:lnTo>
                  <a:pt x="1853" y="33879"/>
                </a:lnTo>
                <a:lnTo>
                  <a:pt x="6921" y="41836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6"/>
                </a:lnTo>
                <a:lnTo>
                  <a:pt x="47019" y="33879"/>
                </a:lnTo>
                <a:lnTo>
                  <a:pt x="48895" y="23812"/>
                </a:lnTo>
                <a:lnTo>
                  <a:pt x="47019" y="14508"/>
                </a:lnTo>
                <a:lnTo>
                  <a:pt x="41798" y="6943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31098" y="475722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76"/>
                </a:lnTo>
                <a:lnTo>
                  <a:pt x="6921" y="7094"/>
                </a:lnTo>
                <a:lnTo>
                  <a:pt x="1853" y="15039"/>
                </a:lnTo>
                <a:lnTo>
                  <a:pt x="0" y="25095"/>
                </a:lnTo>
                <a:lnTo>
                  <a:pt x="1853" y="34605"/>
                </a:lnTo>
                <a:lnTo>
                  <a:pt x="6921" y="42624"/>
                </a:lnTo>
                <a:lnTo>
                  <a:pt x="14466" y="48162"/>
                </a:lnTo>
                <a:lnTo>
                  <a:pt x="23749" y="50228"/>
                </a:lnTo>
                <a:lnTo>
                  <a:pt x="33839" y="48162"/>
                </a:lnTo>
                <a:lnTo>
                  <a:pt x="41798" y="42624"/>
                </a:lnTo>
                <a:lnTo>
                  <a:pt x="47019" y="34605"/>
                </a:lnTo>
                <a:lnTo>
                  <a:pt x="48895" y="25095"/>
                </a:lnTo>
                <a:lnTo>
                  <a:pt x="47019" y="15039"/>
                </a:lnTo>
                <a:lnTo>
                  <a:pt x="41798" y="7094"/>
                </a:lnTo>
                <a:lnTo>
                  <a:pt x="33839" y="1876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64118" y="4856353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37"/>
                </a:lnTo>
                <a:lnTo>
                  <a:pt x="0" y="25133"/>
                </a:lnTo>
                <a:lnTo>
                  <a:pt x="6603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37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13014" y="474134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5" y="0"/>
                </a:moveTo>
                <a:lnTo>
                  <a:pt x="8000" y="0"/>
                </a:lnTo>
                <a:lnTo>
                  <a:pt x="0" y="6616"/>
                </a:lnTo>
                <a:lnTo>
                  <a:pt x="0" y="25133"/>
                </a:lnTo>
                <a:lnTo>
                  <a:pt x="8000" y="33058"/>
                </a:lnTo>
                <a:lnTo>
                  <a:pt x="25145" y="33058"/>
                </a:lnTo>
                <a:lnTo>
                  <a:pt x="33019" y="25133"/>
                </a:lnTo>
                <a:lnTo>
                  <a:pt x="33019" y="6616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13014" y="457610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145" y="0"/>
                </a:moveTo>
                <a:lnTo>
                  <a:pt x="8000" y="0"/>
                </a:lnTo>
                <a:lnTo>
                  <a:pt x="0" y="6578"/>
                </a:lnTo>
                <a:lnTo>
                  <a:pt x="0" y="25095"/>
                </a:lnTo>
                <a:lnTo>
                  <a:pt x="8000" y="33020"/>
                </a:lnTo>
                <a:lnTo>
                  <a:pt x="25145" y="33020"/>
                </a:lnTo>
                <a:lnTo>
                  <a:pt x="33019" y="25095"/>
                </a:lnTo>
                <a:lnTo>
                  <a:pt x="33019" y="6578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532" y="479024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8"/>
                </a:lnTo>
                <a:lnTo>
                  <a:pt x="1853" y="15066"/>
                </a:lnTo>
                <a:lnTo>
                  <a:pt x="0" y="25133"/>
                </a:lnTo>
                <a:lnTo>
                  <a:pt x="1853" y="34641"/>
                </a:lnTo>
                <a:lnTo>
                  <a:pt x="6921" y="42656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6"/>
                </a:lnTo>
                <a:lnTo>
                  <a:pt x="47019" y="34641"/>
                </a:lnTo>
                <a:lnTo>
                  <a:pt x="48895" y="25133"/>
                </a:lnTo>
                <a:lnTo>
                  <a:pt x="47019" y="15066"/>
                </a:lnTo>
                <a:lnTo>
                  <a:pt x="41798" y="7108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44407" y="488941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7874" y="0"/>
                </a:lnTo>
                <a:lnTo>
                  <a:pt x="0" y="7924"/>
                </a:lnTo>
                <a:lnTo>
                  <a:pt x="0" y="25133"/>
                </a:lnTo>
                <a:lnTo>
                  <a:pt x="7874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94572" y="4774400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20"/>
                </a:lnTo>
                <a:lnTo>
                  <a:pt x="6730" y="33045"/>
                </a:lnTo>
                <a:lnTo>
                  <a:pt x="25146" y="33045"/>
                </a:lnTo>
                <a:lnTo>
                  <a:pt x="33147" y="25120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61553" y="4955527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24"/>
                </a:lnTo>
                <a:lnTo>
                  <a:pt x="0" y="25120"/>
                </a:lnTo>
                <a:lnTo>
                  <a:pt x="6603" y="33045"/>
                </a:lnTo>
                <a:lnTo>
                  <a:pt x="25146" y="33045"/>
                </a:lnTo>
                <a:lnTo>
                  <a:pt x="33020" y="25120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4572" y="4609122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33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33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92946" y="4708283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5"/>
                </a:lnTo>
                <a:lnTo>
                  <a:pt x="1853" y="14514"/>
                </a:lnTo>
                <a:lnTo>
                  <a:pt x="0" y="23825"/>
                </a:lnTo>
                <a:lnTo>
                  <a:pt x="1853" y="33884"/>
                </a:lnTo>
                <a:lnTo>
                  <a:pt x="6921" y="41838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8"/>
                </a:lnTo>
                <a:lnTo>
                  <a:pt x="47019" y="33884"/>
                </a:lnTo>
                <a:lnTo>
                  <a:pt x="48895" y="23825"/>
                </a:lnTo>
                <a:lnTo>
                  <a:pt x="47019" y="14514"/>
                </a:lnTo>
                <a:lnTo>
                  <a:pt x="41798" y="6945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92946" y="4823307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7"/>
                </a:lnTo>
                <a:lnTo>
                  <a:pt x="1853" y="15060"/>
                </a:lnTo>
                <a:lnTo>
                  <a:pt x="0" y="25120"/>
                </a:lnTo>
                <a:lnTo>
                  <a:pt x="1853" y="34635"/>
                </a:lnTo>
                <a:lnTo>
                  <a:pt x="6921" y="42654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4"/>
                </a:lnTo>
                <a:lnTo>
                  <a:pt x="47019" y="34635"/>
                </a:lnTo>
                <a:lnTo>
                  <a:pt x="48895" y="25120"/>
                </a:lnTo>
                <a:lnTo>
                  <a:pt x="47019" y="15060"/>
                </a:lnTo>
                <a:lnTo>
                  <a:pt x="41798" y="7107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25967" y="4922469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7924"/>
                </a:lnTo>
                <a:lnTo>
                  <a:pt x="0" y="25120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20"/>
                </a:lnTo>
                <a:lnTo>
                  <a:pt x="33147" y="7924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4989" y="4807445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29"/>
                </a:lnTo>
                <a:lnTo>
                  <a:pt x="0" y="25133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33"/>
                </a:lnTo>
                <a:lnTo>
                  <a:pt x="33019" y="6629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4989" y="4642180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16"/>
                </a:lnTo>
                <a:lnTo>
                  <a:pt x="0" y="25120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20"/>
                </a:lnTo>
                <a:lnTo>
                  <a:pt x="33019" y="6616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95978" y="2500161"/>
            <a:ext cx="181180" cy="182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01681" y="3116111"/>
            <a:ext cx="102472" cy="102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26115" y="3033141"/>
            <a:ext cx="97710" cy="97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97465" y="3875976"/>
            <a:ext cx="81327" cy="808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53813" y="2206879"/>
            <a:ext cx="97472" cy="977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35823" y="3680078"/>
            <a:ext cx="276225" cy="160020"/>
          </a:xfrm>
          <a:custGeom>
            <a:avLst/>
            <a:gdLst/>
            <a:ahLst/>
            <a:cxnLst/>
            <a:rect l="l" t="t" r="r" b="b"/>
            <a:pathLst>
              <a:path w="276225" h="160020">
                <a:moveTo>
                  <a:pt x="80009" y="0"/>
                </a:moveTo>
                <a:lnTo>
                  <a:pt x="59132" y="974"/>
                </a:lnTo>
                <a:lnTo>
                  <a:pt x="39004" y="3889"/>
                </a:lnTo>
                <a:lnTo>
                  <a:pt x="19377" y="8733"/>
                </a:lnTo>
                <a:lnTo>
                  <a:pt x="0" y="15494"/>
                </a:lnTo>
                <a:lnTo>
                  <a:pt x="15494" y="30988"/>
                </a:lnTo>
                <a:lnTo>
                  <a:pt x="31039" y="25695"/>
                </a:lnTo>
                <a:lnTo>
                  <a:pt x="46799" y="21605"/>
                </a:lnTo>
                <a:lnTo>
                  <a:pt x="63035" y="18968"/>
                </a:lnTo>
                <a:lnTo>
                  <a:pt x="80009" y="18034"/>
                </a:lnTo>
                <a:lnTo>
                  <a:pt x="127731" y="24599"/>
                </a:lnTo>
                <a:lnTo>
                  <a:pt x="170759" y="43308"/>
                </a:lnTo>
                <a:lnTo>
                  <a:pt x="207477" y="72678"/>
                </a:lnTo>
                <a:lnTo>
                  <a:pt x="236270" y="111229"/>
                </a:lnTo>
                <a:lnTo>
                  <a:pt x="255524" y="157480"/>
                </a:lnTo>
                <a:lnTo>
                  <a:pt x="263271" y="157480"/>
                </a:lnTo>
                <a:lnTo>
                  <a:pt x="271018" y="160020"/>
                </a:lnTo>
                <a:lnTo>
                  <a:pt x="276225" y="160020"/>
                </a:lnTo>
                <a:lnTo>
                  <a:pt x="260076" y="115931"/>
                </a:lnTo>
                <a:lnTo>
                  <a:pt x="235683" y="77272"/>
                </a:lnTo>
                <a:lnTo>
                  <a:pt x="204263" y="45196"/>
                </a:lnTo>
                <a:lnTo>
                  <a:pt x="167033" y="20856"/>
                </a:lnTo>
                <a:lnTo>
                  <a:pt x="125209" y="5406"/>
                </a:lnTo>
                <a:lnTo>
                  <a:pt x="8000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9906" y="3408934"/>
            <a:ext cx="312420" cy="139700"/>
          </a:xfrm>
          <a:custGeom>
            <a:avLst/>
            <a:gdLst/>
            <a:ahLst/>
            <a:cxnLst/>
            <a:rect l="l" t="t" r="r" b="b"/>
            <a:pathLst>
              <a:path w="312420" h="139700">
                <a:moveTo>
                  <a:pt x="0" y="0"/>
                </a:moveTo>
                <a:lnTo>
                  <a:pt x="2667" y="46609"/>
                </a:lnTo>
                <a:lnTo>
                  <a:pt x="34303" y="85064"/>
                </a:lnTo>
                <a:lnTo>
                  <a:pt x="73644" y="114315"/>
                </a:lnTo>
                <a:lnTo>
                  <a:pt x="118770" y="132923"/>
                </a:lnTo>
                <a:lnTo>
                  <a:pt x="167767" y="139446"/>
                </a:lnTo>
                <a:lnTo>
                  <a:pt x="208924" y="135209"/>
                </a:lnTo>
                <a:lnTo>
                  <a:pt x="246903" y="122983"/>
                </a:lnTo>
                <a:lnTo>
                  <a:pt x="281477" y="103495"/>
                </a:lnTo>
                <a:lnTo>
                  <a:pt x="312420" y="77470"/>
                </a:lnTo>
                <a:lnTo>
                  <a:pt x="302133" y="67183"/>
                </a:lnTo>
                <a:lnTo>
                  <a:pt x="296925" y="64643"/>
                </a:lnTo>
                <a:lnTo>
                  <a:pt x="269869" y="88729"/>
                </a:lnTo>
                <a:lnTo>
                  <a:pt x="239156" y="106553"/>
                </a:lnTo>
                <a:lnTo>
                  <a:pt x="205039" y="117613"/>
                </a:lnTo>
                <a:lnTo>
                  <a:pt x="167767" y="121412"/>
                </a:lnTo>
                <a:lnTo>
                  <a:pt x="124325" y="115722"/>
                </a:lnTo>
                <a:lnTo>
                  <a:pt x="84591" y="99486"/>
                </a:lnTo>
                <a:lnTo>
                  <a:pt x="49800" y="73954"/>
                </a:lnTo>
                <a:lnTo>
                  <a:pt x="21190" y="40375"/>
                </a:lnTo>
                <a:lnTo>
                  <a:pt x="0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74172" y="3534957"/>
            <a:ext cx="86279" cy="857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40495" y="3071367"/>
            <a:ext cx="233172" cy="4533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8701151" y="3557778"/>
            <a:ext cx="254635" cy="314325"/>
            <a:chOff x="8701151" y="3557778"/>
            <a:chExt cx="254635" cy="314325"/>
          </a:xfrm>
        </p:grpSpPr>
        <p:sp>
          <p:nvSpPr>
            <p:cNvPr id="30" name="object 30"/>
            <p:cNvSpPr/>
            <p:nvPr/>
          </p:nvSpPr>
          <p:spPr>
            <a:xfrm>
              <a:off x="8701151" y="3798062"/>
              <a:ext cx="170179" cy="7365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860790" y="3557778"/>
              <a:ext cx="94741" cy="21221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8428481" y="3783710"/>
            <a:ext cx="226314" cy="242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817657" y="4058526"/>
            <a:ext cx="97710" cy="9785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0" y="4698568"/>
            <a:ext cx="2505075" cy="445134"/>
            <a:chOff x="0" y="4698568"/>
            <a:chExt cx="2505075" cy="445134"/>
          </a:xfrm>
        </p:grpSpPr>
        <p:sp>
          <p:nvSpPr>
            <p:cNvPr id="35" name="object 35"/>
            <p:cNvSpPr/>
            <p:nvPr/>
          </p:nvSpPr>
          <p:spPr>
            <a:xfrm>
              <a:off x="0" y="4698568"/>
              <a:ext cx="2505075" cy="445134"/>
            </a:xfrm>
            <a:custGeom>
              <a:avLst/>
              <a:gdLst/>
              <a:ahLst/>
              <a:cxnLst/>
              <a:rect l="l" t="t" r="r" b="b"/>
              <a:pathLst>
                <a:path w="2505075" h="445135">
                  <a:moveTo>
                    <a:pt x="2428494" y="0"/>
                  </a:moveTo>
                  <a:lnTo>
                    <a:pt x="0" y="0"/>
                  </a:lnTo>
                  <a:lnTo>
                    <a:pt x="0" y="444930"/>
                  </a:lnTo>
                  <a:lnTo>
                    <a:pt x="2504694" y="444930"/>
                  </a:lnTo>
                  <a:lnTo>
                    <a:pt x="2504694" y="76212"/>
                  </a:lnTo>
                  <a:lnTo>
                    <a:pt x="2498699" y="46548"/>
                  </a:lnTo>
                  <a:lnTo>
                    <a:pt x="2482357" y="22323"/>
                  </a:lnTo>
                  <a:lnTo>
                    <a:pt x="2458134" y="5989"/>
                  </a:lnTo>
                  <a:lnTo>
                    <a:pt x="2428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6168" y="4941341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0" y="17157"/>
                  </a:moveTo>
                  <a:lnTo>
                    <a:pt x="0" y="26682"/>
                  </a:lnTo>
                  <a:lnTo>
                    <a:pt x="7620" y="34290"/>
                  </a:lnTo>
                  <a:lnTo>
                    <a:pt x="17145" y="34290"/>
                  </a:lnTo>
                  <a:lnTo>
                    <a:pt x="26035" y="34290"/>
                  </a:lnTo>
                  <a:lnTo>
                    <a:pt x="33667" y="26682"/>
                  </a:lnTo>
                  <a:lnTo>
                    <a:pt x="33667" y="17157"/>
                  </a:lnTo>
                  <a:lnTo>
                    <a:pt x="33667" y="7620"/>
                  </a:lnTo>
                  <a:lnTo>
                    <a:pt x="26035" y="0"/>
                  </a:lnTo>
                  <a:lnTo>
                    <a:pt x="17145" y="0"/>
                  </a:lnTo>
                  <a:lnTo>
                    <a:pt x="7620" y="0"/>
                  </a:lnTo>
                  <a:lnTo>
                    <a:pt x="0" y="7620"/>
                  </a:lnTo>
                  <a:lnTo>
                    <a:pt x="0" y="17157"/>
                  </a:lnTo>
                  <a:close/>
                </a:path>
              </a:pathLst>
            </a:custGeom>
            <a:ln w="74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21932" y="4980089"/>
              <a:ext cx="34290" cy="34925"/>
            </a:xfrm>
            <a:custGeom>
              <a:avLst/>
              <a:gdLst/>
              <a:ahLst/>
              <a:cxnLst/>
              <a:rect l="l" t="t" r="r" b="b"/>
              <a:pathLst>
                <a:path w="34290" h="34925">
                  <a:moveTo>
                    <a:pt x="26670" y="0"/>
                  </a:moveTo>
                  <a:lnTo>
                    <a:pt x="7607" y="0"/>
                  </a:lnTo>
                  <a:lnTo>
                    <a:pt x="0" y="7620"/>
                  </a:lnTo>
                  <a:lnTo>
                    <a:pt x="0" y="26682"/>
                  </a:lnTo>
                  <a:lnTo>
                    <a:pt x="7607" y="34302"/>
                  </a:lnTo>
                  <a:lnTo>
                    <a:pt x="26670" y="34302"/>
                  </a:lnTo>
                  <a:lnTo>
                    <a:pt x="34290" y="26682"/>
                  </a:lnTo>
                  <a:lnTo>
                    <a:pt x="3429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2613" y="4822545"/>
              <a:ext cx="64808" cy="6480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8353" y="4728705"/>
              <a:ext cx="79049" cy="11607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716" y="4815605"/>
              <a:ext cx="1274064" cy="2468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52550" y="4774519"/>
              <a:ext cx="742645" cy="30175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136394" y="4733305"/>
              <a:ext cx="286956" cy="34747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981454" y="1385887"/>
            <a:ext cx="517906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290" dirty="0">
                <a:solidFill>
                  <a:srgbClr val="000000"/>
                </a:solidFill>
                <a:latin typeface="Arial"/>
                <a:cs typeface="Arial"/>
              </a:rPr>
              <a:t>Re-Payment</a:t>
            </a:r>
            <a:r>
              <a:rPr sz="3500" spc="-3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500" spc="270" dirty="0">
                <a:solidFill>
                  <a:srgbClr val="000000"/>
                </a:solidFill>
                <a:latin typeface="Arial"/>
                <a:cs typeface="Arial"/>
              </a:rPr>
              <a:t>Capacity</a:t>
            </a:r>
            <a:endParaRPr sz="35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12464" y="2545016"/>
            <a:ext cx="278447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9160" indent="-343535">
              <a:lnSpc>
                <a:spcPct val="100000"/>
              </a:lnSpc>
              <a:spcBef>
                <a:spcPts val="100"/>
              </a:spcBef>
              <a:buSzPct val="90000"/>
              <a:buFont typeface="Arial"/>
              <a:buChar char="•"/>
              <a:tabLst>
                <a:tab pos="899160" algn="l"/>
                <a:tab pos="899794" algn="l"/>
              </a:tabLst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Pendapatan</a:t>
            </a:r>
            <a:endParaRPr sz="2000" dirty="0">
              <a:latin typeface="Lato"/>
              <a:cs typeface="Lato"/>
            </a:endParaRPr>
          </a:p>
          <a:p>
            <a:pPr marL="553720" indent="-343535">
              <a:lnSpc>
                <a:spcPct val="100000"/>
              </a:lnSpc>
              <a:buSzPct val="90000"/>
              <a:buFont typeface="Arial"/>
              <a:buChar char="•"/>
              <a:tabLst>
                <a:tab pos="553720" algn="l"/>
                <a:tab pos="554355" algn="l"/>
              </a:tabLst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2000" spc="-4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Operasional</a:t>
            </a:r>
            <a:endParaRPr sz="2000" dirty="0">
              <a:latin typeface="Lato"/>
              <a:cs typeface="La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SzPct val="9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Biaya </a:t>
            </a:r>
            <a:r>
              <a:rPr sz="2000" spc="-5" dirty="0">
                <a:solidFill>
                  <a:srgbClr val="2F4052"/>
                </a:solidFill>
                <a:latin typeface="Lato"/>
                <a:cs typeface="Lato"/>
              </a:rPr>
              <a:t>Non</a:t>
            </a:r>
            <a:r>
              <a:rPr sz="2000" spc="-1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Operasinal</a:t>
            </a:r>
            <a:endParaRPr sz="20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3639" y="4743959"/>
            <a:ext cx="286956" cy="347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1818" y="1238186"/>
            <a:ext cx="696036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27650" indent="-663575">
              <a:lnSpc>
                <a:spcPct val="100000"/>
              </a:lnSpc>
              <a:spcBef>
                <a:spcPts val="100"/>
              </a:spcBef>
            </a:pPr>
            <a:r>
              <a:rPr dirty="0"/>
              <a:t>P</a:t>
            </a:r>
            <a:r>
              <a:rPr spc="-10" dirty="0"/>
              <a:t>e</a:t>
            </a:r>
            <a:r>
              <a:rPr dirty="0"/>
              <a:t>ndapatan</a:t>
            </a:r>
            <a:r>
              <a:rPr lang="en-US" dirty="0"/>
              <a:t> (A)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992505" y="1909762"/>
            <a:ext cx="705993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solidFill>
                  <a:srgbClr val="2F4052"/>
                </a:solidFill>
                <a:latin typeface="Lato"/>
                <a:cs typeface="Lato"/>
              </a:rPr>
              <a:t>Hitung seluruh </a:t>
            </a:r>
            <a:r>
              <a:rPr sz="1600" dirty="0" err="1">
                <a:solidFill>
                  <a:srgbClr val="2F4052"/>
                </a:solidFill>
                <a:latin typeface="Lato"/>
                <a:cs typeface="Lato"/>
              </a:rPr>
              <a:t>pendapatan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 tetap dan </a:t>
            </a:r>
            <a:r>
              <a:rPr sz="1600" dirty="0" err="1">
                <a:solidFill>
                  <a:srgbClr val="2F4052"/>
                </a:solidFill>
                <a:latin typeface="Lato"/>
                <a:cs typeface="Lato"/>
              </a:rPr>
              <a:t>pendapatan</a:t>
            </a:r>
            <a:r>
              <a:rPr sz="1600" spc="-5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tambah.</a:t>
            </a:r>
            <a:endParaRPr sz="1600" dirty="0">
              <a:latin typeface="Lato"/>
              <a:cs typeface="Lato"/>
            </a:endParaRPr>
          </a:p>
          <a:p>
            <a:pPr marR="5080" algn="r">
              <a:lnSpc>
                <a:spcPct val="100000"/>
              </a:lnSpc>
            </a:pPr>
            <a:r>
              <a:rPr sz="1600" dirty="0" err="1">
                <a:solidFill>
                  <a:srgbClr val="2F4052"/>
                </a:solidFill>
                <a:latin typeface="Lato"/>
                <a:cs typeface="Lato"/>
              </a:rPr>
              <a:t>Ga</a:t>
            </a:r>
            <a:r>
              <a:rPr lang="en-US" sz="1600" dirty="0" err="1">
                <a:solidFill>
                  <a:srgbClr val="2F4052"/>
                </a:solidFill>
                <a:latin typeface="Lato"/>
                <a:cs typeface="Lato"/>
              </a:rPr>
              <a:t>j</a:t>
            </a:r>
            <a:r>
              <a:rPr sz="1600" dirty="0" err="1">
                <a:solidFill>
                  <a:srgbClr val="2F4052"/>
                </a:solidFill>
                <a:latin typeface="Lato"/>
                <a:cs typeface="Lato"/>
              </a:rPr>
              <a:t>i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spc="-5" dirty="0">
                <a:solidFill>
                  <a:srgbClr val="2F4052"/>
                </a:solidFill>
                <a:latin typeface="Lato"/>
                <a:cs typeface="Lato"/>
              </a:rPr>
              <a:t>sumbernya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dengan detail</a:t>
            </a:r>
            <a:r>
              <a:rPr sz="1600" spc="-6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 err="1">
                <a:solidFill>
                  <a:srgbClr val="2F4052"/>
                </a:solidFill>
                <a:latin typeface="Lato"/>
                <a:cs typeface="Lato"/>
              </a:rPr>
              <a:t>pendapatan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.</a:t>
            </a:r>
            <a:endParaRPr sz="1600" dirty="0">
              <a:latin typeface="Lato"/>
              <a:cs typeface="Lato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2F4052"/>
                </a:solidFill>
                <a:latin typeface="Lato"/>
                <a:cs typeface="Lato"/>
              </a:rPr>
              <a:t>Jika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calon nasabah pegawai / karyawan, </a:t>
            </a:r>
            <a:r>
              <a:rPr sz="1600" spc="-5" dirty="0">
                <a:solidFill>
                  <a:srgbClr val="2F4052"/>
                </a:solidFill>
                <a:latin typeface="Lato"/>
                <a:cs typeface="Lato"/>
              </a:rPr>
              <a:t>minta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bukti </a:t>
            </a:r>
            <a:r>
              <a:rPr sz="1600" spc="-5" dirty="0">
                <a:solidFill>
                  <a:srgbClr val="2F4052"/>
                </a:solidFill>
                <a:latin typeface="Lato"/>
                <a:cs typeface="Lato"/>
              </a:rPr>
              <a:t>slip</a:t>
            </a:r>
            <a:r>
              <a:rPr sz="1600" spc="-3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gajinya</a:t>
            </a:r>
            <a:endParaRPr sz="1600" dirty="0">
              <a:latin typeface="Lato"/>
              <a:cs typeface="Lato"/>
            </a:endParaRPr>
          </a:p>
          <a:p>
            <a:pPr marR="5080" algn="r">
              <a:lnSpc>
                <a:spcPct val="100000"/>
              </a:lnSpc>
            </a:pP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jika seorang wirausaha </a:t>
            </a:r>
            <a:r>
              <a:rPr sz="1600" spc="-5" dirty="0">
                <a:solidFill>
                  <a:srgbClr val="2F4052"/>
                </a:solidFill>
                <a:latin typeface="Lato"/>
                <a:cs typeface="Lato"/>
              </a:rPr>
              <a:t>minta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cash</a:t>
            </a:r>
            <a:r>
              <a:rPr sz="1600" spc="-7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flownya.</a:t>
            </a:r>
            <a:endParaRPr sz="1600" dirty="0">
              <a:latin typeface="Lato"/>
              <a:cs typeface="Lato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D6E9F7B6-A6D3-4214-9ABA-AC9BFF53CC0E}"/>
              </a:ext>
            </a:extLst>
          </p:cNvPr>
          <p:cNvSpPr txBox="1"/>
          <p:nvPr/>
        </p:nvSpPr>
        <p:spPr>
          <a:xfrm>
            <a:off x="1144905" y="3155315"/>
            <a:ext cx="7059930" cy="17568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Pendapatan  </a:t>
            </a:r>
            <a:r>
              <a:rPr lang="en-US" spc="-5" dirty="0" err="1">
                <a:solidFill>
                  <a:srgbClr val="2F4052"/>
                </a:solidFill>
                <a:latin typeface="Lato"/>
                <a:cs typeface="Lato"/>
              </a:rPr>
              <a:t>bisnis</a:t>
            </a: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 KJA =Rp 54.000.000/6 </a:t>
            </a:r>
            <a:r>
              <a:rPr lang="en-US" spc="-5" dirty="0" err="1">
                <a:solidFill>
                  <a:srgbClr val="2F4052"/>
                </a:solidFill>
                <a:latin typeface="Lato"/>
                <a:cs typeface="Lato"/>
              </a:rPr>
              <a:t>bulan</a:t>
            </a: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pc="-5" dirty="0" err="1">
                <a:solidFill>
                  <a:srgbClr val="2F4052"/>
                </a:solidFill>
                <a:latin typeface="Lato"/>
                <a:cs typeface="Lato"/>
              </a:rPr>
              <a:t>atau</a:t>
            </a: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 Rp 108.000.000/</a:t>
            </a:r>
            <a:r>
              <a:rPr lang="en-US" spc="-5" dirty="0" err="1">
                <a:solidFill>
                  <a:srgbClr val="2F4052"/>
                </a:solidFill>
                <a:latin typeface="Lato"/>
                <a:cs typeface="Lato"/>
              </a:rPr>
              <a:t>tahun</a:t>
            </a:r>
            <a:endParaRPr lang="en-US" spc="-5" dirty="0">
              <a:solidFill>
                <a:srgbClr val="2F4052"/>
              </a:solidFill>
              <a:latin typeface="Lato"/>
              <a:cs typeface="Lato"/>
            </a:endParaRP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Pendapatan </a:t>
            </a:r>
            <a:r>
              <a:rPr lang="en-US" spc="-5" dirty="0" err="1">
                <a:solidFill>
                  <a:srgbClr val="2F4052"/>
                </a:solidFill>
                <a:latin typeface="Lato"/>
                <a:cs typeface="Lato"/>
              </a:rPr>
              <a:t>sampingan</a:t>
            </a: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 Rp3.000.000/</a:t>
            </a:r>
            <a:r>
              <a:rPr lang="en-US" spc="-5" dirty="0" err="1">
                <a:solidFill>
                  <a:srgbClr val="2F4052"/>
                </a:solidFill>
                <a:latin typeface="Lato"/>
                <a:cs typeface="Lato"/>
              </a:rPr>
              <a:t>bln</a:t>
            </a: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pc="-5" dirty="0" err="1">
                <a:solidFill>
                  <a:srgbClr val="2F4052"/>
                </a:solidFill>
                <a:latin typeface="Lato"/>
                <a:cs typeface="Lato"/>
              </a:rPr>
              <a:t>atau</a:t>
            </a: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 Rp36.000.000/</a:t>
            </a:r>
            <a:r>
              <a:rPr lang="en-US" spc="-5" dirty="0" err="1">
                <a:solidFill>
                  <a:srgbClr val="2F4052"/>
                </a:solidFill>
                <a:latin typeface="Lato"/>
                <a:cs typeface="Lato"/>
              </a:rPr>
              <a:t>thn</a:t>
            </a:r>
            <a:endParaRPr lang="en-US" spc="-5" dirty="0">
              <a:solidFill>
                <a:srgbClr val="2F4052"/>
              </a:solidFill>
              <a:latin typeface="Lato"/>
              <a:cs typeface="Lato"/>
            </a:endParaRP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Pendapatan = Rp 108.000.000 + Rp 36.000.000</a:t>
            </a: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=Rp144.000.000</a:t>
            </a:r>
          </a:p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lang="en-US" sz="20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endParaRPr sz="20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024532"/>
            <a:ext cx="474345" cy="119380"/>
          </a:xfrm>
          <a:custGeom>
            <a:avLst/>
            <a:gdLst/>
            <a:ahLst/>
            <a:cxnLst/>
            <a:rect l="l" t="t" r="r" b="b"/>
            <a:pathLst>
              <a:path w="474345" h="119379">
                <a:moveTo>
                  <a:pt x="346938" y="0"/>
                </a:moveTo>
                <a:lnTo>
                  <a:pt x="0" y="0"/>
                </a:lnTo>
                <a:lnTo>
                  <a:pt x="0" y="118965"/>
                </a:lnTo>
                <a:lnTo>
                  <a:pt x="474177" y="118965"/>
                </a:lnTo>
                <a:lnTo>
                  <a:pt x="466157" y="78729"/>
                </a:lnTo>
                <a:lnTo>
                  <a:pt x="438581" y="37655"/>
                </a:lnTo>
                <a:lnTo>
                  <a:pt x="397509" y="10080"/>
                </a:lnTo>
                <a:lnTo>
                  <a:pt x="346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24997" y="1988986"/>
            <a:ext cx="141207" cy="141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31098" y="464218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3"/>
                </a:lnTo>
                <a:lnTo>
                  <a:pt x="1853" y="14508"/>
                </a:lnTo>
                <a:lnTo>
                  <a:pt x="0" y="23812"/>
                </a:lnTo>
                <a:lnTo>
                  <a:pt x="1853" y="33879"/>
                </a:lnTo>
                <a:lnTo>
                  <a:pt x="6921" y="41836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6"/>
                </a:lnTo>
                <a:lnTo>
                  <a:pt x="47019" y="33879"/>
                </a:lnTo>
                <a:lnTo>
                  <a:pt x="48895" y="23812"/>
                </a:lnTo>
                <a:lnTo>
                  <a:pt x="47019" y="14508"/>
                </a:lnTo>
                <a:lnTo>
                  <a:pt x="41798" y="6943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31098" y="475722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76"/>
                </a:lnTo>
                <a:lnTo>
                  <a:pt x="6921" y="7094"/>
                </a:lnTo>
                <a:lnTo>
                  <a:pt x="1853" y="15039"/>
                </a:lnTo>
                <a:lnTo>
                  <a:pt x="0" y="25095"/>
                </a:lnTo>
                <a:lnTo>
                  <a:pt x="1853" y="34605"/>
                </a:lnTo>
                <a:lnTo>
                  <a:pt x="6921" y="42624"/>
                </a:lnTo>
                <a:lnTo>
                  <a:pt x="14466" y="48162"/>
                </a:lnTo>
                <a:lnTo>
                  <a:pt x="23749" y="50228"/>
                </a:lnTo>
                <a:lnTo>
                  <a:pt x="33839" y="48162"/>
                </a:lnTo>
                <a:lnTo>
                  <a:pt x="41798" y="42624"/>
                </a:lnTo>
                <a:lnTo>
                  <a:pt x="47019" y="34605"/>
                </a:lnTo>
                <a:lnTo>
                  <a:pt x="48895" y="25095"/>
                </a:lnTo>
                <a:lnTo>
                  <a:pt x="47019" y="15039"/>
                </a:lnTo>
                <a:lnTo>
                  <a:pt x="41798" y="7094"/>
                </a:lnTo>
                <a:lnTo>
                  <a:pt x="33839" y="1876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64118" y="4856353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37"/>
                </a:lnTo>
                <a:lnTo>
                  <a:pt x="0" y="25133"/>
                </a:lnTo>
                <a:lnTo>
                  <a:pt x="6603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37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13014" y="474134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5" y="0"/>
                </a:moveTo>
                <a:lnTo>
                  <a:pt x="8000" y="0"/>
                </a:lnTo>
                <a:lnTo>
                  <a:pt x="0" y="6616"/>
                </a:lnTo>
                <a:lnTo>
                  <a:pt x="0" y="25133"/>
                </a:lnTo>
                <a:lnTo>
                  <a:pt x="8000" y="33058"/>
                </a:lnTo>
                <a:lnTo>
                  <a:pt x="25145" y="33058"/>
                </a:lnTo>
                <a:lnTo>
                  <a:pt x="33019" y="25133"/>
                </a:lnTo>
                <a:lnTo>
                  <a:pt x="33019" y="6616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13014" y="457610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145" y="0"/>
                </a:moveTo>
                <a:lnTo>
                  <a:pt x="8000" y="0"/>
                </a:lnTo>
                <a:lnTo>
                  <a:pt x="0" y="6578"/>
                </a:lnTo>
                <a:lnTo>
                  <a:pt x="0" y="25095"/>
                </a:lnTo>
                <a:lnTo>
                  <a:pt x="8000" y="33020"/>
                </a:lnTo>
                <a:lnTo>
                  <a:pt x="25145" y="33020"/>
                </a:lnTo>
                <a:lnTo>
                  <a:pt x="33019" y="25095"/>
                </a:lnTo>
                <a:lnTo>
                  <a:pt x="33019" y="6578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532" y="479024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8"/>
                </a:lnTo>
                <a:lnTo>
                  <a:pt x="1853" y="15066"/>
                </a:lnTo>
                <a:lnTo>
                  <a:pt x="0" y="25133"/>
                </a:lnTo>
                <a:lnTo>
                  <a:pt x="1853" y="34641"/>
                </a:lnTo>
                <a:lnTo>
                  <a:pt x="6921" y="42656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6"/>
                </a:lnTo>
                <a:lnTo>
                  <a:pt x="47019" y="34641"/>
                </a:lnTo>
                <a:lnTo>
                  <a:pt x="48895" y="25133"/>
                </a:lnTo>
                <a:lnTo>
                  <a:pt x="47019" y="15066"/>
                </a:lnTo>
                <a:lnTo>
                  <a:pt x="41798" y="7108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44407" y="488941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7874" y="0"/>
                </a:lnTo>
                <a:lnTo>
                  <a:pt x="0" y="7924"/>
                </a:lnTo>
                <a:lnTo>
                  <a:pt x="0" y="25133"/>
                </a:lnTo>
                <a:lnTo>
                  <a:pt x="7874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94572" y="4774400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20"/>
                </a:lnTo>
                <a:lnTo>
                  <a:pt x="6730" y="33045"/>
                </a:lnTo>
                <a:lnTo>
                  <a:pt x="25146" y="33045"/>
                </a:lnTo>
                <a:lnTo>
                  <a:pt x="33147" y="25120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61553" y="4955527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24"/>
                </a:lnTo>
                <a:lnTo>
                  <a:pt x="0" y="25120"/>
                </a:lnTo>
                <a:lnTo>
                  <a:pt x="6603" y="33045"/>
                </a:lnTo>
                <a:lnTo>
                  <a:pt x="25146" y="33045"/>
                </a:lnTo>
                <a:lnTo>
                  <a:pt x="33020" y="25120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4572" y="4609122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33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33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92946" y="4708283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5"/>
                </a:lnTo>
                <a:lnTo>
                  <a:pt x="1853" y="14514"/>
                </a:lnTo>
                <a:lnTo>
                  <a:pt x="0" y="23825"/>
                </a:lnTo>
                <a:lnTo>
                  <a:pt x="1853" y="33884"/>
                </a:lnTo>
                <a:lnTo>
                  <a:pt x="6921" y="41838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8"/>
                </a:lnTo>
                <a:lnTo>
                  <a:pt x="47019" y="33884"/>
                </a:lnTo>
                <a:lnTo>
                  <a:pt x="48895" y="23825"/>
                </a:lnTo>
                <a:lnTo>
                  <a:pt x="47019" y="14514"/>
                </a:lnTo>
                <a:lnTo>
                  <a:pt x="41798" y="6945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92946" y="4823307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7"/>
                </a:lnTo>
                <a:lnTo>
                  <a:pt x="1853" y="15060"/>
                </a:lnTo>
                <a:lnTo>
                  <a:pt x="0" y="25120"/>
                </a:lnTo>
                <a:lnTo>
                  <a:pt x="1853" y="34635"/>
                </a:lnTo>
                <a:lnTo>
                  <a:pt x="6921" y="42654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4"/>
                </a:lnTo>
                <a:lnTo>
                  <a:pt x="47019" y="34635"/>
                </a:lnTo>
                <a:lnTo>
                  <a:pt x="48895" y="25120"/>
                </a:lnTo>
                <a:lnTo>
                  <a:pt x="47019" y="15060"/>
                </a:lnTo>
                <a:lnTo>
                  <a:pt x="41798" y="7107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25967" y="4922469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7924"/>
                </a:lnTo>
                <a:lnTo>
                  <a:pt x="0" y="25120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20"/>
                </a:lnTo>
                <a:lnTo>
                  <a:pt x="33147" y="7924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4989" y="4807445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29"/>
                </a:lnTo>
                <a:lnTo>
                  <a:pt x="0" y="25133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33"/>
                </a:lnTo>
                <a:lnTo>
                  <a:pt x="33019" y="6629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4989" y="4642180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16"/>
                </a:lnTo>
                <a:lnTo>
                  <a:pt x="0" y="25120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20"/>
                </a:lnTo>
                <a:lnTo>
                  <a:pt x="33019" y="6616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95978" y="2500161"/>
            <a:ext cx="181180" cy="182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01681" y="3116111"/>
            <a:ext cx="102472" cy="102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26115" y="3033141"/>
            <a:ext cx="97710" cy="97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97465" y="3875976"/>
            <a:ext cx="81327" cy="808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53813" y="2206879"/>
            <a:ext cx="97472" cy="977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35823" y="3680078"/>
            <a:ext cx="276225" cy="160020"/>
          </a:xfrm>
          <a:custGeom>
            <a:avLst/>
            <a:gdLst/>
            <a:ahLst/>
            <a:cxnLst/>
            <a:rect l="l" t="t" r="r" b="b"/>
            <a:pathLst>
              <a:path w="276225" h="160020">
                <a:moveTo>
                  <a:pt x="80009" y="0"/>
                </a:moveTo>
                <a:lnTo>
                  <a:pt x="59132" y="974"/>
                </a:lnTo>
                <a:lnTo>
                  <a:pt x="39004" y="3889"/>
                </a:lnTo>
                <a:lnTo>
                  <a:pt x="19377" y="8733"/>
                </a:lnTo>
                <a:lnTo>
                  <a:pt x="0" y="15494"/>
                </a:lnTo>
                <a:lnTo>
                  <a:pt x="15494" y="30988"/>
                </a:lnTo>
                <a:lnTo>
                  <a:pt x="31039" y="25695"/>
                </a:lnTo>
                <a:lnTo>
                  <a:pt x="46799" y="21605"/>
                </a:lnTo>
                <a:lnTo>
                  <a:pt x="63035" y="18968"/>
                </a:lnTo>
                <a:lnTo>
                  <a:pt x="80009" y="18034"/>
                </a:lnTo>
                <a:lnTo>
                  <a:pt x="127731" y="24599"/>
                </a:lnTo>
                <a:lnTo>
                  <a:pt x="170759" y="43308"/>
                </a:lnTo>
                <a:lnTo>
                  <a:pt x="207477" y="72678"/>
                </a:lnTo>
                <a:lnTo>
                  <a:pt x="236270" y="111229"/>
                </a:lnTo>
                <a:lnTo>
                  <a:pt x="255524" y="157480"/>
                </a:lnTo>
                <a:lnTo>
                  <a:pt x="263271" y="157480"/>
                </a:lnTo>
                <a:lnTo>
                  <a:pt x="271018" y="160020"/>
                </a:lnTo>
                <a:lnTo>
                  <a:pt x="276225" y="160020"/>
                </a:lnTo>
                <a:lnTo>
                  <a:pt x="260076" y="115931"/>
                </a:lnTo>
                <a:lnTo>
                  <a:pt x="235683" y="77272"/>
                </a:lnTo>
                <a:lnTo>
                  <a:pt x="204263" y="45196"/>
                </a:lnTo>
                <a:lnTo>
                  <a:pt x="167033" y="20856"/>
                </a:lnTo>
                <a:lnTo>
                  <a:pt x="125209" y="5406"/>
                </a:lnTo>
                <a:lnTo>
                  <a:pt x="8000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9906" y="3408934"/>
            <a:ext cx="312420" cy="139700"/>
          </a:xfrm>
          <a:custGeom>
            <a:avLst/>
            <a:gdLst/>
            <a:ahLst/>
            <a:cxnLst/>
            <a:rect l="l" t="t" r="r" b="b"/>
            <a:pathLst>
              <a:path w="312420" h="139700">
                <a:moveTo>
                  <a:pt x="0" y="0"/>
                </a:moveTo>
                <a:lnTo>
                  <a:pt x="2667" y="46609"/>
                </a:lnTo>
                <a:lnTo>
                  <a:pt x="34303" y="85064"/>
                </a:lnTo>
                <a:lnTo>
                  <a:pt x="73644" y="114315"/>
                </a:lnTo>
                <a:lnTo>
                  <a:pt x="118770" y="132923"/>
                </a:lnTo>
                <a:lnTo>
                  <a:pt x="167767" y="139446"/>
                </a:lnTo>
                <a:lnTo>
                  <a:pt x="208924" y="135209"/>
                </a:lnTo>
                <a:lnTo>
                  <a:pt x="246903" y="122983"/>
                </a:lnTo>
                <a:lnTo>
                  <a:pt x="281477" y="103495"/>
                </a:lnTo>
                <a:lnTo>
                  <a:pt x="312420" y="77470"/>
                </a:lnTo>
                <a:lnTo>
                  <a:pt x="302133" y="67183"/>
                </a:lnTo>
                <a:lnTo>
                  <a:pt x="296925" y="64643"/>
                </a:lnTo>
                <a:lnTo>
                  <a:pt x="269869" y="88729"/>
                </a:lnTo>
                <a:lnTo>
                  <a:pt x="239156" y="106553"/>
                </a:lnTo>
                <a:lnTo>
                  <a:pt x="205039" y="117613"/>
                </a:lnTo>
                <a:lnTo>
                  <a:pt x="167767" y="121412"/>
                </a:lnTo>
                <a:lnTo>
                  <a:pt x="124325" y="115722"/>
                </a:lnTo>
                <a:lnTo>
                  <a:pt x="84591" y="99486"/>
                </a:lnTo>
                <a:lnTo>
                  <a:pt x="49800" y="73954"/>
                </a:lnTo>
                <a:lnTo>
                  <a:pt x="21190" y="40375"/>
                </a:lnTo>
                <a:lnTo>
                  <a:pt x="0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74172" y="3534957"/>
            <a:ext cx="86279" cy="857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40495" y="3071367"/>
            <a:ext cx="233172" cy="4533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8701151" y="3557778"/>
            <a:ext cx="254635" cy="314325"/>
            <a:chOff x="8701151" y="3557778"/>
            <a:chExt cx="254635" cy="314325"/>
          </a:xfrm>
        </p:grpSpPr>
        <p:sp>
          <p:nvSpPr>
            <p:cNvPr id="30" name="object 30"/>
            <p:cNvSpPr/>
            <p:nvPr/>
          </p:nvSpPr>
          <p:spPr>
            <a:xfrm>
              <a:off x="8701151" y="3798062"/>
              <a:ext cx="170179" cy="7365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860790" y="3557778"/>
              <a:ext cx="94741" cy="21221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8428481" y="3783710"/>
            <a:ext cx="226314" cy="242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817657" y="4058526"/>
            <a:ext cx="97710" cy="9785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0" y="4698568"/>
            <a:ext cx="2505075" cy="445134"/>
            <a:chOff x="0" y="4698568"/>
            <a:chExt cx="2505075" cy="445134"/>
          </a:xfrm>
        </p:grpSpPr>
        <p:sp>
          <p:nvSpPr>
            <p:cNvPr id="35" name="object 35"/>
            <p:cNvSpPr/>
            <p:nvPr/>
          </p:nvSpPr>
          <p:spPr>
            <a:xfrm>
              <a:off x="0" y="4698568"/>
              <a:ext cx="2505075" cy="445134"/>
            </a:xfrm>
            <a:custGeom>
              <a:avLst/>
              <a:gdLst/>
              <a:ahLst/>
              <a:cxnLst/>
              <a:rect l="l" t="t" r="r" b="b"/>
              <a:pathLst>
                <a:path w="2505075" h="445135">
                  <a:moveTo>
                    <a:pt x="2428494" y="0"/>
                  </a:moveTo>
                  <a:lnTo>
                    <a:pt x="0" y="0"/>
                  </a:lnTo>
                  <a:lnTo>
                    <a:pt x="0" y="444930"/>
                  </a:lnTo>
                  <a:lnTo>
                    <a:pt x="2504694" y="444930"/>
                  </a:lnTo>
                  <a:lnTo>
                    <a:pt x="2504694" y="76212"/>
                  </a:lnTo>
                  <a:lnTo>
                    <a:pt x="2498699" y="46548"/>
                  </a:lnTo>
                  <a:lnTo>
                    <a:pt x="2482357" y="22323"/>
                  </a:lnTo>
                  <a:lnTo>
                    <a:pt x="2458134" y="5989"/>
                  </a:lnTo>
                  <a:lnTo>
                    <a:pt x="2428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6168" y="4941341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0" y="17157"/>
                  </a:moveTo>
                  <a:lnTo>
                    <a:pt x="0" y="26682"/>
                  </a:lnTo>
                  <a:lnTo>
                    <a:pt x="7620" y="34290"/>
                  </a:lnTo>
                  <a:lnTo>
                    <a:pt x="17145" y="34290"/>
                  </a:lnTo>
                  <a:lnTo>
                    <a:pt x="26035" y="34290"/>
                  </a:lnTo>
                  <a:lnTo>
                    <a:pt x="33667" y="26682"/>
                  </a:lnTo>
                  <a:lnTo>
                    <a:pt x="33667" y="17157"/>
                  </a:lnTo>
                  <a:lnTo>
                    <a:pt x="33667" y="7620"/>
                  </a:lnTo>
                  <a:lnTo>
                    <a:pt x="26035" y="0"/>
                  </a:lnTo>
                  <a:lnTo>
                    <a:pt x="17145" y="0"/>
                  </a:lnTo>
                  <a:lnTo>
                    <a:pt x="7620" y="0"/>
                  </a:lnTo>
                  <a:lnTo>
                    <a:pt x="0" y="7620"/>
                  </a:lnTo>
                  <a:lnTo>
                    <a:pt x="0" y="17157"/>
                  </a:lnTo>
                  <a:close/>
                </a:path>
              </a:pathLst>
            </a:custGeom>
            <a:ln w="74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21932" y="4980089"/>
              <a:ext cx="34290" cy="34925"/>
            </a:xfrm>
            <a:custGeom>
              <a:avLst/>
              <a:gdLst/>
              <a:ahLst/>
              <a:cxnLst/>
              <a:rect l="l" t="t" r="r" b="b"/>
              <a:pathLst>
                <a:path w="34290" h="34925">
                  <a:moveTo>
                    <a:pt x="26670" y="0"/>
                  </a:moveTo>
                  <a:lnTo>
                    <a:pt x="7607" y="0"/>
                  </a:lnTo>
                  <a:lnTo>
                    <a:pt x="0" y="7620"/>
                  </a:lnTo>
                  <a:lnTo>
                    <a:pt x="0" y="26682"/>
                  </a:lnTo>
                  <a:lnTo>
                    <a:pt x="7607" y="34302"/>
                  </a:lnTo>
                  <a:lnTo>
                    <a:pt x="26670" y="34302"/>
                  </a:lnTo>
                  <a:lnTo>
                    <a:pt x="34290" y="26682"/>
                  </a:lnTo>
                  <a:lnTo>
                    <a:pt x="3429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2613" y="4822545"/>
              <a:ext cx="64808" cy="6480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8353" y="4728705"/>
              <a:ext cx="79049" cy="11607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716" y="4815605"/>
              <a:ext cx="1274064" cy="2468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52550" y="4774519"/>
              <a:ext cx="742645" cy="30175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136394" y="4733305"/>
              <a:ext cx="286956" cy="34747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2060320" y="1145603"/>
            <a:ext cx="502348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215" dirty="0">
                <a:solidFill>
                  <a:srgbClr val="000000"/>
                </a:solidFill>
                <a:latin typeface="Arial"/>
                <a:cs typeface="Arial"/>
              </a:rPr>
              <a:t>Tujuan</a:t>
            </a:r>
            <a:r>
              <a:rPr sz="3500" spc="-3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500" spc="260" dirty="0">
                <a:solidFill>
                  <a:srgbClr val="000000"/>
                </a:solidFill>
                <a:latin typeface="Arial"/>
                <a:cs typeface="Arial"/>
              </a:rPr>
              <a:t>Pembelajaran</a:t>
            </a:r>
            <a:endParaRPr sz="35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52169" y="2011679"/>
            <a:ext cx="6388735" cy="1732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2F4052"/>
                </a:solidFill>
                <a:latin typeface="Lato"/>
                <a:cs typeface="Lato"/>
              </a:rPr>
              <a:t>Tujuan Instruksional</a:t>
            </a:r>
            <a:r>
              <a:rPr sz="1400" b="1" spc="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400" b="1" spc="-5" dirty="0">
                <a:solidFill>
                  <a:srgbClr val="2F4052"/>
                </a:solidFill>
                <a:latin typeface="Lato"/>
                <a:cs typeface="Lato"/>
              </a:rPr>
              <a:t>Umum</a:t>
            </a:r>
            <a:endParaRPr sz="1400" dirty="0">
              <a:latin typeface="Lato"/>
              <a:cs typeface="Lato"/>
            </a:endParaRPr>
          </a:p>
          <a:p>
            <a:pPr algn="ctr">
              <a:lnSpc>
                <a:spcPct val="100000"/>
              </a:lnSpc>
            </a:pP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Peserta </a:t>
            </a:r>
            <a:r>
              <a:rPr sz="1400" dirty="0">
                <a:solidFill>
                  <a:srgbClr val="2F4052"/>
                </a:solidFill>
                <a:latin typeface="Lato"/>
                <a:cs typeface="Lato"/>
              </a:rPr>
              <a:t>mampu membuat analisis 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keuangan </a:t>
            </a:r>
            <a:r>
              <a:rPr sz="1400" dirty="0">
                <a:solidFill>
                  <a:srgbClr val="2F4052"/>
                </a:solidFill>
                <a:latin typeface="Lato"/>
                <a:cs typeface="Lato"/>
              </a:rPr>
              <a:t>unit </a:t>
            </a:r>
            <a:r>
              <a:rPr sz="1400" spc="-5" dirty="0" err="1">
                <a:solidFill>
                  <a:srgbClr val="2F4052"/>
                </a:solidFill>
                <a:latin typeface="Lato"/>
                <a:cs typeface="Lato"/>
              </a:rPr>
              <a:t>bisnis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Keramba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Jaring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Apung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.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</a:pPr>
            <a:endParaRPr sz="1400" dirty="0">
              <a:latin typeface="Lato"/>
              <a:cs typeface="Lato"/>
            </a:endParaRPr>
          </a:p>
          <a:p>
            <a:pPr algn="ctr">
              <a:lnSpc>
                <a:spcPct val="100000"/>
              </a:lnSpc>
            </a:pPr>
            <a:r>
              <a:rPr sz="1400" b="1" spc="-5" dirty="0">
                <a:solidFill>
                  <a:srgbClr val="2F4052"/>
                </a:solidFill>
                <a:latin typeface="Lato"/>
                <a:cs typeface="Lato"/>
              </a:rPr>
              <a:t>Tujuan Instruksional</a:t>
            </a:r>
            <a:r>
              <a:rPr sz="1400" b="1" spc="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400" b="1" spc="-5" dirty="0">
                <a:solidFill>
                  <a:srgbClr val="2F4052"/>
                </a:solidFill>
                <a:latin typeface="Lato"/>
                <a:cs typeface="Lato"/>
              </a:rPr>
              <a:t>Khusus</a:t>
            </a:r>
            <a:endParaRPr sz="1400" dirty="0">
              <a:latin typeface="Lato"/>
              <a:cs typeface="Lato"/>
            </a:endParaRPr>
          </a:p>
          <a:p>
            <a:pPr marL="462280" marR="455295" algn="ctr">
              <a:lnSpc>
                <a:spcPct val="100000"/>
              </a:lnSpc>
            </a:pPr>
            <a:r>
              <a:rPr sz="1400" dirty="0">
                <a:solidFill>
                  <a:srgbClr val="2F4052"/>
                </a:solidFill>
                <a:latin typeface="Lato"/>
                <a:cs typeface="Lato"/>
              </a:rPr>
              <a:t>Mampu 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menghitung </a:t>
            </a:r>
            <a:r>
              <a:rPr sz="1400" spc="-5" dirty="0" err="1">
                <a:solidFill>
                  <a:srgbClr val="2F4052"/>
                </a:solidFill>
                <a:latin typeface="Lato"/>
                <a:cs typeface="Lato"/>
              </a:rPr>
              <a:t>pendapatan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400" dirty="0">
                <a:solidFill>
                  <a:srgbClr val="2F4052"/>
                </a:solidFill>
                <a:latin typeface="Lato"/>
                <a:cs typeface="Lato"/>
              </a:rPr>
              <a:t>unit </a:t>
            </a:r>
            <a:r>
              <a:rPr sz="1400" spc="-5" dirty="0" err="1">
                <a:solidFill>
                  <a:srgbClr val="2F4052"/>
                </a:solidFill>
                <a:latin typeface="Lato"/>
                <a:cs typeface="Lato"/>
              </a:rPr>
              <a:t>bisnis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Keramba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Jaring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Apung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  Mampu menghitung </a:t>
            </a:r>
            <a:r>
              <a:rPr sz="1400" dirty="0">
                <a:solidFill>
                  <a:srgbClr val="2F4052"/>
                </a:solidFill>
                <a:latin typeface="Lato"/>
                <a:cs typeface="Lato"/>
              </a:rPr>
              <a:t>biaya 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(HPP) unit </a:t>
            </a:r>
            <a:r>
              <a:rPr sz="1400" spc="-5" dirty="0" err="1">
                <a:solidFill>
                  <a:srgbClr val="2F4052"/>
                </a:solidFill>
                <a:latin typeface="Lato"/>
                <a:cs typeface="Lato"/>
              </a:rPr>
              <a:t>bisnis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Keramba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Jaring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Apung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  </a:t>
            </a:r>
            <a:r>
              <a:rPr sz="1400" dirty="0">
                <a:solidFill>
                  <a:srgbClr val="2F4052"/>
                </a:solidFill>
                <a:latin typeface="Lato"/>
                <a:cs typeface="Lato"/>
              </a:rPr>
              <a:t>Mampu 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menghitung cash </a:t>
            </a:r>
            <a:r>
              <a:rPr sz="1400" dirty="0">
                <a:solidFill>
                  <a:srgbClr val="2F4052"/>
                </a:solidFill>
                <a:latin typeface="Lato"/>
                <a:cs typeface="Lato"/>
              </a:rPr>
              <a:t>flow unit </a:t>
            </a:r>
            <a:r>
              <a:rPr sz="1400" spc="-5" dirty="0" err="1">
                <a:solidFill>
                  <a:srgbClr val="2F4052"/>
                </a:solidFill>
                <a:latin typeface="Lato"/>
                <a:cs typeface="Lato"/>
              </a:rPr>
              <a:t>bisnis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Keramba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Jaring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Apung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  </a:t>
            </a:r>
            <a:r>
              <a:rPr sz="1400" dirty="0">
                <a:solidFill>
                  <a:srgbClr val="2F4052"/>
                </a:solidFill>
                <a:latin typeface="Lato"/>
                <a:cs typeface="Lato"/>
              </a:rPr>
              <a:t>Mampu 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menghitung </a:t>
            </a:r>
            <a:r>
              <a:rPr sz="1400" dirty="0">
                <a:solidFill>
                  <a:srgbClr val="2F4052"/>
                </a:solidFill>
                <a:latin typeface="Lato"/>
                <a:cs typeface="Lato"/>
              </a:rPr>
              <a:t>RPC unit </a:t>
            </a:r>
            <a:r>
              <a:rPr sz="1400" spc="-5" dirty="0" err="1">
                <a:solidFill>
                  <a:srgbClr val="2F4052"/>
                </a:solidFill>
                <a:latin typeface="Lato"/>
                <a:cs typeface="Lato"/>
              </a:rPr>
              <a:t>bisnis</a:t>
            </a:r>
            <a:r>
              <a:rPr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Keramba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Jaring</a:t>
            </a:r>
            <a:r>
              <a:rPr lang="en-US" sz="1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400" spc="-5" dirty="0" err="1">
                <a:solidFill>
                  <a:srgbClr val="2F4052"/>
                </a:solidFill>
                <a:latin typeface="Lato"/>
                <a:cs typeface="Lato"/>
              </a:rPr>
              <a:t>Apung</a:t>
            </a:r>
            <a:endParaRPr sz="14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3639" y="4743959"/>
            <a:ext cx="286956" cy="347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00600" y="1083881"/>
            <a:ext cx="325310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 err="1"/>
              <a:t>Biaya</a:t>
            </a:r>
            <a:r>
              <a:rPr spc="-70" dirty="0"/>
              <a:t> </a:t>
            </a:r>
            <a:r>
              <a:rPr dirty="0" err="1"/>
              <a:t>Operasional</a:t>
            </a:r>
            <a:r>
              <a:rPr lang="en-US" dirty="0"/>
              <a:t> (B)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997329" y="1757362"/>
            <a:ext cx="6057900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890" algn="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Biaya pembelian sarana </a:t>
            </a:r>
            <a:r>
              <a:rPr sz="2000" dirty="0" err="1">
                <a:solidFill>
                  <a:srgbClr val="2F4052"/>
                </a:solidFill>
                <a:latin typeface="Lato"/>
                <a:cs typeface="Lato"/>
              </a:rPr>
              <a:t>produksi</a:t>
            </a:r>
            <a:r>
              <a:rPr sz="2000" spc="-6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(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benih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,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pakan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,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)</a:t>
            </a:r>
            <a:endParaRPr sz="2000" dirty="0">
              <a:latin typeface="Lato"/>
              <a:cs typeface="Lato"/>
            </a:endParaRPr>
          </a:p>
          <a:p>
            <a:pPr marL="932180" marR="6985" indent="2306955" algn="r">
              <a:lnSpc>
                <a:spcPct val="100000"/>
              </a:lnSpc>
            </a:pPr>
            <a:r>
              <a:rPr sz="2000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2000" spc="-1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Tenaga</a:t>
            </a:r>
            <a:r>
              <a:rPr sz="2000" spc="-4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Kerja  Biaya pemeliharaan kendaraan atau</a:t>
            </a:r>
            <a:r>
              <a:rPr sz="2000" spc="-11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bangunan</a:t>
            </a:r>
            <a:endParaRPr sz="2000" dirty="0">
              <a:latin typeface="Lato"/>
              <a:cs typeface="Lato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penyusutan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Investasi</a:t>
            </a:r>
            <a:endParaRPr sz="2000" dirty="0">
              <a:latin typeface="Lato"/>
              <a:cs typeface="Lato"/>
            </a:endParaRPr>
          </a:p>
          <a:p>
            <a:pPr marR="8255" algn="r">
              <a:lnSpc>
                <a:spcPct val="100000"/>
              </a:lnSpc>
            </a:pPr>
            <a:r>
              <a:rPr sz="2000" i="1" dirty="0">
                <a:solidFill>
                  <a:srgbClr val="2F4052"/>
                </a:solidFill>
                <a:latin typeface="Lato"/>
                <a:cs typeface="Lato"/>
              </a:rPr>
              <a:t>Biaya Operasional</a:t>
            </a:r>
            <a:r>
              <a:rPr sz="2000" i="1" spc="-9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i="1" dirty="0">
                <a:solidFill>
                  <a:srgbClr val="2F4052"/>
                </a:solidFill>
                <a:latin typeface="Lato"/>
                <a:cs typeface="Lato"/>
              </a:rPr>
              <a:t>lain-lain</a:t>
            </a:r>
            <a:endParaRPr sz="2000" dirty="0">
              <a:latin typeface="Lato"/>
              <a:cs typeface="Lato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EFA9910C-4C02-4EC7-9B07-750310E083BD}"/>
              </a:ext>
            </a:extLst>
          </p:cNvPr>
          <p:cNvSpPr txBox="1"/>
          <p:nvPr/>
        </p:nvSpPr>
        <p:spPr>
          <a:xfrm>
            <a:off x="838200" y="3284601"/>
            <a:ext cx="72390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890" algn="r">
              <a:lnSpc>
                <a:spcPct val="100000"/>
              </a:lnSpc>
              <a:spcBef>
                <a:spcPts val="100"/>
              </a:spcBef>
            </a:pP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Operasional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: Rp42.620.000/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tahun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atau</a:t>
            </a:r>
            <a:r>
              <a:rPr lang="en-US" sz="2000" dirty="0">
                <a:solidFill>
                  <a:srgbClr val="2F4052"/>
                </a:solidFill>
                <a:latin typeface="Lato"/>
                <a:cs typeface="Lato"/>
              </a:rPr>
              <a:t> Rp 21.310.000/</a:t>
            </a:r>
            <a:r>
              <a:rPr lang="en-US" sz="2000" dirty="0" err="1">
                <a:solidFill>
                  <a:srgbClr val="2F4052"/>
                </a:solidFill>
                <a:latin typeface="Lato"/>
                <a:cs typeface="Lato"/>
              </a:rPr>
              <a:t>bulan</a:t>
            </a:r>
            <a:endParaRPr sz="20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3639" y="4743959"/>
            <a:ext cx="286956" cy="347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43400" y="931545"/>
            <a:ext cx="370966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indent="-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Biaya Non</a:t>
            </a:r>
            <a:r>
              <a:rPr spc="-75" dirty="0"/>
              <a:t> </a:t>
            </a:r>
            <a:r>
              <a:rPr dirty="0" err="1"/>
              <a:t>Operasional</a:t>
            </a:r>
            <a:r>
              <a:rPr lang="en-US" dirty="0"/>
              <a:t> (C)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674198" y="1604898"/>
            <a:ext cx="3379252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0059" marR="5080" indent="424180" algn="r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1600" spc="-6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Resiko</a:t>
            </a:r>
            <a:r>
              <a:rPr sz="1600" spc="-6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Keluarga  Biaya</a:t>
            </a:r>
            <a:r>
              <a:rPr sz="1600" spc="-5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Pendidikan</a:t>
            </a:r>
            <a:r>
              <a:rPr sz="1600" spc="-7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Anak  Biaya </a:t>
            </a:r>
            <a:r>
              <a:rPr sz="1600" spc="-5" dirty="0">
                <a:solidFill>
                  <a:srgbClr val="2F4052"/>
                </a:solidFill>
                <a:latin typeface="Lato"/>
                <a:cs typeface="Lato"/>
              </a:rPr>
              <a:t>Listrik,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Telp</a:t>
            </a:r>
            <a:r>
              <a:rPr sz="1600" spc="-11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/</a:t>
            </a:r>
            <a:r>
              <a:rPr sz="1600" spc="-1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HP  Biaya Angsuran Bank</a:t>
            </a:r>
            <a:r>
              <a:rPr sz="1600" spc="-13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Lain</a:t>
            </a:r>
            <a:endParaRPr sz="1600" dirty="0">
              <a:latin typeface="Lato"/>
              <a:cs typeface="Lato"/>
            </a:endParaRP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sz="1600" i="1" dirty="0">
                <a:solidFill>
                  <a:srgbClr val="2F4052"/>
                </a:solidFill>
                <a:latin typeface="Lato"/>
                <a:cs typeface="Lato"/>
              </a:rPr>
              <a:t>Biaya Non Operasional</a:t>
            </a:r>
            <a:r>
              <a:rPr sz="1600" i="1" spc="-8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i="1" dirty="0">
                <a:solidFill>
                  <a:srgbClr val="2F4052"/>
                </a:solidFill>
                <a:latin typeface="Lato"/>
                <a:cs typeface="Lato"/>
              </a:rPr>
              <a:t>lain-lain</a:t>
            </a:r>
            <a:endParaRPr sz="1600" dirty="0">
              <a:latin typeface="Lato"/>
              <a:cs typeface="Lato"/>
            </a:endParaRPr>
          </a:p>
          <a:p>
            <a:pPr marR="6985" algn="r">
              <a:lnSpc>
                <a:spcPct val="100000"/>
              </a:lnSpc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.</a:t>
            </a:r>
            <a:endParaRPr sz="2000" dirty="0">
              <a:latin typeface="Lato"/>
              <a:cs typeface="Lato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C3E423D1-E688-4F51-8557-73D00EE19AFE}"/>
              </a:ext>
            </a:extLst>
          </p:cNvPr>
          <p:cNvSpPr txBox="1"/>
          <p:nvPr/>
        </p:nvSpPr>
        <p:spPr>
          <a:xfrm>
            <a:off x="990600" y="2647424"/>
            <a:ext cx="4114800" cy="24211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600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1600" spc="-6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600" spc="-60" dirty="0">
                <a:solidFill>
                  <a:srgbClr val="2F4052"/>
                </a:solidFill>
                <a:latin typeface="Lato"/>
                <a:cs typeface="Lato"/>
              </a:rPr>
              <a:t>Kesehatan/</a:t>
            </a:r>
            <a:r>
              <a:rPr lang="en-US" sz="1600" spc="-60" dirty="0" err="1">
                <a:solidFill>
                  <a:srgbClr val="2F4052"/>
                </a:solidFill>
                <a:latin typeface="Lato"/>
                <a:cs typeface="Lato"/>
              </a:rPr>
              <a:t>bpjs</a:t>
            </a:r>
            <a:r>
              <a:rPr lang="en-US" sz="1600" spc="-60" dirty="0">
                <a:solidFill>
                  <a:srgbClr val="2F4052"/>
                </a:solidFill>
                <a:latin typeface="Lato"/>
                <a:cs typeface="Lato"/>
              </a:rPr>
              <a:t> = Rp 200.000</a:t>
            </a:r>
            <a:r>
              <a:rPr sz="1600" spc="-6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endParaRPr lang="en-US" sz="1600" spc="-60" dirty="0">
              <a:solidFill>
                <a:srgbClr val="2F4052"/>
              </a:solidFill>
              <a:latin typeface="Lato"/>
              <a:cs typeface="Lato"/>
            </a:endParaRPr>
          </a:p>
          <a:p>
            <a:pPr marL="479425" marR="5080" indent="-479425" algn="r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  Biaya</a:t>
            </a:r>
            <a:r>
              <a:rPr sz="1600" spc="-5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Pendidikan</a:t>
            </a:r>
            <a:r>
              <a:rPr sz="1600" spc="-7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Anak</a:t>
            </a:r>
            <a:r>
              <a:rPr lang="en-US" sz="1600" dirty="0">
                <a:solidFill>
                  <a:srgbClr val="2F4052"/>
                </a:solidFill>
                <a:latin typeface="Lato"/>
                <a:cs typeface="Lato"/>
              </a:rPr>
              <a:t> = Rp150.000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  </a:t>
            </a:r>
            <a:endParaRPr lang="en-US" sz="1600" dirty="0">
              <a:solidFill>
                <a:srgbClr val="2F4052"/>
              </a:solidFill>
              <a:latin typeface="Lato"/>
              <a:cs typeface="Lato"/>
            </a:endParaRPr>
          </a:p>
          <a:p>
            <a:pPr marL="479425" marR="5080" indent="-479425" algn="r">
              <a:lnSpc>
                <a:spcPct val="100000"/>
              </a:lnSpc>
              <a:spcBef>
                <a:spcPts val="100"/>
              </a:spcBef>
            </a:pPr>
            <a:r>
              <a:rPr sz="1600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spc="-5" dirty="0">
                <a:solidFill>
                  <a:srgbClr val="2F4052"/>
                </a:solidFill>
                <a:latin typeface="Lato"/>
                <a:cs typeface="Lato"/>
              </a:rPr>
              <a:t>Listrik,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Telp</a:t>
            </a:r>
            <a:r>
              <a:rPr sz="1600" spc="-11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/</a:t>
            </a:r>
            <a:r>
              <a:rPr sz="1600" spc="-1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HP</a:t>
            </a:r>
            <a:r>
              <a:rPr lang="en-US" sz="1600" dirty="0">
                <a:solidFill>
                  <a:srgbClr val="2F4052"/>
                </a:solidFill>
                <a:latin typeface="Lato"/>
                <a:cs typeface="Lato"/>
              </a:rPr>
              <a:t> Rp 500.000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  </a:t>
            </a:r>
            <a:endParaRPr lang="en-US" sz="1600" dirty="0">
              <a:solidFill>
                <a:srgbClr val="2F4052"/>
              </a:solidFill>
              <a:latin typeface="Lato"/>
              <a:cs typeface="Lato"/>
            </a:endParaRPr>
          </a:p>
          <a:p>
            <a:pPr marL="479425" marR="5080" indent="-479425" algn="r">
              <a:lnSpc>
                <a:spcPct val="100000"/>
              </a:lnSpc>
              <a:spcBef>
                <a:spcPts val="100"/>
              </a:spcBef>
            </a:pPr>
            <a:r>
              <a:rPr sz="1600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16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6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600" dirty="0" err="1">
                <a:solidFill>
                  <a:srgbClr val="2F4052"/>
                </a:solidFill>
                <a:latin typeface="Lato"/>
                <a:cs typeface="Lato"/>
              </a:rPr>
              <a:t>cicilan</a:t>
            </a:r>
            <a:r>
              <a:rPr lang="en-US" sz="16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600" dirty="0" err="1">
                <a:solidFill>
                  <a:srgbClr val="2F4052"/>
                </a:solidFill>
                <a:latin typeface="Lato"/>
                <a:cs typeface="Lato"/>
              </a:rPr>
              <a:t>barang</a:t>
            </a:r>
            <a:r>
              <a:rPr lang="en-US" sz="1600" dirty="0">
                <a:solidFill>
                  <a:srgbClr val="2F4052"/>
                </a:solidFill>
                <a:latin typeface="Lato"/>
                <a:cs typeface="Lato"/>
              </a:rPr>
              <a:t> Rp 500.000</a:t>
            </a:r>
            <a:endParaRPr sz="1600" dirty="0">
              <a:latin typeface="Lato"/>
              <a:cs typeface="Lato"/>
            </a:endParaRP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sz="1600" i="1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1600" i="1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600" i="1" dirty="0" err="1">
                <a:solidFill>
                  <a:srgbClr val="2F4052"/>
                </a:solidFill>
                <a:latin typeface="Lato"/>
                <a:cs typeface="Lato"/>
              </a:rPr>
              <a:t>Rumah</a:t>
            </a:r>
            <a:r>
              <a:rPr lang="en-US" sz="1600" i="1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600" i="1" dirty="0" err="1">
                <a:solidFill>
                  <a:srgbClr val="2F4052"/>
                </a:solidFill>
                <a:latin typeface="Lato"/>
                <a:cs typeface="Lato"/>
              </a:rPr>
              <a:t>Tangga</a:t>
            </a:r>
            <a:r>
              <a:rPr lang="en-US" sz="1600" i="1" dirty="0">
                <a:solidFill>
                  <a:srgbClr val="2F4052"/>
                </a:solidFill>
                <a:latin typeface="Lato"/>
                <a:cs typeface="Lato"/>
              </a:rPr>
              <a:t> Rp 1.000.000</a:t>
            </a: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lang="en-US" dirty="0">
                <a:latin typeface="Lato"/>
                <a:cs typeface="Lato"/>
              </a:rPr>
              <a:t>Total </a:t>
            </a:r>
            <a:r>
              <a:rPr lang="en-US" dirty="0" err="1">
                <a:latin typeface="Lato"/>
                <a:cs typeface="Lato"/>
              </a:rPr>
              <a:t>biaya</a:t>
            </a:r>
            <a:r>
              <a:rPr lang="en-US" dirty="0">
                <a:latin typeface="Lato"/>
                <a:cs typeface="Lato"/>
              </a:rPr>
              <a:t> non </a:t>
            </a:r>
            <a:r>
              <a:rPr lang="en-US" dirty="0" err="1">
                <a:latin typeface="Lato"/>
                <a:cs typeface="Lato"/>
              </a:rPr>
              <a:t>operasional</a:t>
            </a:r>
            <a:r>
              <a:rPr lang="en-US" dirty="0">
                <a:latin typeface="Lato"/>
                <a:cs typeface="Lato"/>
              </a:rPr>
              <a:t>  Rp2.350.000/</a:t>
            </a:r>
            <a:r>
              <a:rPr lang="en-US" dirty="0" err="1">
                <a:latin typeface="Lato"/>
                <a:cs typeface="Lato"/>
              </a:rPr>
              <a:t>bln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atau</a:t>
            </a:r>
            <a:r>
              <a:rPr lang="en-US" dirty="0">
                <a:latin typeface="Lato"/>
                <a:cs typeface="Lato"/>
              </a:rPr>
              <a:t> Rp28.200.000/</a:t>
            </a:r>
            <a:r>
              <a:rPr lang="en-US" dirty="0" err="1">
                <a:latin typeface="Lato"/>
                <a:cs typeface="Lato"/>
              </a:rPr>
              <a:t>thn</a:t>
            </a:r>
            <a:endParaRPr dirty="0">
              <a:latin typeface="Lato"/>
              <a:cs typeface="Lato"/>
            </a:endParaRPr>
          </a:p>
          <a:p>
            <a:pPr marR="6985" algn="r">
              <a:lnSpc>
                <a:spcPct val="100000"/>
              </a:lnSpc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.</a:t>
            </a:r>
            <a:endParaRPr sz="20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912B-2693-45C6-A5BF-5DEBA5C89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2200" y="966784"/>
            <a:ext cx="6400800" cy="369332"/>
          </a:xfrm>
        </p:spPr>
        <p:txBody>
          <a:bodyPr/>
          <a:lstStyle/>
          <a:p>
            <a:r>
              <a:rPr lang="en-ID" sz="2400" spc="125" dirty="0" err="1">
                <a:solidFill>
                  <a:srgbClr val="000000"/>
                </a:solidFill>
                <a:latin typeface="Arial"/>
                <a:cs typeface="Arial"/>
              </a:rPr>
              <a:t>Perhitungan</a:t>
            </a:r>
            <a:r>
              <a:rPr lang="en-ID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ID" sz="2400" i="1" spc="95" dirty="0">
                <a:solidFill>
                  <a:srgbClr val="000000"/>
                </a:solidFill>
                <a:latin typeface="Arial"/>
                <a:cs typeface="Arial"/>
              </a:rPr>
              <a:t>Re-Payment</a:t>
            </a:r>
            <a:r>
              <a:rPr lang="en-ID" sz="2400" i="1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ID" sz="2400" i="1" spc="105" dirty="0">
                <a:solidFill>
                  <a:srgbClr val="000000"/>
                </a:solidFill>
                <a:latin typeface="Arial"/>
                <a:cs typeface="Arial"/>
              </a:rPr>
              <a:t>Capacity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D9E99F-94B0-4EFE-9C73-E59CED5478BF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990600" y="1377421"/>
            <a:ext cx="6400800" cy="1107996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RPC = (A – B- C) X 75%</a:t>
            </a:r>
          </a:p>
          <a:p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=(Rp 144.000.000-Rp42.520.000-Rp28.200.000)x75%</a:t>
            </a:r>
          </a:p>
          <a:p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=Rp 54.885.000/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tahun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atau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Rp 27.442.500/6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bulan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= Rp4.573.750/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bulan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2">
                <a:extLst>
                  <a:ext uri="{FF2B5EF4-FFF2-40B4-BE49-F238E27FC236}">
                    <a16:creationId xmlns:a16="http://schemas.microsoft.com/office/drawing/2014/main" id="{15D5455B-BF61-4B73-A94E-9DA480370D9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57400" y="2419350"/>
                <a:ext cx="6400800" cy="1385187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3500" b="1" i="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800" kern="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Maksimum</a:t>
                </a:r>
                <a:r>
                  <a:rPr lang="en-US" sz="1800" kern="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800" kern="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Plafon</a:t>
                </a:r>
                <a:r>
                  <a:rPr lang="en-US" sz="1800" kern="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800" kern="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Kredit</a:t>
                </a:r>
                <a:r>
                  <a:rPr lang="en-US" sz="1800" kern="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(</a:t>
                </a:r>
                <a:r>
                  <a:rPr lang="en-US" sz="1800" kern="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flate</a:t>
                </a:r>
                <a:r>
                  <a:rPr lang="en-US" sz="1800" kern="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rate)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8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𝑥</m:t>
                      </m:r>
                      <m:r>
                        <a:rPr lang="en-ID" sz="180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1800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100+(</m:t>
                          </m:r>
                          <m:r>
                            <m:rPr>
                              <m:sty m:val="p"/>
                            </m:rP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JW</m:t>
                          </m:r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x</m:t>
                          </m:r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i</m:t>
                          </m:r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𝑅𝑃𝐶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𝑋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𝐽𝑊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ID" kern="0" dirty="0"/>
              </a:p>
            </p:txBody>
          </p:sp>
        </mc:Choice>
        <mc:Fallback xmlns="">
          <p:sp>
            <p:nvSpPr>
              <p:cNvPr id="4" name="Subtitle 2">
                <a:extLst>
                  <a:ext uri="{FF2B5EF4-FFF2-40B4-BE49-F238E27FC236}">
                    <a16:creationId xmlns:a16="http://schemas.microsoft.com/office/drawing/2014/main" id="{15D5455B-BF61-4B73-A94E-9DA480370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419350"/>
                <a:ext cx="6400800" cy="1385187"/>
              </a:xfrm>
              <a:prstGeom prst="rect">
                <a:avLst/>
              </a:prstGeom>
              <a:blipFill>
                <a:blip r:embed="rId2"/>
                <a:stretch>
                  <a:fillRect l="-2286" t="-572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ubtitle 2">
                <a:extLst>
                  <a:ext uri="{FF2B5EF4-FFF2-40B4-BE49-F238E27FC236}">
                    <a16:creationId xmlns:a16="http://schemas.microsoft.com/office/drawing/2014/main" id="{332604F3-3DDF-4A21-9265-BB299ADD00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00200" y="3496703"/>
                <a:ext cx="6934200" cy="84657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3500" b="1" i="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8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𝑥</m:t>
                      </m:r>
                      <m:r>
                        <a:rPr lang="en-ID" sz="180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1800" i="1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100+(</m:t>
                          </m:r>
                          <m:r>
                            <a:rPr lang="en-US" sz="1800" b="1" i="0" smtClean="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𝟑𝟔</m:t>
                          </m:r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x</m:t>
                          </m:r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1" i="0" smtClean="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1800" b="1" i="0" smtClean="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%</m:t>
                          </m:r>
                          <m:r>
                            <a:rPr lang="en-ID" sz="1800">
                              <a:solidFill>
                                <a:srgbClr val="333333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𝑹𝒑</m:t>
                      </m:r>
                      <m:r>
                        <a:rPr lang="en-US" sz="1800" b="1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1800" b="1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US" sz="1800" b="1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𝟓𝟕𝟑</m:t>
                      </m:r>
                      <m:r>
                        <a:rPr lang="en-US" sz="1800" b="1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US" sz="1800" b="1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𝟕𝟓𝟎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𝑋</m:t>
                      </m:r>
                      <m:r>
                        <a:rPr lang="en-ID" sz="18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𝟑𝟔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ID" sz="1800" i="1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𝑥</m:t>
                    </m:r>
                    <m:r>
                      <a:rPr lang="en-ID" sz="180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=</m:t>
                    </m:r>
                    <m:r>
                      <a:rPr lang="en-US" sz="1800" b="1" i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𝐑𝐩</m:t>
                    </m:r>
                    <m:r>
                      <a:rPr lang="en-US" sz="1800" b="1" i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 </m:t>
                    </m:r>
                    <m:r>
                      <a:rPr lang="en-US" sz="1800" b="1" i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𝟏𝟑𝟗</m:t>
                    </m:r>
                    <m:r>
                      <a:rPr lang="en-US" sz="1800" b="1" i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.</m:t>
                    </m:r>
                    <m:r>
                      <a:rPr lang="en-US" sz="1800" b="1" i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𝟓𝟑𝟖</m:t>
                    </m:r>
                    <m:r>
                      <a:rPr lang="en-US" sz="1800" b="1" i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.</m:t>
                    </m:r>
                    <m:r>
                      <a:rPr lang="en-US" sz="1800" b="1" i="0" smtClean="0">
                        <a:solidFill>
                          <a:srgbClr val="333333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𝟏𝟑</m:t>
                    </m:r>
                  </m:oMath>
                </a14:m>
                <a:r>
                  <a:rPr lang="en-ID" sz="1800" kern="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Subtitle 2">
                <a:extLst>
                  <a:ext uri="{FF2B5EF4-FFF2-40B4-BE49-F238E27FC236}">
                    <a16:creationId xmlns:a16="http://schemas.microsoft.com/office/drawing/2014/main" id="{332604F3-3DDF-4A21-9265-BB299ADD0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496703"/>
                <a:ext cx="6934200" cy="846578"/>
              </a:xfrm>
              <a:prstGeom prst="rect">
                <a:avLst/>
              </a:prstGeom>
              <a:blipFill>
                <a:blip r:embed="rId3"/>
                <a:stretch>
                  <a:fillRect l="-880" b="-1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602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5160" y="350788"/>
            <a:ext cx="3714115" cy="1606550"/>
          </a:xfrm>
          <a:prstGeom prst="rect">
            <a:avLst/>
          </a:prstGeom>
        </p:spPr>
        <p:txBody>
          <a:bodyPr vert="horz" wrap="square" lIns="0" tIns="283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35"/>
              </a:spcBef>
            </a:pPr>
            <a:r>
              <a:rPr sz="6000" spc="395" dirty="0">
                <a:solidFill>
                  <a:srgbClr val="000000"/>
                </a:solidFill>
                <a:latin typeface="Arial"/>
                <a:cs typeface="Arial"/>
              </a:rPr>
              <a:t>Thanks!</a:t>
            </a:r>
            <a:endParaRPr sz="6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000" spc="40" dirty="0">
                <a:solidFill>
                  <a:srgbClr val="000000"/>
                </a:solidFill>
                <a:latin typeface="Arial"/>
                <a:cs typeface="Arial"/>
              </a:rPr>
              <a:t>Do</a:t>
            </a:r>
            <a:r>
              <a:rPr sz="2000" spc="-1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spc="135" dirty="0">
                <a:solidFill>
                  <a:srgbClr val="000000"/>
                </a:solidFill>
                <a:latin typeface="Arial"/>
                <a:cs typeface="Arial"/>
              </a:rPr>
              <a:t>you</a:t>
            </a:r>
            <a:r>
              <a:rPr sz="2000" spc="-2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spc="175" dirty="0">
                <a:solidFill>
                  <a:srgbClr val="000000"/>
                </a:solidFill>
                <a:latin typeface="Arial"/>
                <a:cs typeface="Arial"/>
              </a:rPr>
              <a:t>have</a:t>
            </a:r>
            <a:r>
              <a:rPr sz="20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spc="200" dirty="0">
                <a:solidFill>
                  <a:srgbClr val="000000"/>
                </a:solidFill>
                <a:latin typeface="Arial"/>
                <a:cs typeface="Arial"/>
              </a:rPr>
              <a:t>any</a:t>
            </a:r>
            <a:r>
              <a:rPr sz="2000" spc="-2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spc="80" dirty="0">
                <a:solidFill>
                  <a:srgbClr val="000000"/>
                </a:solidFill>
                <a:latin typeface="Arial"/>
                <a:cs typeface="Arial"/>
              </a:rPr>
              <a:t>questions?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590550"/>
            <a:ext cx="530415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500" b="1" spc="140" dirty="0">
                <a:latin typeface="Arial"/>
                <a:cs typeface="Arial"/>
              </a:rPr>
              <a:t>Pendapatan</a:t>
            </a:r>
            <a:endParaRPr sz="3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2200" y="1352550"/>
            <a:ext cx="5483860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Pendapatan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adalah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hasil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dari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kegiatan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penjualan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produk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(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penerimaan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)</a:t>
            </a:r>
          </a:p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TR = P x Q</a:t>
            </a:r>
            <a:endParaRPr sz="2400" dirty="0">
              <a:latin typeface="Lato"/>
              <a:cs typeface="Lato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69652FF-C37C-4F22-8063-7415C34C0682}"/>
              </a:ext>
            </a:extLst>
          </p:cNvPr>
          <p:cNvSpPr txBox="1"/>
          <p:nvPr/>
        </p:nvSpPr>
        <p:spPr>
          <a:xfrm>
            <a:off x="1219200" y="2724150"/>
            <a:ext cx="5483860" cy="18851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Pendapatan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adalah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selisih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dari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jumlah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penerimaan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dengan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total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(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keuntungan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)</a:t>
            </a:r>
          </a:p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∏= TR-TC</a:t>
            </a:r>
          </a:p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endParaRPr sz="24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590550"/>
            <a:ext cx="530415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500" b="1" spc="140" dirty="0" err="1">
                <a:latin typeface="Arial"/>
                <a:cs typeface="Arial"/>
              </a:rPr>
              <a:t>Biaya</a:t>
            </a:r>
            <a:endParaRPr sz="3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2200" y="1352550"/>
            <a:ext cx="548386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“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pengorbanan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yang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dikeluarkan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dalam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proses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produksi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baik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secara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langsung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maupun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tidak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2400" spc="-5" dirty="0" err="1">
                <a:solidFill>
                  <a:srgbClr val="2F4052"/>
                </a:solidFill>
                <a:latin typeface="Lato"/>
                <a:cs typeface="Lato"/>
              </a:rPr>
              <a:t>langsung</a:t>
            </a:r>
            <a:r>
              <a:rPr lang="en-US" sz="24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endParaRPr sz="2400" dirty="0">
              <a:latin typeface="Lato"/>
              <a:cs typeface="Lato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69652FF-C37C-4F22-8063-7415C34C0682}"/>
              </a:ext>
            </a:extLst>
          </p:cNvPr>
          <p:cNvSpPr txBox="1"/>
          <p:nvPr/>
        </p:nvSpPr>
        <p:spPr>
          <a:xfrm>
            <a:off x="1219200" y="2724150"/>
            <a:ext cx="548386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sz="2400" dirty="0" err="1">
                <a:latin typeface="Lato"/>
                <a:cs typeface="Lato"/>
              </a:rPr>
              <a:t>Biaya</a:t>
            </a:r>
            <a:r>
              <a:rPr lang="en-US" sz="2400" dirty="0">
                <a:latin typeface="Lato"/>
                <a:cs typeface="Lato"/>
              </a:rPr>
              <a:t> </a:t>
            </a:r>
            <a:r>
              <a:rPr lang="en-US" sz="2400" dirty="0" err="1">
                <a:latin typeface="Lato"/>
                <a:cs typeface="Lato"/>
              </a:rPr>
              <a:t>terbagi</a:t>
            </a:r>
            <a:r>
              <a:rPr lang="en-US" sz="2400" dirty="0">
                <a:latin typeface="Lato"/>
                <a:cs typeface="Lato"/>
              </a:rPr>
              <a:t> 2 </a:t>
            </a:r>
            <a:r>
              <a:rPr lang="en-US" sz="2400" dirty="0" err="1">
                <a:latin typeface="Lato"/>
                <a:cs typeface="Lato"/>
              </a:rPr>
              <a:t>yaitu</a:t>
            </a:r>
            <a:r>
              <a:rPr lang="en-US" sz="2400" dirty="0">
                <a:latin typeface="Lato"/>
                <a:cs typeface="Lato"/>
              </a:rPr>
              <a:t> </a:t>
            </a:r>
            <a:r>
              <a:rPr lang="en-US" sz="2400" dirty="0" err="1">
                <a:latin typeface="Lato"/>
                <a:cs typeface="Lato"/>
              </a:rPr>
              <a:t>biaya</a:t>
            </a:r>
            <a:r>
              <a:rPr lang="en-US" sz="2400" dirty="0">
                <a:latin typeface="Lato"/>
                <a:cs typeface="Lato"/>
              </a:rPr>
              <a:t> </a:t>
            </a:r>
            <a:r>
              <a:rPr lang="en-US" sz="2400" dirty="0" err="1">
                <a:latin typeface="Lato"/>
                <a:cs typeface="Lato"/>
              </a:rPr>
              <a:t>tetap</a:t>
            </a:r>
            <a:r>
              <a:rPr lang="en-US" sz="2400" dirty="0">
                <a:latin typeface="Lato"/>
                <a:cs typeface="Lato"/>
              </a:rPr>
              <a:t> dan </a:t>
            </a:r>
            <a:r>
              <a:rPr lang="en-US" sz="2400" dirty="0" err="1">
                <a:latin typeface="Lato"/>
                <a:cs typeface="Lato"/>
              </a:rPr>
              <a:t>biaya</a:t>
            </a:r>
            <a:r>
              <a:rPr lang="en-US" sz="2400" dirty="0">
                <a:latin typeface="Lato"/>
                <a:cs typeface="Lato"/>
              </a:rPr>
              <a:t> </a:t>
            </a:r>
            <a:r>
              <a:rPr lang="en-US" sz="2400" dirty="0" err="1">
                <a:latin typeface="Lato"/>
                <a:cs typeface="Lato"/>
              </a:rPr>
              <a:t>variabel</a:t>
            </a:r>
            <a:endParaRPr sz="2400" dirty="0">
              <a:latin typeface="Lato"/>
              <a:cs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61152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590550"/>
            <a:ext cx="530415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500" b="1" spc="140" dirty="0" err="1">
                <a:latin typeface="Arial"/>
                <a:cs typeface="Arial"/>
              </a:rPr>
              <a:t>Biaya</a:t>
            </a:r>
            <a:endParaRPr sz="3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93327" y="1733550"/>
            <a:ext cx="5483860" cy="85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dirty="0" err="1">
                <a:latin typeface="Lato"/>
                <a:cs typeface="Lato"/>
              </a:rPr>
              <a:t>Biaya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tetap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adalah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biaya</a:t>
            </a:r>
            <a:r>
              <a:rPr lang="en-US" dirty="0">
                <a:latin typeface="Lato"/>
                <a:cs typeface="Lato"/>
              </a:rPr>
              <a:t> yang </a:t>
            </a:r>
            <a:r>
              <a:rPr lang="en-US" dirty="0" err="1">
                <a:latin typeface="Lato"/>
                <a:cs typeface="Lato"/>
              </a:rPr>
              <a:t>dikeluarkan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walaupun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tidak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produksi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tetap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dikeluarkan</a:t>
            </a:r>
            <a:endParaRPr lang="en-US" dirty="0">
              <a:latin typeface="Lato"/>
              <a:cs typeface="Lato"/>
            </a:endParaRPr>
          </a:p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dirty="0" err="1">
                <a:latin typeface="Lato"/>
                <a:cs typeface="Lato"/>
              </a:rPr>
              <a:t>Contohnya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investasi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bisnis</a:t>
            </a:r>
            <a:r>
              <a:rPr lang="en-US" dirty="0">
                <a:latin typeface="Lato"/>
                <a:cs typeface="Lato"/>
              </a:rPr>
              <a:t>, </a:t>
            </a:r>
            <a:r>
              <a:rPr lang="en-US" dirty="0" err="1">
                <a:latin typeface="Lato"/>
                <a:cs typeface="Lato"/>
              </a:rPr>
              <a:t>pajak</a:t>
            </a:r>
            <a:endParaRPr dirty="0">
              <a:latin typeface="Lato"/>
              <a:cs typeface="Lato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69652FF-C37C-4F22-8063-7415C34C0682}"/>
              </a:ext>
            </a:extLst>
          </p:cNvPr>
          <p:cNvSpPr txBox="1"/>
          <p:nvPr/>
        </p:nvSpPr>
        <p:spPr>
          <a:xfrm>
            <a:off x="1219200" y="2724150"/>
            <a:ext cx="5483860" cy="85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dirty="0" err="1">
                <a:latin typeface="Lato"/>
                <a:cs typeface="Lato"/>
              </a:rPr>
              <a:t>Biaya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variabel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adalah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biaya</a:t>
            </a:r>
            <a:r>
              <a:rPr lang="en-US" dirty="0">
                <a:latin typeface="Lato"/>
                <a:cs typeface="Lato"/>
              </a:rPr>
              <a:t> yang </a:t>
            </a:r>
            <a:r>
              <a:rPr lang="en-US" dirty="0" err="1">
                <a:latin typeface="Lato"/>
                <a:cs typeface="Lato"/>
              </a:rPr>
              <a:t>dikeluarkan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jika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bisnis</a:t>
            </a:r>
            <a:r>
              <a:rPr lang="en-US" dirty="0">
                <a:latin typeface="Lato"/>
                <a:cs typeface="Lato"/>
              </a:rPr>
              <a:t> </a:t>
            </a:r>
            <a:r>
              <a:rPr lang="en-US" dirty="0" err="1">
                <a:latin typeface="Lato"/>
                <a:cs typeface="Lato"/>
              </a:rPr>
              <a:t>berproduksi</a:t>
            </a:r>
            <a:endParaRPr lang="en-US" dirty="0">
              <a:latin typeface="Lato"/>
              <a:cs typeface="Lato"/>
            </a:endParaRPr>
          </a:p>
          <a:p>
            <a:pPr marL="12700" marR="5080" indent="3810" algn="ctr">
              <a:lnSpc>
                <a:spcPct val="100000"/>
              </a:lnSpc>
              <a:spcBef>
                <a:spcPts val="100"/>
              </a:spcBef>
            </a:pPr>
            <a:r>
              <a:rPr lang="en-US" dirty="0" err="1">
                <a:latin typeface="Lato"/>
                <a:cs typeface="Lato"/>
              </a:rPr>
              <a:t>Contoh</a:t>
            </a:r>
            <a:r>
              <a:rPr lang="en-US" dirty="0">
                <a:latin typeface="Lato"/>
                <a:cs typeface="Lato"/>
              </a:rPr>
              <a:t>: </a:t>
            </a:r>
            <a:r>
              <a:rPr lang="en-US" dirty="0" err="1">
                <a:latin typeface="Lato"/>
                <a:cs typeface="Lato"/>
              </a:rPr>
              <a:t>benih</a:t>
            </a:r>
            <a:r>
              <a:rPr lang="en-US" dirty="0">
                <a:latin typeface="Lato"/>
                <a:cs typeface="Lato"/>
              </a:rPr>
              <a:t> ikan</a:t>
            </a:r>
            <a:endParaRPr dirty="0">
              <a:latin typeface="Lato"/>
              <a:cs typeface="Lato"/>
            </a:endParaRPr>
          </a:p>
        </p:txBody>
      </p:sp>
      <p:pic>
        <p:nvPicPr>
          <p:cNvPr id="1026" name="Picture 2" descr="Proyek Keramba Jaring Apung Rugikan Negara, KPK Harus Tegas">
            <a:extLst>
              <a:ext uri="{FF2B5EF4-FFF2-40B4-BE49-F238E27FC236}">
                <a16:creationId xmlns:a16="http://schemas.microsoft.com/office/drawing/2014/main" id="{249A3D4B-60EA-478A-952F-E7378E20C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-171450"/>
            <a:ext cx="22383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st thumb">
            <a:extLst>
              <a:ext uri="{FF2B5EF4-FFF2-40B4-BE49-F238E27FC236}">
                <a16:creationId xmlns:a16="http://schemas.microsoft.com/office/drawing/2014/main" id="{E1227119-AFA5-4FF5-8749-D442808F1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76600"/>
            <a:ext cx="182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385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024532"/>
            <a:ext cx="474345" cy="119380"/>
          </a:xfrm>
          <a:custGeom>
            <a:avLst/>
            <a:gdLst/>
            <a:ahLst/>
            <a:cxnLst/>
            <a:rect l="l" t="t" r="r" b="b"/>
            <a:pathLst>
              <a:path w="474345" h="119379">
                <a:moveTo>
                  <a:pt x="346938" y="0"/>
                </a:moveTo>
                <a:lnTo>
                  <a:pt x="0" y="0"/>
                </a:lnTo>
                <a:lnTo>
                  <a:pt x="0" y="118965"/>
                </a:lnTo>
                <a:lnTo>
                  <a:pt x="474177" y="118965"/>
                </a:lnTo>
                <a:lnTo>
                  <a:pt x="466157" y="78729"/>
                </a:lnTo>
                <a:lnTo>
                  <a:pt x="438581" y="37655"/>
                </a:lnTo>
                <a:lnTo>
                  <a:pt x="397509" y="10080"/>
                </a:lnTo>
                <a:lnTo>
                  <a:pt x="3469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24997" y="1988986"/>
            <a:ext cx="141207" cy="141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31098" y="464218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3"/>
                </a:lnTo>
                <a:lnTo>
                  <a:pt x="1853" y="14508"/>
                </a:lnTo>
                <a:lnTo>
                  <a:pt x="0" y="23812"/>
                </a:lnTo>
                <a:lnTo>
                  <a:pt x="1853" y="33879"/>
                </a:lnTo>
                <a:lnTo>
                  <a:pt x="6921" y="41836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6"/>
                </a:lnTo>
                <a:lnTo>
                  <a:pt x="47019" y="33879"/>
                </a:lnTo>
                <a:lnTo>
                  <a:pt x="48895" y="23812"/>
                </a:lnTo>
                <a:lnTo>
                  <a:pt x="47019" y="14508"/>
                </a:lnTo>
                <a:lnTo>
                  <a:pt x="41798" y="6943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31098" y="475722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76"/>
                </a:lnTo>
                <a:lnTo>
                  <a:pt x="6921" y="7094"/>
                </a:lnTo>
                <a:lnTo>
                  <a:pt x="1853" y="15039"/>
                </a:lnTo>
                <a:lnTo>
                  <a:pt x="0" y="25095"/>
                </a:lnTo>
                <a:lnTo>
                  <a:pt x="1853" y="34605"/>
                </a:lnTo>
                <a:lnTo>
                  <a:pt x="6921" y="42624"/>
                </a:lnTo>
                <a:lnTo>
                  <a:pt x="14466" y="48162"/>
                </a:lnTo>
                <a:lnTo>
                  <a:pt x="23749" y="50228"/>
                </a:lnTo>
                <a:lnTo>
                  <a:pt x="33839" y="48162"/>
                </a:lnTo>
                <a:lnTo>
                  <a:pt x="41798" y="42624"/>
                </a:lnTo>
                <a:lnTo>
                  <a:pt x="47019" y="34605"/>
                </a:lnTo>
                <a:lnTo>
                  <a:pt x="48895" y="25095"/>
                </a:lnTo>
                <a:lnTo>
                  <a:pt x="47019" y="15039"/>
                </a:lnTo>
                <a:lnTo>
                  <a:pt x="41798" y="7094"/>
                </a:lnTo>
                <a:lnTo>
                  <a:pt x="33839" y="1876"/>
                </a:lnTo>
                <a:lnTo>
                  <a:pt x="23749" y="0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64118" y="4856353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37"/>
                </a:lnTo>
                <a:lnTo>
                  <a:pt x="0" y="25133"/>
                </a:lnTo>
                <a:lnTo>
                  <a:pt x="6603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37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13014" y="474134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5" y="0"/>
                </a:moveTo>
                <a:lnTo>
                  <a:pt x="8000" y="0"/>
                </a:lnTo>
                <a:lnTo>
                  <a:pt x="0" y="6616"/>
                </a:lnTo>
                <a:lnTo>
                  <a:pt x="0" y="25133"/>
                </a:lnTo>
                <a:lnTo>
                  <a:pt x="8000" y="33058"/>
                </a:lnTo>
                <a:lnTo>
                  <a:pt x="25145" y="33058"/>
                </a:lnTo>
                <a:lnTo>
                  <a:pt x="33019" y="25133"/>
                </a:lnTo>
                <a:lnTo>
                  <a:pt x="33019" y="6616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13014" y="4576102"/>
            <a:ext cx="33020" cy="33020"/>
          </a:xfrm>
          <a:custGeom>
            <a:avLst/>
            <a:gdLst/>
            <a:ahLst/>
            <a:cxnLst/>
            <a:rect l="l" t="t" r="r" b="b"/>
            <a:pathLst>
              <a:path w="33020" h="33020">
                <a:moveTo>
                  <a:pt x="25145" y="0"/>
                </a:moveTo>
                <a:lnTo>
                  <a:pt x="8000" y="0"/>
                </a:lnTo>
                <a:lnTo>
                  <a:pt x="0" y="6578"/>
                </a:lnTo>
                <a:lnTo>
                  <a:pt x="0" y="25095"/>
                </a:lnTo>
                <a:lnTo>
                  <a:pt x="8000" y="33020"/>
                </a:lnTo>
                <a:lnTo>
                  <a:pt x="25145" y="33020"/>
                </a:lnTo>
                <a:lnTo>
                  <a:pt x="33019" y="25095"/>
                </a:lnTo>
                <a:lnTo>
                  <a:pt x="33019" y="6578"/>
                </a:lnTo>
                <a:close/>
              </a:path>
            </a:pathLst>
          </a:custGeom>
          <a:solidFill>
            <a:srgbClr val="FF9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532" y="4790249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8"/>
                </a:lnTo>
                <a:lnTo>
                  <a:pt x="1853" y="15066"/>
                </a:lnTo>
                <a:lnTo>
                  <a:pt x="0" y="25133"/>
                </a:lnTo>
                <a:lnTo>
                  <a:pt x="1853" y="34641"/>
                </a:lnTo>
                <a:lnTo>
                  <a:pt x="6921" y="42656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6"/>
                </a:lnTo>
                <a:lnTo>
                  <a:pt x="47019" y="34641"/>
                </a:lnTo>
                <a:lnTo>
                  <a:pt x="48895" y="25133"/>
                </a:lnTo>
                <a:lnTo>
                  <a:pt x="47019" y="15066"/>
                </a:lnTo>
                <a:lnTo>
                  <a:pt x="41798" y="7108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44407" y="4889411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7874" y="0"/>
                </a:lnTo>
                <a:lnTo>
                  <a:pt x="0" y="7924"/>
                </a:lnTo>
                <a:lnTo>
                  <a:pt x="0" y="25133"/>
                </a:lnTo>
                <a:lnTo>
                  <a:pt x="7874" y="33058"/>
                </a:lnTo>
                <a:lnTo>
                  <a:pt x="25146" y="33058"/>
                </a:lnTo>
                <a:lnTo>
                  <a:pt x="33020" y="25133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94572" y="4774400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20"/>
                </a:lnTo>
                <a:lnTo>
                  <a:pt x="6730" y="33045"/>
                </a:lnTo>
                <a:lnTo>
                  <a:pt x="25146" y="33045"/>
                </a:lnTo>
                <a:lnTo>
                  <a:pt x="33147" y="25120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61553" y="4955527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146" y="0"/>
                </a:moveTo>
                <a:lnTo>
                  <a:pt x="6603" y="0"/>
                </a:lnTo>
                <a:lnTo>
                  <a:pt x="0" y="7924"/>
                </a:lnTo>
                <a:lnTo>
                  <a:pt x="0" y="25120"/>
                </a:lnTo>
                <a:lnTo>
                  <a:pt x="6603" y="33045"/>
                </a:lnTo>
                <a:lnTo>
                  <a:pt x="25146" y="33045"/>
                </a:lnTo>
                <a:lnTo>
                  <a:pt x="33020" y="25120"/>
                </a:lnTo>
                <a:lnTo>
                  <a:pt x="33020" y="7924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4572" y="4609122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6616"/>
                </a:lnTo>
                <a:lnTo>
                  <a:pt x="0" y="25133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33"/>
                </a:lnTo>
                <a:lnTo>
                  <a:pt x="33147" y="6616"/>
                </a:lnTo>
                <a:close/>
              </a:path>
            </a:pathLst>
          </a:custGeom>
          <a:solidFill>
            <a:srgbClr val="E38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92946" y="4708283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23749" y="0"/>
                </a:moveTo>
                <a:lnTo>
                  <a:pt x="14466" y="1859"/>
                </a:lnTo>
                <a:lnTo>
                  <a:pt x="6921" y="6945"/>
                </a:lnTo>
                <a:lnTo>
                  <a:pt x="1853" y="14514"/>
                </a:lnTo>
                <a:lnTo>
                  <a:pt x="0" y="23825"/>
                </a:lnTo>
                <a:lnTo>
                  <a:pt x="1853" y="33884"/>
                </a:lnTo>
                <a:lnTo>
                  <a:pt x="6921" y="41838"/>
                </a:lnTo>
                <a:lnTo>
                  <a:pt x="14466" y="47065"/>
                </a:lnTo>
                <a:lnTo>
                  <a:pt x="23749" y="48945"/>
                </a:lnTo>
                <a:lnTo>
                  <a:pt x="33839" y="47065"/>
                </a:lnTo>
                <a:lnTo>
                  <a:pt x="41798" y="41838"/>
                </a:lnTo>
                <a:lnTo>
                  <a:pt x="47019" y="33884"/>
                </a:lnTo>
                <a:lnTo>
                  <a:pt x="48895" y="23825"/>
                </a:lnTo>
                <a:lnTo>
                  <a:pt x="47019" y="14514"/>
                </a:lnTo>
                <a:lnTo>
                  <a:pt x="41798" y="6945"/>
                </a:lnTo>
                <a:lnTo>
                  <a:pt x="33839" y="1859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92946" y="4823307"/>
            <a:ext cx="48895" cy="50800"/>
          </a:xfrm>
          <a:custGeom>
            <a:avLst/>
            <a:gdLst/>
            <a:ahLst/>
            <a:cxnLst/>
            <a:rect l="l" t="t" r="r" b="b"/>
            <a:pathLst>
              <a:path w="48895" h="50800">
                <a:moveTo>
                  <a:pt x="23749" y="0"/>
                </a:moveTo>
                <a:lnTo>
                  <a:pt x="14466" y="1880"/>
                </a:lnTo>
                <a:lnTo>
                  <a:pt x="6921" y="7107"/>
                </a:lnTo>
                <a:lnTo>
                  <a:pt x="1853" y="15060"/>
                </a:lnTo>
                <a:lnTo>
                  <a:pt x="0" y="25120"/>
                </a:lnTo>
                <a:lnTo>
                  <a:pt x="1853" y="34635"/>
                </a:lnTo>
                <a:lnTo>
                  <a:pt x="6921" y="42654"/>
                </a:lnTo>
                <a:lnTo>
                  <a:pt x="14466" y="48189"/>
                </a:lnTo>
                <a:lnTo>
                  <a:pt x="23749" y="50253"/>
                </a:lnTo>
                <a:lnTo>
                  <a:pt x="33839" y="48189"/>
                </a:lnTo>
                <a:lnTo>
                  <a:pt x="41798" y="42654"/>
                </a:lnTo>
                <a:lnTo>
                  <a:pt x="47019" y="34635"/>
                </a:lnTo>
                <a:lnTo>
                  <a:pt x="48895" y="25120"/>
                </a:lnTo>
                <a:lnTo>
                  <a:pt x="47019" y="15060"/>
                </a:lnTo>
                <a:lnTo>
                  <a:pt x="41798" y="7107"/>
                </a:lnTo>
                <a:lnTo>
                  <a:pt x="33839" y="1880"/>
                </a:lnTo>
                <a:lnTo>
                  <a:pt x="2374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25967" y="4922469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4" h="33654">
                <a:moveTo>
                  <a:pt x="25146" y="0"/>
                </a:moveTo>
                <a:lnTo>
                  <a:pt x="6730" y="0"/>
                </a:lnTo>
                <a:lnTo>
                  <a:pt x="0" y="7924"/>
                </a:lnTo>
                <a:lnTo>
                  <a:pt x="0" y="25120"/>
                </a:lnTo>
                <a:lnTo>
                  <a:pt x="6730" y="33058"/>
                </a:lnTo>
                <a:lnTo>
                  <a:pt x="25146" y="33058"/>
                </a:lnTo>
                <a:lnTo>
                  <a:pt x="33147" y="25120"/>
                </a:lnTo>
                <a:lnTo>
                  <a:pt x="33147" y="7924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74989" y="4807445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29"/>
                </a:lnTo>
                <a:lnTo>
                  <a:pt x="0" y="25133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33"/>
                </a:lnTo>
                <a:lnTo>
                  <a:pt x="33019" y="6629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4989" y="4642180"/>
            <a:ext cx="33020" cy="33655"/>
          </a:xfrm>
          <a:custGeom>
            <a:avLst/>
            <a:gdLst/>
            <a:ahLst/>
            <a:cxnLst/>
            <a:rect l="l" t="t" r="r" b="b"/>
            <a:pathLst>
              <a:path w="33020" h="33654">
                <a:moveTo>
                  <a:pt x="25018" y="0"/>
                </a:moveTo>
                <a:lnTo>
                  <a:pt x="7874" y="0"/>
                </a:lnTo>
                <a:lnTo>
                  <a:pt x="0" y="6616"/>
                </a:lnTo>
                <a:lnTo>
                  <a:pt x="0" y="25120"/>
                </a:lnTo>
                <a:lnTo>
                  <a:pt x="7874" y="33058"/>
                </a:lnTo>
                <a:lnTo>
                  <a:pt x="25018" y="33058"/>
                </a:lnTo>
                <a:lnTo>
                  <a:pt x="33019" y="25120"/>
                </a:lnTo>
                <a:lnTo>
                  <a:pt x="33019" y="6616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95978" y="2500161"/>
            <a:ext cx="181180" cy="182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01681" y="3116111"/>
            <a:ext cx="102472" cy="1027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26115" y="3033141"/>
            <a:ext cx="97710" cy="97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97465" y="3875976"/>
            <a:ext cx="81327" cy="808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53813" y="2206879"/>
            <a:ext cx="97472" cy="977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35823" y="3680078"/>
            <a:ext cx="276225" cy="160020"/>
          </a:xfrm>
          <a:custGeom>
            <a:avLst/>
            <a:gdLst/>
            <a:ahLst/>
            <a:cxnLst/>
            <a:rect l="l" t="t" r="r" b="b"/>
            <a:pathLst>
              <a:path w="276225" h="160020">
                <a:moveTo>
                  <a:pt x="80009" y="0"/>
                </a:moveTo>
                <a:lnTo>
                  <a:pt x="59132" y="974"/>
                </a:lnTo>
                <a:lnTo>
                  <a:pt x="39004" y="3889"/>
                </a:lnTo>
                <a:lnTo>
                  <a:pt x="19377" y="8733"/>
                </a:lnTo>
                <a:lnTo>
                  <a:pt x="0" y="15494"/>
                </a:lnTo>
                <a:lnTo>
                  <a:pt x="15494" y="30988"/>
                </a:lnTo>
                <a:lnTo>
                  <a:pt x="31039" y="25695"/>
                </a:lnTo>
                <a:lnTo>
                  <a:pt x="46799" y="21605"/>
                </a:lnTo>
                <a:lnTo>
                  <a:pt x="63035" y="18968"/>
                </a:lnTo>
                <a:lnTo>
                  <a:pt x="80009" y="18034"/>
                </a:lnTo>
                <a:lnTo>
                  <a:pt x="127731" y="24599"/>
                </a:lnTo>
                <a:lnTo>
                  <a:pt x="170759" y="43308"/>
                </a:lnTo>
                <a:lnTo>
                  <a:pt x="207477" y="72678"/>
                </a:lnTo>
                <a:lnTo>
                  <a:pt x="236270" y="111229"/>
                </a:lnTo>
                <a:lnTo>
                  <a:pt x="255524" y="157480"/>
                </a:lnTo>
                <a:lnTo>
                  <a:pt x="263271" y="157480"/>
                </a:lnTo>
                <a:lnTo>
                  <a:pt x="271018" y="160020"/>
                </a:lnTo>
                <a:lnTo>
                  <a:pt x="276225" y="160020"/>
                </a:lnTo>
                <a:lnTo>
                  <a:pt x="260076" y="115931"/>
                </a:lnTo>
                <a:lnTo>
                  <a:pt x="235683" y="77272"/>
                </a:lnTo>
                <a:lnTo>
                  <a:pt x="204263" y="45196"/>
                </a:lnTo>
                <a:lnTo>
                  <a:pt x="167033" y="20856"/>
                </a:lnTo>
                <a:lnTo>
                  <a:pt x="125209" y="5406"/>
                </a:lnTo>
                <a:lnTo>
                  <a:pt x="80009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29906" y="3408934"/>
            <a:ext cx="312420" cy="139700"/>
          </a:xfrm>
          <a:custGeom>
            <a:avLst/>
            <a:gdLst/>
            <a:ahLst/>
            <a:cxnLst/>
            <a:rect l="l" t="t" r="r" b="b"/>
            <a:pathLst>
              <a:path w="312420" h="139700">
                <a:moveTo>
                  <a:pt x="0" y="0"/>
                </a:moveTo>
                <a:lnTo>
                  <a:pt x="2667" y="46609"/>
                </a:lnTo>
                <a:lnTo>
                  <a:pt x="34303" y="85064"/>
                </a:lnTo>
                <a:lnTo>
                  <a:pt x="73644" y="114315"/>
                </a:lnTo>
                <a:lnTo>
                  <a:pt x="118770" y="132923"/>
                </a:lnTo>
                <a:lnTo>
                  <a:pt x="167767" y="139446"/>
                </a:lnTo>
                <a:lnTo>
                  <a:pt x="208924" y="135209"/>
                </a:lnTo>
                <a:lnTo>
                  <a:pt x="246903" y="122983"/>
                </a:lnTo>
                <a:lnTo>
                  <a:pt x="281477" y="103495"/>
                </a:lnTo>
                <a:lnTo>
                  <a:pt x="312420" y="77470"/>
                </a:lnTo>
                <a:lnTo>
                  <a:pt x="302133" y="67183"/>
                </a:lnTo>
                <a:lnTo>
                  <a:pt x="296925" y="64643"/>
                </a:lnTo>
                <a:lnTo>
                  <a:pt x="269869" y="88729"/>
                </a:lnTo>
                <a:lnTo>
                  <a:pt x="239156" y="106553"/>
                </a:lnTo>
                <a:lnTo>
                  <a:pt x="205039" y="117613"/>
                </a:lnTo>
                <a:lnTo>
                  <a:pt x="167767" y="121412"/>
                </a:lnTo>
                <a:lnTo>
                  <a:pt x="124325" y="115722"/>
                </a:lnTo>
                <a:lnTo>
                  <a:pt x="84591" y="99486"/>
                </a:lnTo>
                <a:lnTo>
                  <a:pt x="49800" y="73954"/>
                </a:lnTo>
                <a:lnTo>
                  <a:pt x="21190" y="40375"/>
                </a:lnTo>
                <a:lnTo>
                  <a:pt x="0" y="0"/>
                </a:lnTo>
                <a:close/>
              </a:path>
            </a:pathLst>
          </a:custGeom>
          <a:solidFill>
            <a:srgbClr val="54E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74172" y="3534957"/>
            <a:ext cx="86279" cy="857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40495" y="3071367"/>
            <a:ext cx="233172" cy="4533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8701151" y="3557778"/>
            <a:ext cx="254635" cy="314325"/>
            <a:chOff x="8701151" y="3557778"/>
            <a:chExt cx="254635" cy="314325"/>
          </a:xfrm>
        </p:grpSpPr>
        <p:sp>
          <p:nvSpPr>
            <p:cNvPr id="30" name="object 30"/>
            <p:cNvSpPr/>
            <p:nvPr/>
          </p:nvSpPr>
          <p:spPr>
            <a:xfrm>
              <a:off x="8701151" y="3798062"/>
              <a:ext cx="170179" cy="7365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860790" y="3557778"/>
              <a:ext cx="94741" cy="21221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8428481" y="3783710"/>
            <a:ext cx="226314" cy="242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817657" y="4058526"/>
            <a:ext cx="97710" cy="9785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0" y="4698568"/>
            <a:ext cx="2505075" cy="445134"/>
            <a:chOff x="0" y="4698568"/>
            <a:chExt cx="2505075" cy="445134"/>
          </a:xfrm>
        </p:grpSpPr>
        <p:sp>
          <p:nvSpPr>
            <p:cNvPr id="35" name="object 35"/>
            <p:cNvSpPr/>
            <p:nvPr/>
          </p:nvSpPr>
          <p:spPr>
            <a:xfrm>
              <a:off x="0" y="4698568"/>
              <a:ext cx="2505075" cy="445134"/>
            </a:xfrm>
            <a:custGeom>
              <a:avLst/>
              <a:gdLst/>
              <a:ahLst/>
              <a:cxnLst/>
              <a:rect l="l" t="t" r="r" b="b"/>
              <a:pathLst>
                <a:path w="2505075" h="445135">
                  <a:moveTo>
                    <a:pt x="2428494" y="0"/>
                  </a:moveTo>
                  <a:lnTo>
                    <a:pt x="0" y="0"/>
                  </a:lnTo>
                  <a:lnTo>
                    <a:pt x="0" y="444930"/>
                  </a:lnTo>
                  <a:lnTo>
                    <a:pt x="2504694" y="444930"/>
                  </a:lnTo>
                  <a:lnTo>
                    <a:pt x="2504694" y="76212"/>
                  </a:lnTo>
                  <a:lnTo>
                    <a:pt x="2498699" y="46548"/>
                  </a:lnTo>
                  <a:lnTo>
                    <a:pt x="2482357" y="22323"/>
                  </a:lnTo>
                  <a:lnTo>
                    <a:pt x="2458134" y="5989"/>
                  </a:lnTo>
                  <a:lnTo>
                    <a:pt x="2428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6168" y="4941341"/>
              <a:ext cx="34290" cy="34290"/>
            </a:xfrm>
            <a:custGeom>
              <a:avLst/>
              <a:gdLst/>
              <a:ahLst/>
              <a:cxnLst/>
              <a:rect l="l" t="t" r="r" b="b"/>
              <a:pathLst>
                <a:path w="34289" h="34289">
                  <a:moveTo>
                    <a:pt x="0" y="17157"/>
                  </a:moveTo>
                  <a:lnTo>
                    <a:pt x="0" y="26682"/>
                  </a:lnTo>
                  <a:lnTo>
                    <a:pt x="7620" y="34290"/>
                  </a:lnTo>
                  <a:lnTo>
                    <a:pt x="17145" y="34290"/>
                  </a:lnTo>
                  <a:lnTo>
                    <a:pt x="26035" y="34290"/>
                  </a:lnTo>
                  <a:lnTo>
                    <a:pt x="33667" y="26682"/>
                  </a:lnTo>
                  <a:lnTo>
                    <a:pt x="33667" y="17157"/>
                  </a:lnTo>
                  <a:lnTo>
                    <a:pt x="33667" y="7620"/>
                  </a:lnTo>
                  <a:lnTo>
                    <a:pt x="26035" y="0"/>
                  </a:lnTo>
                  <a:lnTo>
                    <a:pt x="17145" y="0"/>
                  </a:lnTo>
                  <a:lnTo>
                    <a:pt x="7620" y="0"/>
                  </a:lnTo>
                  <a:lnTo>
                    <a:pt x="0" y="7620"/>
                  </a:lnTo>
                  <a:lnTo>
                    <a:pt x="0" y="17157"/>
                  </a:lnTo>
                  <a:close/>
                </a:path>
              </a:pathLst>
            </a:custGeom>
            <a:ln w="74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21932" y="4980089"/>
              <a:ext cx="34290" cy="34925"/>
            </a:xfrm>
            <a:custGeom>
              <a:avLst/>
              <a:gdLst/>
              <a:ahLst/>
              <a:cxnLst/>
              <a:rect l="l" t="t" r="r" b="b"/>
              <a:pathLst>
                <a:path w="34290" h="34925">
                  <a:moveTo>
                    <a:pt x="26670" y="0"/>
                  </a:moveTo>
                  <a:lnTo>
                    <a:pt x="7607" y="0"/>
                  </a:lnTo>
                  <a:lnTo>
                    <a:pt x="0" y="7620"/>
                  </a:lnTo>
                  <a:lnTo>
                    <a:pt x="0" y="26682"/>
                  </a:lnTo>
                  <a:lnTo>
                    <a:pt x="7607" y="34302"/>
                  </a:lnTo>
                  <a:lnTo>
                    <a:pt x="26670" y="34302"/>
                  </a:lnTo>
                  <a:lnTo>
                    <a:pt x="34290" y="26682"/>
                  </a:lnTo>
                  <a:lnTo>
                    <a:pt x="34290" y="76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2613" y="4822545"/>
              <a:ext cx="64808" cy="6480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28353" y="4728705"/>
              <a:ext cx="79049" cy="11607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716" y="4815605"/>
              <a:ext cx="1274064" cy="2468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52550" y="4774519"/>
              <a:ext cx="742645" cy="30175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136394" y="4733305"/>
              <a:ext cx="286956" cy="34747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990600" y="590550"/>
            <a:ext cx="6172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indent="-12700" algn="l">
              <a:lnSpc>
                <a:spcPct val="100000"/>
              </a:lnSpc>
              <a:spcBef>
                <a:spcPts val="100"/>
              </a:spcBef>
            </a:pPr>
            <a:r>
              <a:rPr lang="en-US" sz="2800" spc="225" dirty="0" err="1">
                <a:solidFill>
                  <a:srgbClr val="000000"/>
                </a:solidFill>
                <a:latin typeface="Arial"/>
                <a:cs typeface="Arial"/>
              </a:rPr>
              <a:t>Biaya</a:t>
            </a:r>
            <a:r>
              <a:rPr lang="en-US" sz="2800" spc="2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800" spc="225" dirty="0" err="1">
                <a:solidFill>
                  <a:srgbClr val="000000"/>
                </a:solidFill>
                <a:latin typeface="Arial"/>
                <a:cs typeface="Arial"/>
              </a:rPr>
              <a:t>tetap</a:t>
            </a:r>
            <a:r>
              <a:rPr lang="en-US" sz="2800" spc="225" dirty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sz="2800" spc="225" dirty="0" err="1">
                <a:solidFill>
                  <a:srgbClr val="000000"/>
                </a:solidFill>
                <a:latin typeface="Arial"/>
                <a:cs typeface="Arial"/>
              </a:rPr>
              <a:t>Biaya</a:t>
            </a:r>
            <a:r>
              <a:rPr sz="2800" spc="-4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800" spc="204" dirty="0" err="1">
                <a:solidFill>
                  <a:srgbClr val="000000"/>
                </a:solidFill>
                <a:latin typeface="Arial"/>
                <a:cs typeface="Arial"/>
              </a:rPr>
              <a:t>Investasi</a:t>
            </a:r>
            <a:r>
              <a:rPr lang="en-US" sz="2800" spc="204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7131" y="1722425"/>
            <a:ext cx="737362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27305" indent="-287020" algn="r">
              <a:lnSpc>
                <a:spcPct val="100000"/>
              </a:lnSpc>
              <a:spcBef>
                <a:spcPts val="100"/>
              </a:spcBef>
              <a:buClr>
                <a:srgbClr val="2F4052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800" b="1" spc="-5" dirty="0">
                <a:solidFill>
                  <a:srgbClr val="A97500"/>
                </a:solidFill>
                <a:latin typeface="Lato"/>
                <a:cs typeface="Lato"/>
              </a:rPr>
              <a:t>Biaya </a:t>
            </a:r>
            <a:r>
              <a:rPr sz="1800" b="1" dirty="0" err="1">
                <a:solidFill>
                  <a:srgbClr val="A97500"/>
                </a:solidFill>
                <a:latin typeface="Lato"/>
                <a:cs typeface="Lato"/>
              </a:rPr>
              <a:t>Investasi</a:t>
            </a:r>
            <a:r>
              <a:rPr sz="1800" b="1" spc="-75" dirty="0">
                <a:solidFill>
                  <a:srgbClr val="A97500"/>
                </a:solidFill>
                <a:latin typeface="Lato"/>
                <a:cs typeface="Lato"/>
              </a:rPr>
              <a:t> </a:t>
            </a:r>
            <a:r>
              <a:rPr lang="en-US" sz="1800" b="1" dirty="0">
                <a:solidFill>
                  <a:srgbClr val="A97500"/>
                </a:solidFill>
                <a:latin typeface="Lato"/>
                <a:cs typeface="Lato"/>
              </a:rPr>
              <a:t>KJA</a:t>
            </a:r>
            <a:endParaRPr sz="1800" dirty="0">
              <a:latin typeface="Lato"/>
              <a:cs typeface="Lato"/>
            </a:endParaRPr>
          </a:p>
          <a:p>
            <a:pPr marL="3871913" marR="23495" indent="-1181100" algn="r">
              <a:lnSpc>
                <a:spcPct val="100000"/>
              </a:lnSpc>
            </a:pPr>
            <a:r>
              <a:rPr lang="en-ID" sz="1800" dirty="0">
                <a:solidFill>
                  <a:srgbClr val="2F4052"/>
                </a:solidFill>
                <a:latin typeface="Lato"/>
                <a:cs typeface="Lato"/>
              </a:rPr>
              <a:t>KJA</a:t>
            </a:r>
            <a:r>
              <a:rPr lang="en-ID" sz="1800" spc="-3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ID" spc="-30" dirty="0">
                <a:solidFill>
                  <a:srgbClr val="2F4052"/>
                </a:solidFill>
                <a:latin typeface="Lato"/>
                <a:cs typeface="Lato"/>
              </a:rPr>
              <a:t>(6 </a:t>
            </a:r>
            <a:r>
              <a:rPr lang="en-ID" spc="-30" dirty="0" err="1">
                <a:solidFill>
                  <a:srgbClr val="2F4052"/>
                </a:solidFill>
                <a:latin typeface="Lato"/>
                <a:cs typeface="Lato"/>
              </a:rPr>
              <a:t>kantong</a:t>
            </a:r>
            <a:r>
              <a:rPr lang="en-ID" spc="-30" dirty="0">
                <a:solidFill>
                  <a:srgbClr val="2F4052"/>
                </a:solidFill>
                <a:latin typeface="Lato"/>
                <a:cs typeface="Lato"/>
              </a:rPr>
              <a:t>)</a:t>
            </a:r>
            <a:r>
              <a:rPr lang="en-ID" spc="-5" dirty="0">
                <a:solidFill>
                  <a:srgbClr val="2F4052"/>
                </a:solidFill>
                <a:latin typeface="Lato"/>
                <a:cs typeface="Lato"/>
              </a:rPr>
              <a:t>/1kantong </a:t>
            </a:r>
            <a:r>
              <a:rPr sz="1800" spc="-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z="1800" spc="-5" dirty="0">
                <a:solidFill>
                  <a:srgbClr val="2F4052"/>
                </a:solidFill>
                <a:latin typeface="Lato"/>
                <a:cs typeface="Lato"/>
              </a:rPr>
              <a:t>(500 </a:t>
            </a:r>
            <a:r>
              <a:rPr lang="en-US" sz="1800" spc="-5" dirty="0" err="1">
                <a:solidFill>
                  <a:srgbClr val="2F4052"/>
                </a:solidFill>
                <a:latin typeface="Lato"/>
                <a:cs typeface="Lato"/>
              </a:rPr>
              <a:t>ekor</a:t>
            </a:r>
            <a:r>
              <a:rPr lang="en-US" sz="1800" spc="-5" dirty="0">
                <a:solidFill>
                  <a:srgbClr val="2F4052"/>
                </a:solidFill>
                <a:latin typeface="Lato"/>
                <a:cs typeface="Lato"/>
              </a:rPr>
              <a:t> ikan)</a:t>
            </a:r>
            <a:r>
              <a:rPr sz="18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800" dirty="0" err="1">
                <a:solidFill>
                  <a:srgbClr val="2F4052"/>
                </a:solidFill>
                <a:latin typeface="Lato"/>
                <a:cs typeface="Lato"/>
              </a:rPr>
              <a:t>Biaya</a:t>
            </a:r>
            <a:r>
              <a:rPr sz="18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dirty="0">
                <a:solidFill>
                  <a:srgbClr val="2F4052"/>
                </a:solidFill>
                <a:latin typeface="Lato"/>
                <a:cs typeface="Lato"/>
              </a:rPr>
              <a:t>KJA</a:t>
            </a:r>
            <a:r>
              <a:rPr sz="1800" dirty="0">
                <a:solidFill>
                  <a:srgbClr val="2F4052"/>
                </a:solidFill>
                <a:latin typeface="Lato"/>
                <a:cs typeface="Lato"/>
              </a:rPr>
              <a:t> Rp</a:t>
            </a:r>
            <a:r>
              <a:rPr sz="1800" spc="-2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75</a:t>
            </a:r>
            <a:r>
              <a:rPr sz="1800" spc="-5" dirty="0">
                <a:solidFill>
                  <a:srgbClr val="2F4052"/>
                </a:solidFill>
                <a:latin typeface="Lato"/>
                <a:cs typeface="Lato"/>
              </a:rPr>
              <a:t>.</a:t>
            </a:r>
            <a:r>
              <a:rPr lang="en-US" sz="1800" spc="-5" dirty="0">
                <a:solidFill>
                  <a:srgbClr val="2F4052"/>
                </a:solidFill>
                <a:latin typeface="Lato"/>
                <a:cs typeface="Lato"/>
              </a:rPr>
              <a:t>0</a:t>
            </a:r>
            <a:r>
              <a:rPr sz="1800" spc="-5" dirty="0">
                <a:solidFill>
                  <a:srgbClr val="2F4052"/>
                </a:solidFill>
                <a:latin typeface="Lato"/>
                <a:cs typeface="Lato"/>
              </a:rPr>
              <a:t>00.000/</a:t>
            </a:r>
            <a:r>
              <a:rPr lang="en-US" spc="-5" dirty="0">
                <a:solidFill>
                  <a:srgbClr val="2F4052"/>
                </a:solidFill>
                <a:latin typeface="Lato"/>
                <a:cs typeface="Lato"/>
              </a:rPr>
              <a:t>unit</a:t>
            </a:r>
            <a:endParaRPr sz="1800" dirty="0">
              <a:latin typeface="Lato"/>
              <a:cs typeface="Lato"/>
            </a:endParaRPr>
          </a:p>
          <a:p>
            <a:pPr marL="287020" marR="25400" indent="-287020" algn="r">
              <a:lnSpc>
                <a:spcPct val="100000"/>
              </a:lnSpc>
              <a:spcBef>
                <a:spcPts val="5"/>
              </a:spcBef>
              <a:buClr>
                <a:srgbClr val="2F4052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1800" b="1" spc="-5" dirty="0">
                <a:solidFill>
                  <a:srgbClr val="A97500"/>
                </a:solidFill>
                <a:latin typeface="Lato"/>
                <a:cs typeface="Lato"/>
              </a:rPr>
              <a:t>Biaya </a:t>
            </a:r>
            <a:r>
              <a:rPr sz="1800" b="1" dirty="0">
                <a:solidFill>
                  <a:srgbClr val="A97500"/>
                </a:solidFill>
                <a:latin typeface="Lato"/>
                <a:cs typeface="Lato"/>
              </a:rPr>
              <a:t>Investasi</a:t>
            </a:r>
            <a:r>
              <a:rPr sz="1800" b="1" spc="-65" dirty="0">
                <a:solidFill>
                  <a:srgbClr val="A97500"/>
                </a:solidFill>
                <a:latin typeface="Lato"/>
                <a:cs typeface="Lato"/>
              </a:rPr>
              <a:t> </a:t>
            </a:r>
            <a:r>
              <a:rPr sz="1800" b="1" dirty="0">
                <a:solidFill>
                  <a:srgbClr val="A97500"/>
                </a:solidFill>
                <a:latin typeface="Lato"/>
                <a:cs typeface="Lato"/>
              </a:rPr>
              <a:t>Peralatan</a:t>
            </a:r>
            <a:endParaRPr sz="1800" dirty="0">
              <a:latin typeface="Lato"/>
              <a:cs typeface="Lato"/>
            </a:endParaRPr>
          </a:p>
          <a:p>
            <a:pPr marR="27305" algn="r">
              <a:lnSpc>
                <a:spcPct val="100000"/>
              </a:lnSpc>
            </a:pPr>
            <a:r>
              <a:rPr lang="en-US" sz="1800" dirty="0" err="1">
                <a:solidFill>
                  <a:srgbClr val="2F4052"/>
                </a:solidFill>
                <a:latin typeface="Lato"/>
                <a:cs typeface="Lato"/>
              </a:rPr>
              <a:t>Perahu</a:t>
            </a:r>
            <a:r>
              <a:rPr lang="en-US" sz="1800" dirty="0">
                <a:solidFill>
                  <a:srgbClr val="2F4052"/>
                </a:solidFill>
                <a:latin typeface="Lato"/>
                <a:cs typeface="Lato"/>
              </a:rPr>
              <a:t>, </a:t>
            </a:r>
            <a:r>
              <a:rPr lang="en-US" sz="1800" dirty="0" err="1">
                <a:solidFill>
                  <a:srgbClr val="2F4052"/>
                </a:solidFill>
                <a:latin typeface="Lato"/>
                <a:cs typeface="Lato"/>
              </a:rPr>
              <a:t>timbangan</a:t>
            </a:r>
            <a:r>
              <a:rPr lang="en-US" sz="1800" dirty="0">
                <a:solidFill>
                  <a:srgbClr val="2F4052"/>
                </a:solidFill>
                <a:latin typeface="Lato"/>
                <a:cs typeface="Lato"/>
              </a:rPr>
              <a:t>, </a:t>
            </a:r>
            <a:r>
              <a:rPr lang="en-US" sz="1800" dirty="0" err="1">
                <a:solidFill>
                  <a:srgbClr val="2F4052"/>
                </a:solidFill>
                <a:latin typeface="Lato"/>
                <a:cs typeface="Lato"/>
              </a:rPr>
              <a:t>serok</a:t>
            </a:r>
            <a:r>
              <a:rPr lang="en-US" sz="180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endParaRPr sz="1800" dirty="0">
              <a:latin typeface="Lato"/>
              <a:cs typeface="Lato"/>
            </a:endParaRPr>
          </a:p>
          <a:p>
            <a:pPr marL="25400" marR="17780" lvl="1" indent="4662170" algn="r">
              <a:lnSpc>
                <a:spcPct val="100000"/>
              </a:lnSpc>
              <a:buClr>
                <a:srgbClr val="2F4052"/>
              </a:buClr>
              <a:buFont typeface="Arial"/>
              <a:buChar char="•"/>
              <a:tabLst>
                <a:tab pos="4974590" algn="l"/>
                <a:tab pos="4975225" algn="l"/>
              </a:tabLst>
            </a:pPr>
            <a:r>
              <a:rPr sz="1800" b="1" dirty="0">
                <a:solidFill>
                  <a:srgbClr val="A97500"/>
                </a:solidFill>
                <a:latin typeface="Lato"/>
                <a:cs typeface="Lato"/>
              </a:rPr>
              <a:t>Biaya</a:t>
            </a:r>
            <a:r>
              <a:rPr sz="1800" b="1" spc="-30" dirty="0">
                <a:solidFill>
                  <a:srgbClr val="A97500"/>
                </a:solidFill>
                <a:latin typeface="Lato"/>
                <a:cs typeface="Lato"/>
              </a:rPr>
              <a:t> </a:t>
            </a:r>
            <a:r>
              <a:rPr sz="1800" b="1" dirty="0">
                <a:solidFill>
                  <a:srgbClr val="A97500"/>
                </a:solidFill>
                <a:latin typeface="Lato"/>
                <a:cs typeface="Lato"/>
              </a:rPr>
              <a:t>Investasi</a:t>
            </a:r>
            <a:r>
              <a:rPr sz="1800" b="1" spc="-70" dirty="0">
                <a:solidFill>
                  <a:srgbClr val="A97500"/>
                </a:solidFill>
                <a:latin typeface="Lato"/>
                <a:cs typeface="Lato"/>
              </a:rPr>
              <a:t> </a:t>
            </a:r>
            <a:r>
              <a:rPr sz="1800" b="1" dirty="0">
                <a:solidFill>
                  <a:srgbClr val="A97500"/>
                </a:solidFill>
                <a:latin typeface="Lato"/>
                <a:cs typeface="Lato"/>
              </a:rPr>
              <a:t>Lainnya  </a:t>
            </a:r>
            <a:r>
              <a:rPr sz="1800" dirty="0">
                <a:solidFill>
                  <a:srgbClr val="2F4052"/>
                </a:solidFill>
                <a:latin typeface="Lato"/>
                <a:cs typeface="Lato"/>
              </a:rPr>
              <a:t>Tergantung jenis </a:t>
            </a:r>
            <a:r>
              <a:rPr sz="1800" spc="-5" dirty="0">
                <a:solidFill>
                  <a:srgbClr val="2F4052"/>
                </a:solidFill>
                <a:latin typeface="Lato"/>
                <a:cs typeface="Lato"/>
              </a:rPr>
              <a:t>dan </a:t>
            </a:r>
            <a:r>
              <a:rPr sz="1800" dirty="0">
                <a:solidFill>
                  <a:srgbClr val="2F4052"/>
                </a:solidFill>
                <a:latin typeface="Lato"/>
                <a:cs typeface="Lato"/>
              </a:rPr>
              <a:t>skala usaha, </a:t>
            </a:r>
            <a:r>
              <a:rPr sz="1800" spc="-5" dirty="0">
                <a:solidFill>
                  <a:srgbClr val="2F4052"/>
                </a:solidFill>
                <a:latin typeface="Lato"/>
                <a:cs typeface="Lato"/>
              </a:rPr>
              <a:t>untuk </a:t>
            </a:r>
            <a:r>
              <a:rPr sz="1800" dirty="0">
                <a:solidFill>
                  <a:srgbClr val="2F4052"/>
                </a:solidFill>
                <a:latin typeface="Lato"/>
                <a:cs typeface="Lato"/>
              </a:rPr>
              <a:t>skala</a:t>
            </a:r>
            <a:r>
              <a:rPr sz="1800" spc="35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800" spc="-5" dirty="0">
                <a:solidFill>
                  <a:srgbClr val="2F4052"/>
                </a:solidFill>
                <a:latin typeface="Lato"/>
                <a:cs typeface="Lato"/>
              </a:rPr>
              <a:t>industri</a:t>
            </a:r>
            <a:r>
              <a:rPr sz="1800" spc="2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1800" spc="-5" dirty="0">
                <a:solidFill>
                  <a:srgbClr val="2F4052"/>
                </a:solidFill>
                <a:latin typeface="Lato"/>
                <a:cs typeface="Lato"/>
              </a:rPr>
              <a:t>dibutuhkan </a:t>
            </a:r>
            <a:r>
              <a:rPr sz="1800" dirty="0">
                <a:solidFill>
                  <a:srgbClr val="2F4052"/>
                </a:solidFill>
                <a:latin typeface="Lato"/>
                <a:cs typeface="Lato"/>
              </a:rPr>
              <a:t> bangunan perkantoran, </a:t>
            </a:r>
            <a:r>
              <a:rPr sz="1800" dirty="0" err="1">
                <a:solidFill>
                  <a:srgbClr val="2F4052"/>
                </a:solidFill>
                <a:latin typeface="Lato"/>
                <a:cs typeface="Lato"/>
              </a:rPr>
              <a:t>ke</a:t>
            </a:r>
            <a:r>
              <a:rPr lang="en-US" sz="1800" dirty="0" err="1">
                <a:solidFill>
                  <a:srgbClr val="2F4052"/>
                </a:solidFill>
                <a:latin typeface="Lato"/>
                <a:cs typeface="Lato"/>
              </a:rPr>
              <a:t>n</a:t>
            </a:r>
            <a:r>
              <a:rPr sz="1800" dirty="0" err="1">
                <a:solidFill>
                  <a:srgbClr val="2F4052"/>
                </a:solidFill>
                <a:latin typeface="Lato"/>
                <a:cs typeface="Lato"/>
              </a:rPr>
              <a:t>daraan</a:t>
            </a:r>
            <a:r>
              <a:rPr sz="1800" dirty="0">
                <a:solidFill>
                  <a:srgbClr val="2F4052"/>
                </a:solidFill>
                <a:latin typeface="Lato"/>
                <a:cs typeface="Lato"/>
              </a:rPr>
              <a:t> operasional, gudang, </a:t>
            </a:r>
            <a:r>
              <a:rPr sz="1800" spc="-5" dirty="0" err="1">
                <a:solidFill>
                  <a:srgbClr val="2F4052"/>
                </a:solidFill>
                <a:latin typeface="Lato"/>
                <a:cs typeface="Lato"/>
              </a:rPr>
              <a:t>dll</a:t>
            </a:r>
            <a:r>
              <a:rPr sz="1800" spc="-5" dirty="0">
                <a:solidFill>
                  <a:srgbClr val="2F4052"/>
                </a:solidFill>
                <a:latin typeface="Lato"/>
                <a:cs typeface="Lato"/>
              </a:rPr>
              <a:t>.</a:t>
            </a:r>
            <a:endParaRPr sz="1800" dirty="0"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3639" y="4743959"/>
            <a:ext cx="286956" cy="347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3930" marR="5080" algn="r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A97500"/>
                </a:solidFill>
              </a:rPr>
              <a:t>Penyu</a:t>
            </a:r>
            <a:r>
              <a:rPr spc="5" dirty="0">
                <a:solidFill>
                  <a:srgbClr val="A97500"/>
                </a:solidFill>
              </a:rPr>
              <a:t>s</a:t>
            </a:r>
            <a:r>
              <a:rPr dirty="0">
                <a:solidFill>
                  <a:srgbClr val="A97500"/>
                </a:solidFill>
              </a:rPr>
              <a:t>u</a:t>
            </a:r>
            <a:r>
              <a:rPr spc="5" dirty="0">
                <a:solidFill>
                  <a:srgbClr val="A97500"/>
                </a:solidFill>
              </a:rPr>
              <a:t>t</a:t>
            </a:r>
            <a:r>
              <a:rPr dirty="0">
                <a:solidFill>
                  <a:srgbClr val="A97500"/>
                </a:solidFill>
              </a:rPr>
              <a:t>a</a:t>
            </a:r>
            <a:r>
              <a:rPr spc="-5" dirty="0">
                <a:solidFill>
                  <a:srgbClr val="A97500"/>
                </a:solidFill>
              </a:rPr>
              <a:t>n</a:t>
            </a:r>
            <a:r>
              <a:rPr dirty="0">
                <a:solidFill>
                  <a:srgbClr val="A97500"/>
                </a:solidFill>
              </a:rPr>
              <a:t>:</a:t>
            </a:r>
          </a:p>
          <a:p>
            <a:pPr marL="976630">
              <a:lnSpc>
                <a:spcPct val="100000"/>
              </a:lnSpc>
              <a:spcBef>
                <a:spcPts val="20"/>
              </a:spcBef>
            </a:pPr>
            <a:r>
              <a:rPr sz="2000" spc="-5" dirty="0"/>
              <a:t>Pengurangan nilai input karena </a:t>
            </a:r>
            <a:r>
              <a:rPr sz="2000" dirty="0"/>
              <a:t>umur dan</a:t>
            </a:r>
            <a:r>
              <a:rPr sz="2000" spc="40" dirty="0"/>
              <a:t> </a:t>
            </a:r>
            <a:r>
              <a:rPr sz="2000" spc="-5" dirty="0"/>
              <a:t>pemakaian.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2818129" y="2216785"/>
            <a:ext cx="5236210" cy="1322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Pendekatan perhitungan penyusutan</a:t>
            </a:r>
            <a:r>
              <a:rPr sz="2000" spc="-160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langsung:</a:t>
            </a:r>
            <a:endParaRPr sz="2000">
              <a:latin typeface="Lato"/>
              <a:cs typeface="Lato"/>
            </a:endParaRPr>
          </a:p>
          <a:p>
            <a:pPr marR="5080" algn="r">
              <a:lnSpc>
                <a:spcPct val="100000"/>
              </a:lnSpc>
            </a:pP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Nilai investasi dibagi Umur</a:t>
            </a:r>
            <a:r>
              <a:rPr sz="2000" spc="-114" dirty="0">
                <a:solidFill>
                  <a:srgbClr val="2F4052"/>
                </a:solidFill>
                <a:latin typeface="Lato"/>
                <a:cs typeface="Lato"/>
              </a:rPr>
              <a:t> </a:t>
            </a:r>
            <a:r>
              <a:rPr sz="2000" dirty="0">
                <a:solidFill>
                  <a:srgbClr val="2F4052"/>
                </a:solidFill>
                <a:latin typeface="Lato"/>
                <a:cs typeface="Lato"/>
              </a:rPr>
              <a:t>ekonomis</a:t>
            </a:r>
            <a:endParaRPr sz="200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Lato"/>
              <a:cs typeface="Lato"/>
            </a:endParaRPr>
          </a:p>
          <a:p>
            <a:pPr marL="2152015">
              <a:lnSpc>
                <a:spcPct val="100000"/>
              </a:lnSpc>
            </a:pPr>
            <a:r>
              <a:rPr sz="1800" b="1" spc="100" dirty="0">
                <a:solidFill>
                  <a:srgbClr val="FFFFFF"/>
                </a:solidFill>
                <a:latin typeface="Arial"/>
                <a:cs typeface="Arial"/>
              </a:rPr>
              <a:t>—</a:t>
            </a:r>
            <a:r>
              <a:rPr sz="1800" b="1" spc="100" dirty="0">
                <a:latin typeface="Arial"/>
                <a:cs typeface="Arial"/>
              </a:rPr>
              <a:t>(Soekartawi,</a:t>
            </a:r>
            <a:r>
              <a:rPr sz="1800" b="1" spc="-160" dirty="0">
                <a:latin typeface="Arial"/>
                <a:cs typeface="Arial"/>
              </a:rPr>
              <a:t> </a:t>
            </a:r>
            <a:r>
              <a:rPr sz="1800" b="1" spc="114" dirty="0">
                <a:latin typeface="Arial"/>
                <a:cs typeface="Arial"/>
              </a:rPr>
              <a:t>dkk.</a:t>
            </a:r>
            <a:r>
              <a:rPr sz="1800" b="1" spc="-150" dirty="0">
                <a:latin typeface="Arial"/>
                <a:cs typeface="Arial"/>
              </a:rPr>
              <a:t> </a:t>
            </a:r>
            <a:r>
              <a:rPr sz="1800" b="1" spc="80" dirty="0">
                <a:latin typeface="Arial"/>
                <a:cs typeface="Arial"/>
              </a:rPr>
              <a:t>1984).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3639" y="4743959"/>
            <a:ext cx="286956" cy="347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28670" y="663575"/>
            <a:ext cx="4935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Contoh </a:t>
            </a:r>
            <a:r>
              <a:rPr spc="-5" dirty="0"/>
              <a:t>Perhitungan Biaya</a:t>
            </a:r>
            <a:r>
              <a:rPr spc="-60" dirty="0"/>
              <a:t> </a:t>
            </a:r>
            <a:r>
              <a:rPr dirty="0"/>
              <a:t>Investasi.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564797"/>
              </p:ext>
            </p:extLst>
          </p:nvPr>
        </p:nvGraphicFramePr>
        <p:xfrm>
          <a:off x="861936" y="1536509"/>
          <a:ext cx="7492365" cy="2489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6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367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URAIAN </a:t>
                      </a:r>
                      <a:r>
                        <a:rPr sz="18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BIAYA</a:t>
                      </a:r>
                      <a:r>
                        <a:rPr sz="1800" b="1" spc="-2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INVESTASI</a:t>
                      </a:r>
                      <a:endParaRPr sz="180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512445" marR="31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NILAI</a:t>
                      </a:r>
                      <a:r>
                        <a:rPr sz="1800" b="1" spc="-2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8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(Rp)</a:t>
                      </a:r>
                      <a:endParaRPr sz="180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869">
                <a:tc>
                  <a:txBody>
                    <a:bodyPr/>
                    <a:lstStyle/>
                    <a:p>
                      <a:pPr marL="116839">
                        <a:lnSpc>
                          <a:spcPts val="2105"/>
                        </a:lnSpc>
                      </a:pPr>
                      <a:r>
                        <a:rPr lang="en-US"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KJA</a:t>
                      </a:r>
                      <a:r>
                        <a:rPr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(6 </a:t>
                      </a:r>
                      <a:r>
                        <a:rPr lang="en-US" sz="180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kantong</a:t>
                      </a:r>
                      <a:r>
                        <a:rPr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)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105"/>
                        </a:lnSpc>
                      </a:pPr>
                      <a:r>
                        <a:rPr lang="en-US"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75</a:t>
                      </a:r>
                      <a:r>
                        <a:rPr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00.000</a:t>
                      </a:r>
                      <a:r>
                        <a:rPr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9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Peralatan</a:t>
                      </a:r>
                      <a:r>
                        <a:rPr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: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3276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80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Perahu</a:t>
                      </a:r>
                      <a:r>
                        <a:rPr lang="en-US"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(1 unit)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15.00</a:t>
                      </a:r>
                      <a:r>
                        <a:rPr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0.000</a:t>
                      </a:r>
                      <a:r>
                        <a:rPr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3276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80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Timbangan</a:t>
                      </a:r>
                      <a:r>
                        <a:rPr lang="en-US"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(1 unit)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800</a:t>
                      </a:r>
                      <a:r>
                        <a:rPr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.000,</a:t>
                      </a:r>
                      <a:r>
                        <a:rPr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467">
                <a:tc>
                  <a:txBody>
                    <a:bodyPr/>
                    <a:lstStyle/>
                    <a:p>
                      <a:pPr marL="3276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800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Serok</a:t>
                      </a:r>
                      <a:r>
                        <a:rPr lang="en-US"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(2 </a:t>
                      </a:r>
                      <a:r>
                        <a:rPr lang="en-US" sz="1800" spc="-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buah</a:t>
                      </a:r>
                      <a:r>
                        <a:rPr lang="en-US"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@Rp 100.000)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200.000,</a:t>
                      </a:r>
                      <a:r>
                        <a:rPr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Total</a:t>
                      </a:r>
                      <a:r>
                        <a:rPr sz="1800" spc="-5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Investasi</a:t>
                      </a:r>
                      <a:endParaRPr sz="180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91</a:t>
                      </a:r>
                      <a:r>
                        <a:rPr lang="en-US"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lang="en-US"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8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lang="en-US"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8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8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8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3639" y="4743959"/>
            <a:ext cx="286956" cy="347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11700" y="732790"/>
            <a:ext cx="370712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Contoh Perhitungan</a:t>
            </a:r>
            <a:r>
              <a:rPr sz="2000" spc="10" dirty="0"/>
              <a:t> </a:t>
            </a:r>
            <a:r>
              <a:rPr sz="2000" spc="-5" dirty="0"/>
              <a:t>Penyusutan</a:t>
            </a:r>
            <a:endParaRPr sz="20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368067"/>
              </p:ext>
            </p:extLst>
          </p:nvPr>
        </p:nvGraphicFramePr>
        <p:xfrm>
          <a:off x="1037069" y="1339913"/>
          <a:ext cx="7384414" cy="25043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9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1248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534035" marR="3175">
                        <a:lnSpc>
                          <a:spcPct val="100000"/>
                        </a:lnSpc>
                      </a:pP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URAIAN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381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Umur</a:t>
                      </a:r>
                      <a:endParaRPr sz="1600">
                        <a:latin typeface="Lato"/>
                        <a:cs typeface="Lato"/>
                      </a:endParaRPr>
                    </a:p>
                    <a:p>
                      <a:pPr marL="3556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Ekonomi</a:t>
                      </a:r>
                      <a:endParaRPr sz="1600">
                        <a:latin typeface="Lato"/>
                        <a:cs typeface="Lato"/>
                      </a:endParaRPr>
                    </a:p>
                    <a:p>
                      <a:pPr marL="3302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(Thn)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NILAI</a:t>
                      </a:r>
                      <a:endParaRPr sz="1600">
                        <a:latin typeface="Lato"/>
                        <a:cs typeface="La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INVESTASI</a:t>
                      </a:r>
                      <a:endParaRPr sz="1600">
                        <a:latin typeface="Lato"/>
                        <a:cs typeface="Lato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(Rp)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825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PENYUSUTAN</a:t>
                      </a:r>
                      <a:endParaRPr sz="1600">
                        <a:latin typeface="Lato"/>
                        <a:cs typeface="La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(Rp/Tahun)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1485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600" b="1" spc="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ENY</a:t>
                      </a: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U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S</a:t>
                      </a:r>
                      <a:r>
                        <a:rPr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U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</a:t>
                      </a:r>
                      <a:r>
                        <a:rPr sz="1600" b="1" spc="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A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N</a:t>
                      </a:r>
                      <a:endParaRPr sz="1600">
                        <a:latin typeface="Lato"/>
                        <a:cs typeface="Lato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(Rp/6bln)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1485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84">
                <a:tc>
                  <a:txBody>
                    <a:bodyPr/>
                    <a:lstStyle/>
                    <a:p>
                      <a:pPr marL="53340" marR="3175">
                        <a:lnSpc>
                          <a:spcPts val="1870"/>
                        </a:lnSpc>
                      </a:pPr>
                      <a:r>
                        <a:rPr lang="en-US"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KJA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870"/>
                        </a:lnSpc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5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885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75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885"/>
                        </a:lnSpc>
                        <a:spcBef>
                          <a:spcPts val="70"/>
                        </a:spcBef>
                      </a:pP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5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1885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7.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5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L="33020" marR="31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Peralatan</a:t>
                      </a:r>
                      <a:r>
                        <a:rPr sz="1600" spc="-3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: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R="38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perahu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10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15.00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1.50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45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415">
                <a:tc>
                  <a:txBody>
                    <a:bodyPr/>
                    <a:lstStyle/>
                    <a:p>
                      <a:pPr marR="317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timbangan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5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800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160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3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5" dirty="0" err="1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serok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3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200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66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667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125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889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marR="317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Total</a:t>
                      </a:r>
                      <a:r>
                        <a:rPr sz="1600" spc="-3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Investasi</a:t>
                      </a:r>
                      <a:endParaRPr sz="160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91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000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</a:t>
                      </a: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00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1</a:t>
                      </a:r>
                      <a:r>
                        <a:rPr lang="en-US" sz="1600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6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726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667</a:t>
                      </a:r>
                      <a:r>
                        <a:rPr sz="1600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600" b="1" spc="-10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8.363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.</a:t>
                      </a:r>
                      <a:r>
                        <a:rPr lang="en-US"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333</a:t>
                      </a:r>
                      <a:r>
                        <a:rPr sz="1600" b="1" spc="-5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,</a:t>
                      </a:r>
                      <a:r>
                        <a:rPr sz="1600" b="1" dirty="0">
                          <a:solidFill>
                            <a:srgbClr val="2F4052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sz="1600" b="1" dirty="0">
                        <a:latin typeface="Lato"/>
                        <a:cs typeface="Lato"/>
                      </a:endParaRPr>
                    </a:p>
                  </a:txBody>
                  <a:tcPr marL="0" marR="0" marT="952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A4C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1308</Words>
  <Application>Microsoft Macintosh PowerPoint</Application>
  <PresentationFormat>On-screen Show (16:9)</PresentationFormat>
  <Paragraphs>337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Lato</vt:lpstr>
      <vt:lpstr>Times New Roman</vt:lpstr>
      <vt:lpstr>Wingdings</vt:lpstr>
      <vt:lpstr>Office Theme</vt:lpstr>
      <vt:lpstr>ANALISIS KEUANGAN</vt:lpstr>
      <vt:lpstr>Tujuan Pembelajaran</vt:lpstr>
      <vt:lpstr>PowerPoint Presentation</vt:lpstr>
      <vt:lpstr>PowerPoint Presentation</vt:lpstr>
      <vt:lpstr>PowerPoint Presentation</vt:lpstr>
      <vt:lpstr>Biaya tetap (Biaya Investasi)</vt:lpstr>
      <vt:lpstr>Penyusutan: Pengurangan nilai input karena umur dan pemakaian.</vt:lpstr>
      <vt:lpstr>Contoh Perhitungan Biaya Investasi.</vt:lpstr>
      <vt:lpstr>Contoh Perhitungan Penyusutan</vt:lpstr>
      <vt:lpstr>Biaya Variabel</vt:lpstr>
      <vt:lpstr>Contoh Perhitungan Biaya Produksi.</vt:lpstr>
      <vt:lpstr>Contoh Perhitungan Biaya Produksi.</vt:lpstr>
      <vt:lpstr>Konsep Penerimaan</vt:lpstr>
      <vt:lpstr>Penjualan Ikan Kakap Putih</vt:lpstr>
      <vt:lpstr>Contoh Perhitungan Harga Pokok Produksi</vt:lpstr>
      <vt:lpstr>PowerPoint Presentation</vt:lpstr>
      <vt:lpstr>PowerPoint Presentation</vt:lpstr>
      <vt:lpstr>Re-Payment Capacity</vt:lpstr>
      <vt:lpstr>Pendapatan (A)</vt:lpstr>
      <vt:lpstr>Biaya Operasional (B)</vt:lpstr>
      <vt:lpstr>Biaya Non Operasional (C)</vt:lpstr>
      <vt:lpstr>Perhitungan Re-Payment Capacity</vt:lpstr>
      <vt:lpstr>Thanks! Do you have 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BRILIAN SPECIALIST DEVELOPMENT PROGRAM (BSDP) MANTRI</dc:title>
  <dc:creator>Pemilik</dc:creator>
  <cp:lastModifiedBy>Microsoft Office User</cp:lastModifiedBy>
  <cp:revision>10</cp:revision>
  <dcterms:created xsi:type="dcterms:W3CDTF">2022-02-06T11:51:46Z</dcterms:created>
  <dcterms:modified xsi:type="dcterms:W3CDTF">2022-02-14T05:12:23Z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2022-02-06T00:00:00Z</vt:filetime>
  </property>
</Properties>
</file>