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2" r:id="rId4"/>
    <p:sldId id="268" r:id="rId6"/>
    <p:sldId id="260" r:id="rId7"/>
    <p:sldId id="269" r:id="rId8"/>
    <p:sldId id="261" r:id="rId9"/>
    <p:sldId id="270" r:id="rId10"/>
    <p:sldId id="273" r:id="rId11"/>
    <p:sldId id="274" r:id="rId12"/>
    <p:sldId id="276" r:id="rId13"/>
    <p:sldId id="271" r:id="rId14"/>
    <p:sldId id="275" r:id="rId15"/>
    <p:sldId id="259" r:id="rId16"/>
    <p:sldId id="272" r:id="rId17"/>
    <p:sldId id="257" r:id="rId18"/>
    <p:sldId id="277" r:id="rId19"/>
    <p:sldId id="258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>
                <a:sym typeface="+mn-ea"/>
              </a:rPr>
              <a:t>  </a:t>
            </a:r>
            <a:r>
              <a:rPr lang="en-US" sz="5335" b="1">
                <a:latin typeface="Arial Black" panose="020B0A04020102020204" charset="0"/>
                <a:cs typeface="Arial Black" panose="020B0A04020102020204" charset="0"/>
                <a:sym typeface="+mn-ea"/>
              </a:rPr>
              <a:t>TITIK KRITIS DAN MANAJEMEN RISIKO</a:t>
            </a:r>
            <a:br>
              <a:rPr lang="en-US" sz="5335" b="1">
                <a:latin typeface="Arial Black" panose="020B0A04020102020204" charset="0"/>
                <a:cs typeface="Arial Black" panose="020B0A04020102020204" charset="0"/>
                <a:sym typeface="+mn-ea"/>
              </a:rPr>
            </a:br>
            <a:r>
              <a:rPr lang="en-US" sz="5335" b="1">
                <a:latin typeface="Arial Black" panose="020B0A04020102020204" charset="0"/>
                <a:cs typeface="Arial Black" panose="020B0A04020102020204" charset="0"/>
                <a:sym typeface="+mn-ea"/>
              </a:rPr>
              <a:t>PADA AGRIBISNIS PERUNGGASAN</a:t>
            </a:r>
            <a:endParaRPr lang="en-US" sz="5335" b="1">
              <a:latin typeface="Arial Black" panose="020B0A04020102020204" charset="0"/>
              <a:cs typeface="Arial Black" panose="020B0A04020102020204" charset="0"/>
              <a:sym typeface="+mn-ea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pPr algn="ctr"/>
            <a:endParaRPr lang="en-US" b="1"/>
          </a:p>
          <a:p>
            <a:pPr marL="0" indent="0" algn="ctr">
              <a:buNone/>
            </a:pPr>
            <a:r>
              <a:rPr lang="en-US" b="1"/>
              <a:t>Dr.NURHAYATI, S.PT, MM</a:t>
            </a:r>
            <a:endParaRPr lang="en-U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Pendekatan Manajemen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r>
              <a:rPr lang="en-US"/>
              <a:t>Pendekatan Kualitatif</a:t>
            </a:r>
            <a:endParaRPr lang="en-US"/>
          </a:p>
          <a:p>
            <a:r>
              <a:rPr lang="en-US"/>
              <a:t>Pendekatan Kuantitaf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TAHAPAN MANAJEMEN RISIKO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en-US" sz="2400"/>
              <a:t>Identifikasi Risiko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	- Kejadian Risiko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	- Sumber Risiko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Penilaian Risiko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	- Dampak Risiko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	- Kemungikan (probabilitas)</a:t>
            </a:r>
            <a:endParaRPr lang="en-US" sz="2400"/>
          </a:p>
          <a:p>
            <a:pPr marL="0" indent="0" algn="just">
              <a:buNone/>
            </a:pPr>
            <a:r>
              <a:rPr lang="en-US" sz="2400"/>
              <a:t>Penangan Risiko </a:t>
            </a:r>
            <a:endParaRPr lang="en-US" sz="2400"/>
          </a:p>
          <a:p>
            <a:pPr marL="0" indent="1015365" algn="just">
              <a:buNone/>
            </a:pPr>
            <a:r>
              <a:rPr lang="en-US" sz="2400"/>
              <a:t>- Menghindari risiko</a:t>
            </a:r>
            <a:endParaRPr lang="en-US" sz="2400"/>
          </a:p>
          <a:p>
            <a:pPr marL="0" indent="1015365" algn="just">
              <a:buNone/>
            </a:pPr>
            <a:r>
              <a:rPr lang="en-US" sz="2400"/>
              <a:t>- Mencegah timbulnya risiko (preventif)</a:t>
            </a:r>
            <a:endParaRPr lang="en-US" sz="2400"/>
          </a:p>
          <a:p>
            <a:pPr marL="0" indent="1015365" algn="just">
              <a:buNone/>
            </a:pPr>
            <a:r>
              <a:rPr lang="en-US" sz="2400"/>
              <a:t>- Memperkecil kerugian akibat risiko (mitigasi)</a:t>
            </a:r>
            <a:endParaRPr lang="en-US" sz="2400"/>
          </a:p>
          <a:p>
            <a:pPr marL="0" indent="1015365" algn="just">
              <a:buNone/>
            </a:pPr>
            <a:r>
              <a:rPr lang="en-US" sz="2400"/>
              <a:t>- Mengalihkan risiko ke pihak lain</a:t>
            </a:r>
            <a:endParaRPr lang="en-US" sz="2400"/>
          </a:p>
          <a:p>
            <a:pPr marL="0" indent="0" algn="just">
              <a:buNone/>
            </a:pPr>
            <a:r>
              <a:rPr lang="en-US"/>
              <a:t>	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Manfaat Manajemen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1. Memudahkan Pencapaian Tujuan</a:t>
            </a:r>
            <a:endParaRPr lang="en-US"/>
          </a:p>
          <a:p>
            <a:pPr marL="0" indent="0">
              <a:buNone/>
            </a:pPr>
            <a:r>
              <a:rPr lang="en-US"/>
              <a:t>2. Meminimalkan kerugian</a:t>
            </a:r>
            <a:endParaRPr lang="en-US"/>
          </a:p>
          <a:p>
            <a:pPr marL="0" indent="0">
              <a:buNone/>
            </a:pPr>
            <a:r>
              <a:rPr lang="en-US"/>
              <a:t>3. Meningkatkan keuntungan perusahaan</a:t>
            </a:r>
            <a:endParaRPr lang="en-US"/>
          </a:p>
          <a:p>
            <a:pPr marL="0" indent="0">
              <a:buNone/>
            </a:pPr>
            <a:r>
              <a:rPr lang="en-US"/>
              <a:t>4. Memberikan Jaminan kerja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Tahapan identifikasi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anose="05000000000000000000" charset="0"/>
              <a:buChar char="ü"/>
            </a:pPr>
            <a:r>
              <a:rPr lang="en-US"/>
              <a:t> </a:t>
            </a:r>
            <a:r>
              <a:rPr lang="en-US" sz="3600"/>
              <a:t>Pemetaan Risiko</a:t>
            </a:r>
            <a:endParaRPr lang="en-US" sz="3600"/>
          </a:p>
          <a:p>
            <a:pPr>
              <a:buFont typeface="Wingdings" panose="05000000000000000000" charset="0"/>
              <a:buChar char="ü"/>
            </a:pPr>
            <a:r>
              <a:rPr lang="en-US" sz="3600"/>
              <a:t>Kuisioner</a:t>
            </a:r>
            <a:endParaRPr lang="en-US" sz="3600"/>
          </a:p>
          <a:p>
            <a:pPr>
              <a:buFont typeface="Wingdings" panose="05000000000000000000" charset="0"/>
              <a:buChar char="ü"/>
            </a:pPr>
            <a:r>
              <a:rPr lang="en-US" sz="3600"/>
              <a:t>Peta aliran nilai</a:t>
            </a:r>
            <a:endParaRPr lang="en-US" sz="3600"/>
          </a:p>
          <a:p>
            <a:pPr>
              <a:buFont typeface="Wingdings" panose="05000000000000000000" charset="0"/>
              <a:buChar char="ü"/>
            </a:pPr>
            <a:r>
              <a:rPr lang="en-US" sz="3600"/>
              <a:t>analisis laporan kinerja</a:t>
            </a:r>
            <a:endParaRPr lang="en-US" sz="3600"/>
          </a:p>
          <a:p>
            <a:pPr>
              <a:buFont typeface="Wingdings" panose="05000000000000000000" charset="0"/>
              <a:buChar char="ü"/>
            </a:pPr>
            <a:r>
              <a:rPr lang="en-US" sz="3600"/>
              <a:t>observasi</a:t>
            </a:r>
            <a:endParaRPr lang="en-US" sz="3600"/>
          </a:p>
          <a:p>
            <a:pPr>
              <a:buFont typeface="Wingdings" panose="05000000000000000000" charset="0"/>
              <a:buChar char="ü"/>
            </a:pPr>
            <a:endParaRPr lang="en-US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sym typeface="+mn-ea"/>
              </a:rPr>
              <a:t>Sumber risiko 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• Sesuatu yang memiliki potensi bahaya. Apa yang mungkin terjadi (event) 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• Sesuatu yang terjadi sehingga sumber risiko memiliki akibat atau konsekuensi. 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Konsekuensi 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• Akibat dari terjadinya risiko. 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Penyebab</a:t>
            </a:r>
            <a:endParaRPr lang="en-US"/>
          </a:p>
          <a:p>
            <a:pPr marL="0" indent="0">
              <a:buNone/>
            </a:pPr>
            <a:r>
              <a:rPr lang="en-US">
                <a:sym typeface="+mn-ea"/>
              </a:rPr>
              <a:t> • Penyebab yang langsung dan mendasar dari suatu risiko.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KATEGORI RISIKO PADA PERUNGGASAN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sym typeface="+mn-ea"/>
              </a:rPr>
              <a:t> </a:t>
            </a:r>
            <a:r>
              <a:rPr lang="en-US"/>
              <a:t>Risiko Operasional/Produksi</a:t>
            </a:r>
            <a:endParaRPr lang="en-US"/>
          </a:p>
          <a:p>
            <a:pPr marL="0" indent="0">
              <a:buNone/>
            </a:pPr>
            <a:r>
              <a:rPr lang="en-US"/>
              <a:t>Risiko Risiko Strategis Dan Kebijakan </a:t>
            </a:r>
            <a:endParaRPr lang="en-US"/>
          </a:p>
          <a:p>
            <a:pPr marL="0" indent="0">
              <a:buNone/>
            </a:pPr>
            <a:r>
              <a:rPr lang="en-US"/>
              <a:t>Risiko Kepatuhan </a:t>
            </a:r>
            <a:endParaRPr lang="en-US"/>
          </a:p>
          <a:p>
            <a:pPr marL="0" indent="0">
              <a:buNone/>
            </a:pPr>
            <a:r>
              <a:rPr lang="en-US"/>
              <a:t>Risiko Finansial </a:t>
            </a:r>
            <a:endParaRPr lang="en-US"/>
          </a:p>
          <a:p>
            <a:pPr marL="0" indent="0">
              <a:buNone/>
            </a:pPr>
            <a:r>
              <a:rPr lang="en-US"/>
              <a:t>Risiko Pemasaran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Pengukuran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Menilai Peluang</a:t>
            </a:r>
            <a:endParaRPr lang="en-US"/>
          </a:p>
          <a:p>
            <a:endParaRPr lang="en-US"/>
          </a:p>
          <a:p>
            <a:r>
              <a:rPr lang="en-US"/>
              <a:t>Mengukur dampak</a:t>
            </a: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Penanganan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r>
              <a:rPr lang="en-US"/>
              <a:t>Menghindari Risiko</a:t>
            </a:r>
            <a:endParaRPr lang="en-US"/>
          </a:p>
          <a:p>
            <a:r>
              <a:rPr lang="en-US"/>
              <a:t>Menghadapi Risiko</a:t>
            </a:r>
            <a:endParaRPr lang="en-US"/>
          </a:p>
          <a:p>
            <a:r>
              <a:rPr lang="en-US"/>
              <a:t>Membagi Risiko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>
                <a:sym typeface="+mn-ea"/>
              </a:rPr>
              <a:t>Diskusi</a:t>
            </a:r>
            <a:br>
              <a:rPr lang="en-US">
                <a:sym typeface="+mn-ea"/>
              </a:rPr>
            </a:br>
            <a:r>
              <a:rPr lang="en-US">
                <a:sym typeface="+mn-ea"/>
              </a:rPr>
              <a:t>Studi Kasus</a:t>
            </a:r>
            <a:br>
              <a:rPr lang="en-US">
                <a:sym typeface="+mn-ea"/>
              </a:rPr>
            </a:b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Sekian Terima Kasih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r"/>
            <a:r>
              <a:rPr lang="en-US" sz="3600" i="1"/>
              <a:t>Difinisi  Risiko</a:t>
            </a:r>
            <a:endParaRPr lang="en-US" sz="3600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p>
            <a:pPr marL="0" indent="0">
              <a:buNone/>
            </a:pPr>
            <a:r>
              <a:rPr lang="en-US"/>
              <a:t>  :</a:t>
            </a:r>
            <a:endParaRPr lang="en-US"/>
          </a:p>
          <a:p>
            <a:pPr marL="0" indent="0" algn="ctr">
              <a:buNone/>
            </a:pPr>
            <a:r>
              <a:rPr lang="en-US"/>
              <a:t>1. R</a:t>
            </a:r>
            <a:r>
              <a:rPr lang="en-US" sz="3430" i="1"/>
              <a:t>isk is the chance of loss (Risiko adalah kans kerugian)</a:t>
            </a:r>
            <a:endParaRPr lang="en-US" sz="3430" i="1"/>
          </a:p>
          <a:p>
            <a:pPr marL="0" indent="0" algn="ctr">
              <a:buNone/>
            </a:pPr>
            <a:r>
              <a:rPr lang="en-US" sz="3430" i="1"/>
              <a:t>Chance of loss biasanya digunakan untuk menunjukkan suatu keadaandimana terdapat suatu keterburukan (exporsure) terhadap kerugian atau suatu </a:t>
            </a:r>
            <a:r>
              <a:rPr lang="en-US" sz="3430" i="1">
                <a:sym typeface="+mn-ea"/>
              </a:rPr>
              <a:t>(Darmawi, 2014)</a:t>
            </a:r>
            <a:endParaRPr lang="en-US" sz="3430" i="1">
              <a:sym typeface="+mn-ea"/>
            </a:endParaRPr>
          </a:p>
          <a:p>
            <a:pPr marL="0" indent="0" algn="ctr">
              <a:buNone/>
            </a:pPr>
            <a:endParaRPr lang="en-US">
              <a:sym typeface="+mn-ea"/>
            </a:endParaRPr>
          </a:p>
          <a:p>
            <a:pPr marL="0" indent="0" algn="ctr">
              <a:buNone/>
            </a:pPr>
            <a:r>
              <a:rPr lang="en-US"/>
              <a:t>2. </a:t>
            </a:r>
            <a:r>
              <a:rPr lang="en-US" sz="3430" i="1"/>
              <a:t>Risk is the possibilitty of loss (Risiko adalah kemungkinan kerugian)</a:t>
            </a:r>
            <a:endParaRPr lang="en-US" sz="3430" i="1"/>
          </a:p>
          <a:p>
            <a:pPr marL="0" indent="0" algn="ctr">
              <a:buNone/>
            </a:pPr>
            <a:r>
              <a:rPr lang="en-US" sz="3430" i="1"/>
              <a:t>Istilah “possibility” berarti bahwa probabilitas sesuatu peristiwa berada di</a:t>
            </a:r>
            <a:endParaRPr lang="en-US" sz="3430" i="1"/>
          </a:p>
          <a:p>
            <a:pPr marL="0" indent="0" algn="ctr">
              <a:buNone/>
            </a:pPr>
            <a:r>
              <a:rPr lang="en-US" sz="3430" i="1"/>
              <a:t>antara nol dan satu. Defenisi ini barangkali sangat mendekati dengan pengertian</a:t>
            </a:r>
            <a:endParaRPr lang="en-US" sz="3430" i="1"/>
          </a:p>
          <a:p>
            <a:pPr marL="0" indent="0" algn="ctr">
              <a:buNone/>
            </a:pPr>
            <a:r>
              <a:rPr lang="en-US" sz="3430" i="1"/>
              <a:t>risiko yang dipakai sehari-hari. Akan tetapi defenisi ini agak longgar, tidak cocok</a:t>
            </a:r>
            <a:endParaRPr lang="en-US" sz="3430" i="1"/>
          </a:p>
          <a:p>
            <a:pPr marL="0" indent="0" algn="ctr">
              <a:buNone/>
            </a:pPr>
            <a:r>
              <a:rPr lang="en-US" sz="3430" i="1"/>
              <a:t>dipakai dalam analisis secara kuantitatif.</a:t>
            </a:r>
            <a:endParaRPr lang="en-US" sz="343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definisi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en-US" i="1"/>
              <a:t>3.Risk is uncertainty (Risiko adalah ketidakpastian)</a:t>
            </a:r>
            <a:endParaRPr lang="en-US" i="1"/>
          </a:p>
          <a:p>
            <a:pPr marL="212725" indent="-212725" algn="ctr">
              <a:buNone/>
            </a:pPr>
            <a:r>
              <a:rPr lang="en-US" i="1"/>
              <a:t>  Tampaknya ada kesepakatan bahwa risiko berhubungan dengan ketidakpastian</a:t>
            </a:r>
            <a:endParaRPr lang="en-US" i="1"/>
          </a:p>
          <a:p>
            <a:pPr marL="0" indent="0">
              <a:buNone/>
            </a:pPr>
            <a:endParaRPr lang="en-US"/>
          </a:p>
          <a:p>
            <a:pPr algn="ctr"/>
            <a:r>
              <a:rPr lang="en-US" sz="2000"/>
              <a:t>(uncertainty) yaitu adanya risiko, karena ketidakpastian. Karena itulah ada penulis yang mengartikan bahwa risiko itu sama artinya dengan ketidakpastian.</a:t>
            </a: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Titik Kritis Agribisnis Perunggasan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Ciri Agribisnis : (downey dan  Erickson, 19)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/>
          </a:p>
          <a:p>
            <a:pPr marL="719455" indent="32385">
              <a:buFont typeface="Wingdings" panose="05000000000000000000" charset="0"/>
              <a:buChar char="Ø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Bersifat Musiman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48895">
              <a:buFont typeface="Wingdings" panose="05000000000000000000" charset="0"/>
              <a:buChar char="Ø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Mudah Rusak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48895">
              <a:buFont typeface="Wingdings" panose="05000000000000000000" charset="0"/>
              <a:buChar char="Ø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Produk Tidak seragam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48895">
              <a:buFont typeface="Wingdings" panose="05000000000000000000" charset="0"/>
              <a:buChar char="Ø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Dipengaruhi oleh alam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48895">
              <a:buFont typeface="Wingdings" panose="05000000000000000000" charset="0"/>
              <a:buChar char="Ø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High Risk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48895">
              <a:buFont typeface="Wingdings" panose="05000000000000000000" charset="0"/>
              <a:buChar char="Ø"/>
            </a:pP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/>
              <a:t>Dinamika industri perunggasan (ayam ras 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Industri  dengan sentuhan tekhnologi tinggi</a:t>
            </a:r>
            <a:endParaRPr lang="en-US"/>
          </a:p>
          <a:p>
            <a:r>
              <a:rPr lang="en-US"/>
              <a:t>Komponen impor dominasi</a:t>
            </a:r>
            <a:endParaRPr lang="en-US"/>
          </a:p>
          <a:p>
            <a:r>
              <a:rPr lang="en-US"/>
              <a:t>Harga input dan harga output sangat fluktuatif</a:t>
            </a:r>
            <a:endParaRPr lang="en-US"/>
          </a:p>
          <a:p>
            <a:r>
              <a:rPr lang="en-US"/>
              <a:t>Padat Modal</a:t>
            </a:r>
            <a:endParaRPr lang="en-US"/>
          </a:p>
          <a:p>
            <a:r>
              <a:rPr lang="en-US"/>
              <a:t>struktur pasar input oligopoli</a:t>
            </a:r>
            <a:endParaRPr lang="en-US"/>
          </a:p>
          <a:p>
            <a:r>
              <a:rPr lang="en-US"/>
              <a:t>Struktur pasar outpu persaingan sempurna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 Titik Kritis Agribisnis Perunggasan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endParaRPr lang="en-US"/>
          </a:p>
          <a:p>
            <a:pPr indent="-508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Pakan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08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Tatalaksana/pemeliharan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08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Harga jual fluktiatif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508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Penanganan penyakit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MANAJEMEN RISIKO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Pengertian Manajemen Risiko :</a:t>
            </a:r>
            <a:endParaRPr lang="en-US"/>
          </a:p>
          <a:p>
            <a:pPr>
              <a:buFont typeface="Wingdings" panose="05000000000000000000" charset="0"/>
              <a:buChar char="Ø"/>
            </a:pPr>
            <a:r>
              <a:rPr lang="en-US"/>
              <a:t> a</a:t>
            </a:r>
            <a:r>
              <a:rPr lang="en-US" sz="2800"/>
              <a:t>dalah proses terstruktur dan sistematis dalam mengidentifikasi, mengukur, memetakan, mengembangkan alternatif penanganan risiko, dan memonitor dan mengendalikan penanganan risiko.</a:t>
            </a:r>
            <a:endParaRPr lang="en-US" sz="2800"/>
          </a:p>
          <a:p>
            <a:pPr marL="0" indent="0">
              <a:buFont typeface="Wingdings" panose="05000000000000000000" charset="0"/>
              <a:buNone/>
            </a:pPr>
            <a:endParaRPr lang="en-US" sz="2800"/>
          </a:p>
          <a:p>
            <a:pPr>
              <a:buFont typeface="Wingdings" panose="05000000000000000000" charset="0"/>
              <a:buChar char="Ø"/>
            </a:pPr>
            <a:r>
              <a:rPr lang="en-US" sz="2800"/>
              <a:t>Manajemen risiko adalah proses mengidentifikasi, menganalisis, mengevaluasi, mengendalikan, dan berusaha menghindari, meminimalkan, atau bahkan menghilangkan risiko yang tidak dapat diterima.</a:t>
            </a:r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 Tujuan Manajemen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/>
          </a:p>
          <a:p>
            <a:pPr marL="799465" indent="-304800">
              <a:buNone/>
            </a:pPr>
            <a:r>
              <a:rPr lang="en-US"/>
              <a:t>a. Menyediakan informasi mengenai risiko kepada pihak regulator.</a:t>
            </a:r>
            <a:endParaRPr lang="en-US"/>
          </a:p>
          <a:p>
            <a:pPr marL="799465" indent="-304800">
              <a:buNone/>
            </a:pPr>
            <a:endParaRPr lang="en-US"/>
          </a:p>
          <a:p>
            <a:pPr marL="951865" indent="-482600">
              <a:buNone/>
            </a:pPr>
            <a:r>
              <a:rPr lang="en-US"/>
              <a:t>b. Meminimalkan kerugian dari berbagai risiko yang uncontrolled.</a:t>
            </a:r>
            <a:endParaRPr lang="en-US"/>
          </a:p>
          <a:p>
            <a:pPr marL="951865" indent="-482600">
              <a:buNone/>
            </a:pPr>
            <a:endParaRPr lang="en-US"/>
          </a:p>
          <a:p>
            <a:pPr marL="494665" indent="-12700">
              <a:buNone/>
            </a:pPr>
            <a:r>
              <a:rPr lang="en-US"/>
              <a:t>c. Agar perusahaan tetap hidup dengan perkembangan yang berkesinambungan.</a:t>
            </a:r>
            <a:endParaRPr lang="en-US"/>
          </a:p>
          <a:p>
            <a:pPr marL="0" indent="0">
              <a:buNone/>
            </a:pP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Tujuan Manajemen Risiko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sym typeface="+mn-ea"/>
              </a:rPr>
              <a:t>d.Biaya manajemen risiko (risk management) yang efisien dan efektif.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>
              <a:sym typeface="+mn-ea"/>
            </a:endParaRPr>
          </a:p>
          <a:p>
            <a:pPr marL="342265" indent="38100">
              <a:buNone/>
            </a:pPr>
            <a:r>
              <a:rPr lang="en-US">
                <a:sym typeface="+mn-ea"/>
              </a:rPr>
              <a:t>e. Memberikan rasa aman.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>
              <a:sym typeface="+mn-ea"/>
            </a:endParaRPr>
          </a:p>
          <a:p>
            <a:pPr marL="0" indent="0">
              <a:buNone/>
            </a:pPr>
            <a:r>
              <a:rPr lang="en-US">
                <a:sym typeface="+mn-ea"/>
              </a:rPr>
              <a:t>f. Agar pendapatan perusahaan stabil dan mampu memberikan kepuasan bagi pemilik dan pihak lain.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3508</Words>
  <Application>WPS Presentation</Application>
  <PresentationFormat>Widescreen</PresentationFormat>
  <Paragraphs>149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Wingdings</vt:lpstr>
      <vt:lpstr>Arial Black</vt:lpstr>
      <vt:lpstr>Blue Waves</vt:lpstr>
      <vt:lpstr> MANAJEMEN RESIKO </vt:lpstr>
      <vt:lpstr> Manajemen Risiko</vt:lpstr>
      <vt:lpstr>PowerPoint 演示文稿</vt:lpstr>
      <vt:lpstr>Pengertian Risiko</vt:lpstr>
      <vt:lpstr>PowerPoint 演示文稿</vt:lpstr>
      <vt:lpstr> MANAJEMEN RESIKO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Komponen-komponen Risiko </vt:lpstr>
      <vt:lpstr>PowerPoint 演示文稿</vt:lpstr>
      <vt:lpstr>KATEGORI RISIKO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MANAJEMEN RESIKO </dc:title>
  <dc:creator>USER</dc:creator>
  <cp:lastModifiedBy>google1597160391</cp:lastModifiedBy>
  <cp:revision>5</cp:revision>
  <dcterms:created xsi:type="dcterms:W3CDTF">2022-02-13T09:07:00Z</dcterms:created>
  <dcterms:modified xsi:type="dcterms:W3CDTF">2022-02-14T14:05:08Z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0BE2D9730780483AB6898C37B7E62EA4</vt:lpwstr>
  </property>
  <property fmtid="{D5CDD505-2E9C-101B-9397-08002B2CF9AE}" pid="3" name="KSOProductBuildVer">
    <vt:lpwstr>1033-11.2.0.10463</vt:lpwstr>
  </property>
</Properties>
</file>