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7"/>
  </p:notesMasterIdLst>
  <p:sldIdLst>
    <p:sldId id="303" r:id="rId3"/>
    <p:sldId id="305" r:id="rId4"/>
    <p:sldId id="328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22" r:id="rId36"/>
    <p:sldId id="523" r:id="rId37"/>
    <p:sldId id="524" r:id="rId38"/>
    <p:sldId id="525" r:id="rId39"/>
    <p:sldId id="526" r:id="rId40"/>
    <p:sldId id="527" r:id="rId41"/>
    <p:sldId id="528" r:id="rId42"/>
    <p:sldId id="529" r:id="rId43"/>
    <p:sldId id="530" r:id="rId44"/>
    <p:sldId id="531" r:id="rId45"/>
    <p:sldId id="465" r:id="rId4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39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396" y="32"/>
      </p:cViewPr>
      <p:guideLst>
        <p:guide orient="horz" pos="2170"/>
        <p:guide pos="39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#1" loCatId="list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en-US"/>
        </a:p>
      </dgm:t>
    </dgm:pt>
    <dgm:pt modelId="{773C5012-55F9-436E-B78B-2A38D8AAA0C0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Klaster Usaha</a:t>
          </a:r>
        </a:p>
      </dgm:t>
    </dgm:pt>
    <dgm:pt modelId="{E1399106-9BE2-43F4-9430-F473CB36780F}" type="parTrans" cxnId="{008E92E9-FDB1-460D-825E-CE23DABF4F35}">
      <dgm:prSet/>
      <dgm:spPr/>
      <dgm:t>
        <a:bodyPr/>
        <a:lstStyle/>
        <a:p>
          <a:endParaRPr lang="en-US"/>
        </a:p>
      </dgm:t>
    </dgm:pt>
    <dgm:pt modelId="{507A6FE3-4D55-4ED6-A973-429D64C5DF28}" type="sibTrans" cxnId="{008E92E9-FDB1-460D-825E-CE23DABF4F35}">
      <dgm:prSet/>
      <dgm:spPr/>
      <dgm:t>
        <a:bodyPr/>
        <a:lstStyle/>
        <a:p>
          <a:endParaRPr lang="en-US"/>
        </a:p>
      </dgm:t>
    </dgm:pt>
    <dgm:pt modelId="{CA58FE74-4619-4E47-BA6C-E0CD35AF5AC2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Legalitas Usaha</a:t>
          </a:r>
        </a:p>
      </dgm:t>
    </dgm:pt>
    <dgm:pt modelId="{EBAD4DA7-135F-4F4E-9475-804E7DC205D2}" type="parTrans" cxnId="{6564E255-BF7F-46DB-B2F2-9CF01741F953}">
      <dgm:prSet/>
      <dgm:spPr/>
      <dgm:t>
        <a:bodyPr/>
        <a:lstStyle/>
        <a:p>
          <a:endParaRPr lang="en-US"/>
        </a:p>
      </dgm:t>
    </dgm:pt>
    <dgm:pt modelId="{5723A07A-E737-45B0-B84E-97FB4DE86580}" type="sibTrans" cxnId="{6564E255-BF7F-46DB-B2F2-9CF01741F953}">
      <dgm:prSet/>
      <dgm:spPr/>
      <dgm:t>
        <a:bodyPr/>
        <a:lstStyle/>
        <a:p>
          <a:endParaRPr lang="en-US"/>
        </a:p>
      </dgm:t>
    </dgm:pt>
    <dgm:pt modelId="{4A56E6EF-6FE9-49FD-B033-F40FA0EDDE8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H</a:t>
          </a:r>
          <a:r>
            <a:rPr lang="en-US">
              <a:sym typeface="+mn-ea"/>
            </a:rPr>
            <a:t>ak Kekayaan Intelektual</a:t>
          </a:r>
          <a:endParaRPr lang="en-US"/>
        </a:p>
      </dgm:t>
    </dgm:pt>
    <dgm:pt modelId="{89A7886C-8D87-4936-9A6F-B4751A944482}" type="parTrans" cxnId="{0DEDCB74-013D-49F6-89D4-C40F4945F483}">
      <dgm:prSet/>
      <dgm:spPr/>
    </dgm:pt>
    <dgm:pt modelId="{BDE34AC7-7D88-4859-8482-0D91CBFF444A}" type="sibTrans" cxnId="{0DEDCB74-013D-49F6-89D4-C40F4945F483}">
      <dgm:prSet/>
      <dgm:spPr/>
    </dgm:pt>
    <dgm:pt modelId="{D3284563-CEAB-43B3-81C4-5F6C081CBB7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Pasar</a:t>
          </a:r>
        </a:p>
      </dgm:t>
    </dgm:pt>
    <dgm:pt modelId="{A2E240DA-ABFA-4A24-BE34-ABE926603D67}" type="parTrans" cxnId="{3F868C4E-F66D-4C2C-B8D2-A5B17D3ACBFE}">
      <dgm:prSet/>
      <dgm:spPr/>
      <dgm:t>
        <a:bodyPr/>
        <a:lstStyle/>
        <a:p>
          <a:endParaRPr lang="en-US"/>
        </a:p>
      </dgm:t>
    </dgm:pt>
    <dgm:pt modelId="{2E43EE94-FE21-4F90-81B3-CED5B1ECC8C9}" type="sibTrans" cxnId="{3F868C4E-F66D-4C2C-B8D2-A5B17D3ACBFE}">
      <dgm:prSet/>
      <dgm:spPr/>
      <dgm:t>
        <a:bodyPr/>
        <a:lstStyle/>
        <a:p>
          <a:endParaRPr lang="en-US"/>
        </a:p>
      </dgm:t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0971512-D8E1-4E4B-89F4-FF2EB164C196}" type="pres">
      <dgm:prSet presAssocID="{773C5012-55F9-436E-B78B-2A38D8AAA0C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4">
        <dgm:presLayoutVars>
          <dgm:bulletEnabled val="1"/>
        </dgm:presLayoutVars>
      </dgm:prSet>
      <dgm:spPr/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D07B078-3354-4F1B-9438-E4F95C4B43A6}" type="pres">
      <dgm:prSet presAssocID="{CA58FE74-4619-4E47-BA6C-E0CD35AF5A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4">
        <dgm:presLayoutVars>
          <dgm:bulletEnabled val="1"/>
        </dgm:presLayoutVars>
      </dgm:prSet>
      <dgm:spPr/>
    </dgm:pt>
    <dgm:pt modelId="{AC1FEB9E-7ED9-4E44-9D47-B63AE5862158}" type="pres">
      <dgm:prSet presAssocID="{5723A07A-E737-45B0-B84E-97FB4DE86580}" presName="spaceBetweenRectangles" presStyleCnt="0"/>
      <dgm:spPr/>
    </dgm:pt>
    <dgm:pt modelId="{516E7F31-9289-4B90-B373-ABF237E0A100}" type="pres">
      <dgm:prSet presAssocID="{4A56E6EF-6FE9-49FD-B033-F40FA0EDDE80}" presName="parentLin" presStyleCnt="0"/>
      <dgm:spPr/>
    </dgm:pt>
    <dgm:pt modelId="{9AE77BAA-5457-4C0E-AA2F-EEE7D2353A73}" type="pres">
      <dgm:prSet presAssocID="{4A56E6EF-6FE9-49FD-B033-F40FA0EDDE8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2BCCA4D-19F5-4659-92AB-23E7215BDBD8}" type="pres">
      <dgm:prSet presAssocID="{4A56E6EF-6FE9-49FD-B033-F40FA0EDDE8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E9BE9-AA57-4FA1-B06E-88047C964B21}" type="pres">
      <dgm:prSet presAssocID="{4A56E6EF-6FE9-49FD-B033-F40FA0EDDE80}" presName="negativeSpace" presStyleCnt="0"/>
      <dgm:spPr/>
    </dgm:pt>
    <dgm:pt modelId="{52620ED8-13CE-48CF-A1AB-4ADB4BA5B31A}" type="pres">
      <dgm:prSet presAssocID="{4A56E6EF-6FE9-49FD-B033-F40FA0EDDE80}" presName="childText" presStyleLbl="conFgAcc1" presStyleIdx="2" presStyleCnt="4">
        <dgm:presLayoutVars>
          <dgm:bulletEnabled val="1"/>
        </dgm:presLayoutVars>
      </dgm:prSet>
      <dgm:spPr/>
    </dgm:pt>
    <dgm:pt modelId="{414BAF1C-C3DB-479C-93BE-6B9FBDE69360}" type="pres">
      <dgm:prSet presAssocID="{BDE34AC7-7D88-4859-8482-0D91CBFF444A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8B30F84-9FC1-4455-B8FC-CA5DC2189586}" type="pres">
      <dgm:prSet presAssocID="{D3284563-CEAB-43B3-81C4-5F6C081CBB7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083D0A1-A4B6-4B69-AD43-72C1A74324DF}" type="presOf" srcId="{D3284563-CEAB-43B3-81C4-5F6C081CBB78}" destId="{09CBCBA7-E2EE-4654-BCFB-AB2C2D77E66B}" srcOrd="0" destOrd="0" presId="urn:microsoft.com/office/officeart/2005/8/layout/list1#1"/>
    <dgm:cxn modelId="{0DEDCB74-013D-49F6-89D4-C40F4945F483}" srcId="{26C320EB-5352-40AA-A0A9-C13066E1373C}" destId="{4A56E6EF-6FE9-49FD-B033-F40FA0EDDE80}" srcOrd="2" destOrd="0" parTransId="{89A7886C-8D87-4936-9A6F-B4751A944482}" sibTransId="{BDE34AC7-7D88-4859-8482-0D91CBFF444A}"/>
    <dgm:cxn modelId="{7D640DCC-3CD3-4C67-A637-13B2E9D5653E}" type="presOf" srcId="{4A56E6EF-6FE9-49FD-B033-F40FA0EDDE80}" destId="{9AE77BAA-5457-4C0E-AA2F-EEE7D2353A73}" srcOrd="0" destOrd="0" presId="urn:microsoft.com/office/officeart/2005/8/layout/list1#1"/>
    <dgm:cxn modelId="{4B62F588-7E89-45A6-8A46-78EE5355F9D2}" type="presOf" srcId="{CA58FE74-4619-4E47-BA6C-E0CD35AF5AC2}" destId="{AEA4B341-6C57-43B8-BC42-9813D43D1335}" srcOrd="0" destOrd="0" presId="urn:microsoft.com/office/officeart/2005/8/layout/list1#1"/>
    <dgm:cxn modelId="{A915613F-571A-40CF-8561-9D3988434985}" type="presOf" srcId="{D3284563-CEAB-43B3-81C4-5F6C081CBB78}" destId="{F8B30F84-9FC1-4455-B8FC-CA5DC2189586}" srcOrd="1" destOrd="0" presId="urn:microsoft.com/office/officeart/2005/8/layout/list1#1"/>
    <dgm:cxn modelId="{69CBA260-EAED-4230-9DA4-C10052467C43}" type="presOf" srcId="{4A56E6EF-6FE9-49FD-B033-F40FA0EDDE80}" destId="{42BCCA4D-19F5-4659-92AB-23E7215BDBD8}" srcOrd="1" destOrd="0" presId="urn:microsoft.com/office/officeart/2005/8/layout/list1#1"/>
    <dgm:cxn modelId="{B3A49361-FA96-4D4F-842C-BE5A186FC081}" type="presOf" srcId="{26C320EB-5352-40AA-A0A9-C13066E1373C}" destId="{E5EECCA3-F875-4B71-92CC-9CCDFB7DBFEF}" srcOrd="0" destOrd="0" presId="urn:microsoft.com/office/officeart/2005/8/layout/list1#1"/>
    <dgm:cxn modelId="{FBA02C2E-3315-4230-AFB0-1E8838635C70}" type="presOf" srcId="{CA58FE74-4619-4E47-BA6C-E0CD35AF5AC2}" destId="{DD07B078-3354-4F1B-9438-E4F95C4B43A6}" srcOrd="1" destOrd="0" presId="urn:microsoft.com/office/officeart/2005/8/layout/list1#1"/>
    <dgm:cxn modelId="{747E6ABC-454B-4B31-A1C5-190C3FD65317}" type="presOf" srcId="{773C5012-55F9-436E-B78B-2A38D8AAA0C0}" destId="{58B158CB-C1D2-4676-88E6-6B3937A00A96}" srcOrd="0" destOrd="0" presId="urn:microsoft.com/office/officeart/2005/8/layout/list1#1"/>
    <dgm:cxn modelId="{008E92E9-FDB1-460D-825E-CE23DABF4F35}" srcId="{26C320EB-5352-40AA-A0A9-C13066E1373C}" destId="{773C5012-55F9-436E-B78B-2A38D8AAA0C0}" srcOrd="0" destOrd="0" parTransId="{E1399106-9BE2-43F4-9430-F473CB36780F}" sibTransId="{507A6FE3-4D55-4ED6-A973-429D64C5DF28}"/>
    <dgm:cxn modelId="{7F3A3819-E57D-4387-803E-BA5AEBAC2B41}" type="presOf" srcId="{773C5012-55F9-436E-B78B-2A38D8AAA0C0}" destId="{D0971512-D8E1-4E4B-89F4-FF2EB164C196}" srcOrd="1" destOrd="0" presId="urn:microsoft.com/office/officeart/2005/8/layout/list1#1"/>
    <dgm:cxn modelId="{6564E255-BF7F-46DB-B2F2-9CF01741F953}" srcId="{26C320EB-5352-40AA-A0A9-C13066E1373C}" destId="{CA58FE74-4619-4E47-BA6C-E0CD35AF5AC2}" srcOrd="1" destOrd="0" parTransId="{EBAD4DA7-135F-4F4E-9475-804E7DC205D2}" sibTransId="{5723A07A-E737-45B0-B84E-97FB4DE86580}"/>
    <dgm:cxn modelId="{3F868C4E-F66D-4C2C-B8D2-A5B17D3ACBFE}" srcId="{26C320EB-5352-40AA-A0A9-C13066E1373C}" destId="{D3284563-CEAB-43B3-81C4-5F6C081CBB78}" srcOrd="3" destOrd="0" parTransId="{A2E240DA-ABFA-4A24-BE34-ABE926603D67}" sibTransId="{2E43EE94-FE21-4F90-81B3-CED5B1ECC8C9}"/>
    <dgm:cxn modelId="{1CE38E94-7F6C-48F3-B273-8E22D8B7B709}" type="presParOf" srcId="{E5EECCA3-F875-4B71-92CC-9CCDFB7DBFEF}" destId="{667CAF5C-37C0-43B7-8B7E-02CCA3754DB9}" srcOrd="0" destOrd="0" presId="urn:microsoft.com/office/officeart/2005/8/layout/list1#1"/>
    <dgm:cxn modelId="{23597B0D-0C9F-40F7-BC21-1FE8AABD06E0}" type="presParOf" srcId="{667CAF5C-37C0-43B7-8B7E-02CCA3754DB9}" destId="{58B158CB-C1D2-4676-88E6-6B3937A00A96}" srcOrd="0" destOrd="0" presId="urn:microsoft.com/office/officeart/2005/8/layout/list1#1"/>
    <dgm:cxn modelId="{DEEFC777-3F5D-4D6C-99E5-6E7251FCE46D}" type="presParOf" srcId="{667CAF5C-37C0-43B7-8B7E-02CCA3754DB9}" destId="{D0971512-D8E1-4E4B-89F4-FF2EB164C196}" srcOrd="1" destOrd="0" presId="urn:microsoft.com/office/officeart/2005/8/layout/list1#1"/>
    <dgm:cxn modelId="{8A50E880-4213-4746-B9A9-1EFBA1E85561}" type="presParOf" srcId="{E5EECCA3-F875-4B71-92CC-9CCDFB7DBFEF}" destId="{05E10EBB-C85A-471E-9935-B48B9C39A12E}" srcOrd="1" destOrd="0" presId="urn:microsoft.com/office/officeart/2005/8/layout/list1#1"/>
    <dgm:cxn modelId="{ADA4803D-B4AA-424C-97BC-6DA5B7DC7ABE}" type="presParOf" srcId="{E5EECCA3-F875-4B71-92CC-9CCDFB7DBFEF}" destId="{1F055725-8984-42CB-98CB-8E7728DD5EAB}" srcOrd="2" destOrd="0" presId="urn:microsoft.com/office/officeart/2005/8/layout/list1#1"/>
    <dgm:cxn modelId="{B5282DC9-D2DA-4384-AB6B-DC3FE10F1A83}" type="presParOf" srcId="{E5EECCA3-F875-4B71-92CC-9CCDFB7DBFEF}" destId="{5785404B-F53E-4CF2-A702-90A46E89CED8}" srcOrd="3" destOrd="0" presId="urn:microsoft.com/office/officeart/2005/8/layout/list1#1"/>
    <dgm:cxn modelId="{06FC093C-D380-43ED-AFAD-D8A451B6DFEE}" type="presParOf" srcId="{E5EECCA3-F875-4B71-92CC-9CCDFB7DBFEF}" destId="{EF963990-07B7-4DBC-8CFE-C86D15B61BB6}" srcOrd="4" destOrd="0" presId="urn:microsoft.com/office/officeart/2005/8/layout/list1#1"/>
    <dgm:cxn modelId="{5C153B86-9947-4570-B5CA-7A81CA4362B6}" type="presParOf" srcId="{EF963990-07B7-4DBC-8CFE-C86D15B61BB6}" destId="{AEA4B341-6C57-43B8-BC42-9813D43D1335}" srcOrd="0" destOrd="0" presId="urn:microsoft.com/office/officeart/2005/8/layout/list1#1"/>
    <dgm:cxn modelId="{464BE512-BF69-4DD1-90DD-70411E082FBA}" type="presParOf" srcId="{EF963990-07B7-4DBC-8CFE-C86D15B61BB6}" destId="{DD07B078-3354-4F1B-9438-E4F95C4B43A6}" srcOrd="1" destOrd="0" presId="urn:microsoft.com/office/officeart/2005/8/layout/list1#1"/>
    <dgm:cxn modelId="{42D29201-2F67-466C-AF25-44B247F76F47}" type="presParOf" srcId="{E5EECCA3-F875-4B71-92CC-9CCDFB7DBFEF}" destId="{98F9047E-C8BE-4990-B6F7-84F4581E1FEA}" srcOrd="5" destOrd="0" presId="urn:microsoft.com/office/officeart/2005/8/layout/list1#1"/>
    <dgm:cxn modelId="{13C6DA5D-21B9-40C6-9281-02B17FE895E5}" type="presParOf" srcId="{E5EECCA3-F875-4B71-92CC-9CCDFB7DBFEF}" destId="{FB20FF5F-D131-4A8A-AEBC-01A2B84D6655}" srcOrd="6" destOrd="0" presId="urn:microsoft.com/office/officeart/2005/8/layout/list1#1"/>
    <dgm:cxn modelId="{B2ABC7F1-B379-42D7-8297-88C329E39666}" type="presParOf" srcId="{E5EECCA3-F875-4B71-92CC-9CCDFB7DBFEF}" destId="{AC1FEB9E-7ED9-4E44-9D47-B63AE5862158}" srcOrd="7" destOrd="0" presId="urn:microsoft.com/office/officeart/2005/8/layout/list1#1"/>
    <dgm:cxn modelId="{4E7258AF-E8BF-4043-8F24-943C21AF6BFC}" type="presParOf" srcId="{E5EECCA3-F875-4B71-92CC-9CCDFB7DBFEF}" destId="{516E7F31-9289-4B90-B373-ABF237E0A100}" srcOrd="8" destOrd="0" presId="urn:microsoft.com/office/officeart/2005/8/layout/list1#1"/>
    <dgm:cxn modelId="{502AED29-5D92-4F62-8798-A2515792B926}" type="presParOf" srcId="{516E7F31-9289-4B90-B373-ABF237E0A100}" destId="{9AE77BAA-5457-4C0E-AA2F-EEE7D2353A73}" srcOrd="0" destOrd="0" presId="urn:microsoft.com/office/officeart/2005/8/layout/list1#1"/>
    <dgm:cxn modelId="{15716A1A-31CE-4CFB-A1C5-5F938662DB1F}" type="presParOf" srcId="{516E7F31-9289-4B90-B373-ABF237E0A100}" destId="{42BCCA4D-19F5-4659-92AB-23E7215BDBD8}" srcOrd="1" destOrd="0" presId="urn:microsoft.com/office/officeart/2005/8/layout/list1#1"/>
    <dgm:cxn modelId="{936873AE-2F10-4D9D-BCF6-690EA63D0D1A}" type="presParOf" srcId="{E5EECCA3-F875-4B71-92CC-9CCDFB7DBFEF}" destId="{23BE9BE9-AA57-4FA1-B06E-88047C964B21}" srcOrd="9" destOrd="0" presId="urn:microsoft.com/office/officeart/2005/8/layout/list1#1"/>
    <dgm:cxn modelId="{E66860DB-8A3D-451B-9BC7-264B0CAAFAB5}" type="presParOf" srcId="{E5EECCA3-F875-4B71-92CC-9CCDFB7DBFEF}" destId="{52620ED8-13CE-48CF-A1AB-4ADB4BA5B31A}" srcOrd="10" destOrd="0" presId="urn:microsoft.com/office/officeart/2005/8/layout/list1#1"/>
    <dgm:cxn modelId="{7731D963-5D63-4CB8-8635-D95C2B36C188}" type="presParOf" srcId="{E5EECCA3-F875-4B71-92CC-9CCDFB7DBFEF}" destId="{414BAF1C-C3DB-479C-93BE-6B9FBDE69360}" srcOrd="11" destOrd="0" presId="urn:microsoft.com/office/officeart/2005/8/layout/list1#1"/>
    <dgm:cxn modelId="{1B4F18A8-FEB8-485D-B22C-8D832254043F}" type="presParOf" srcId="{E5EECCA3-F875-4B71-92CC-9CCDFB7DBFEF}" destId="{04A221FB-3A34-4804-9E1E-FAA254BEF819}" srcOrd="12" destOrd="0" presId="urn:microsoft.com/office/officeart/2005/8/layout/list1#1"/>
    <dgm:cxn modelId="{D723C933-4E98-466A-9DC8-86DA5F59FBB1}" type="presParOf" srcId="{04A221FB-3A34-4804-9E1E-FAA254BEF819}" destId="{09CBCBA7-E2EE-4654-BCFB-AB2C2D77E66B}" srcOrd="0" destOrd="0" presId="urn:microsoft.com/office/officeart/2005/8/layout/list1#1"/>
    <dgm:cxn modelId="{155DE42A-937B-47F3-AF86-A88C250F2F4A}" type="presParOf" srcId="{04A221FB-3A34-4804-9E1E-FAA254BEF819}" destId="{F8B30F84-9FC1-4455-B8FC-CA5DC2189586}" srcOrd="1" destOrd="0" presId="urn:microsoft.com/office/officeart/2005/8/layout/list1#1"/>
    <dgm:cxn modelId="{8433E18F-2792-47C2-88AC-39746D6FA737}" type="presParOf" srcId="{E5EECCA3-F875-4B71-92CC-9CCDFB7DBFEF}" destId="{75AF99AA-34AA-4169-A0AA-91E0CC0C2D15}" srcOrd="13" destOrd="0" presId="urn:microsoft.com/office/officeart/2005/8/layout/list1#1"/>
    <dgm:cxn modelId="{D72FB169-A232-4F57-93A9-0308CCC8C564}" type="presParOf" srcId="{E5EECCA3-F875-4B71-92CC-9CCDFB7DBFEF}" destId="{F855875C-E8B4-4273-8C6C-6A8EC3091B3C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5725-8984-42CB-98CB-8E7728DD5EAB}">
      <dsp:nvSpPr>
        <dsp:cNvPr id="0" name=""/>
        <dsp:cNvSpPr/>
      </dsp:nvSpPr>
      <dsp:spPr>
        <a:xfrm>
          <a:off x="0" y="511427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71512-D8E1-4E4B-89F4-FF2EB164C196}">
      <dsp:nvSpPr>
        <dsp:cNvPr id="0" name=""/>
        <dsp:cNvSpPr/>
      </dsp:nvSpPr>
      <dsp:spPr>
        <a:xfrm>
          <a:off x="406400" y="68627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Klaster Usaha</a:t>
          </a:r>
        </a:p>
      </dsp:txBody>
      <dsp:txXfrm>
        <a:off x="449631" y="111858"/>
        <a:ext cx="5603138" cy="799138"/>
      </dsp:txXfrm>
    </dsp:sp>
    <dsp:sp modelId="{FB20FF5F-D131-4A8A-AEBC-01A2B84D6655}">
      <dsp:nvSpPr>
        <dsp:cNvPr id="0" name=""/>
        <dsp:cNvSpPr/>
      </dsp:nvSpPr>
      <dsp:spPr>
        <a:xfrm>
          <a:off x="0" y="1872227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7B078-3354-4F1B-9438-E4F95C4B43A6}">
      <dsp:nvSpPr>
        <dsp:cNvPr id="0" name=""/>
        <dsp:cNvSpPr/>
      </dsp:nvSpPr>
      <dsp:spPr>
        <a:xfrm>
          <a:off x="406400" y="1429427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Legalitas Usaha</a:t>
          </a:r>
        </a:p>
      </dsp:txBody>
      <dsp:txXfrm>
        <a:off x="449631" y="1472658"/>
        <a:ext cx="5603138" cy="799138"/>
      </dsp:txXfrm>
    </dsp:sp>
    <dsp:sp modelId="{52620ED8-13CE-48CF-A1AB-4ADB4BA5B31A}">
      <dsp:nvSpPr>
        <dsp:cNvPr id="0" name=""/>
        <dsp:cNvSpPr/>
      </dsp:nvSpPr>
      <dsp:spPr>
        <a:xfrm>
          <a:off x="0" y="3233027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CCA4D-19F5-4659-92AB-23E7215BDBD8}">
      <dsp:nvSpPr>
        <dsp:cNvPr id="0" name=""/>
        <dsp:cNvSpPr/>
      </dsp:nvSpPr>
      <dsp:spPr>
        <a:xfrm>
          <a:off x="406400" y="2790227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3000" kern="1200">
              <a:sym typeface="+mn-ea"/>
            </a:rPr>
            <a:t>H</a:t>
          </a:r>
          <a:r>
            <a:rPr lang="en-US" sz="3000" kern="1200">
              <a:sym typeface="+mn-ea"/>
            </a:rPr>
            <a:t>ak Kekayaan Intelektual</a:t>
          </a:r>
          <a:endParaRPr lang="en-US" sz="3000" kern="1200"/>
        </a:p>
      </dsp:txBody>
      <dsp:txXfrm>
        <a:off x="449631" y="2833458"/>
        <a:ext cx="5603138" cy="799138"/>
      </dsp:txXfrm>
    </dsp:sp>
    <dsp:sp modelId="{F855875C-E8B4-4273-8C6C-6A8EC3091B3C}">
      <dsp:nvSpPr>
        <dsp:cNvPr id="0" name=""/>
        <dsp:cNvSpPr/>
      </dsp:nvSpPr>
      <dsp:spPr>
        <a:xfrm>
          <a:off x="0" y="4593827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30F84-9FC1-4455-B8FC-CA5DC2189586}">
      <dsp:nvSpPr>
        <dsp:cNvPr id="0" name=""/>
        <dsp:cNvSpPr/>
      </dsp:nvSpPr>
      <dsp:spPr>
        <a:xfrm>
          <a:off x="406400" y="4151027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Pasar</a:t>
          </a:r>
        </a:p>
      </dsp:txBody>
      <dsp:txXfrm>
        <a:off x="449631" y="4194258"/>
        <a:ext cx="560313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e46a8c7fd_0_7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9e46a8c7fd_0_7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3feee43d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3feee43d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e46a8c7fd_0_3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9e46a8c7fd_0_3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e46a8c7fd_0_3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9e46a8c7fd_0_3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sym typeface="+mn-ea"/>
              </a:rPr>
              <a:t>MEMBANGUN KOMUNITAS </a:t>
            </a:r>
            <a:r>
              <a:rPr lang="en-US" sz="32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sym typeface="+mn-ea"/>
              </a:rPr>
              <a:t>DAN </a:t>
            </a:r>
            <a:br>
              <a:rPr lang="en-US" sz="32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sym typeface="+mn-ea"/>
              </a:rPr>
            </a:br>
            <a:r>
              <a:rPr 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sym typeface="+mn-ea"/>
              </a:rPr>
              <a:t>KLASTER USAHA</a:t>
            </a:r>
            <a:r>
              <a:rPr 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/>
            </a:r>
            <a:br>
              <a:rPr 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</a:b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/>
            </a:r>
            <a:br>
              <a:rPr 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en-US"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Painan, 17 Februari 2022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id-ID">
                <a:solidFill>
                  <a:srgbClr val="002060"/>
                </a:solidFill>
              </a:rPr>
              <a:t>PRIMA FITHRI, MT</a:t>
            </a: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8620" cy="745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6223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d-ID" dirty="0"/>
              <a:t>TAHAPAN UMUM PENGEMBANGAN KLASTER </a:t>
            </a:r>
            <a:r>
              <a:rPr lang="en-US" dirty="0"/>
              <a:t>Usaha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Inisiasi</a:t>
            </a:r>
            <a:r>
              <a:rPr lang="id-ID" dirty="0"/>
              <a:t> : Membangun minat dan partisipasi di antara pemangku kepentingan</a:t>
            </a:r>
          </a:p>
          <a:p>
            <a:r>
              <a:rPr lang="id-ID" b="1" dirty="0"/>
              <a:t>Diagnostik</a:t>
            </a:r>
            <a:r>
              <a:rPr lang="id-ID" dirty="0"/>
              <a:t> : identifikasi dan pemetaan klaster, identifikasi tindakan yang diperlukan untuk mengembangkan klaster</a:t>
            </a:r>
          </a:p>
          <a:p>
            <a:r>
              <a:rPr lang="id-ID" b="1" dirty="0"/>
              <a:t>Kolaborasi</a:t>
            </a:r>
            <a:r>
              <a:rPr lang="id-ID" dirty="0"/>
              <a:t> : membangun komitmen, pengembangan kemitraan dan aliansi bisnis</a:t>
            </a:r>
          </a:p>
          <a:p>
            <a:r>
              <a:rPr lang="id-ID" b="1" dirty="0"/>
              <a:t>Implementas</a:t>
            </a:r>
            <a:r>
              <a:rPr lang="id-ID" dirty="0"/>
              <a:t>i : pelaksanaan/</a:t>
            </a:r>
            <a:r>
              <a:rPr lang="id-ID" dirty="0" err="1"/>
              <a:t>eksesuki</a:t>
            </a:r>
            <a:r>
              <a:rPr lang="id-ID" dirty="0"/>
              <a:t> komitmen, kemitraan dan aliansi </a:t>
            </a:r>
            <a:r>
              <a:rPr lang="en-US" dirty="0" err="1"/>
              <a:t>bisnis</a:t>
            </a:r>
            <a:endParaRPr lang="id-ID" dirty="0"/>
          </a:p>
          <a:p>
            <a:r>
              <a:rPr lang="id-ID" b="1" dirty="0" err="1"/>
              <a:t>Monitoring</a:t>
            </a:r>
            <a:r>
              <a:rPr lang="id-ID" b="1" dirty="0"/>
              <a:t> dan Evaluasi</a:t>
            </a:r>
          </a:p>
          <a:p>
            <a:endParaRPr lang="id-ID" dirty="0"/>
          </a:p>
        </p:txBody>
      </p:sp>
      <p:pic>
        <p:nvPicPr>
          <p:cNvPr id="5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694" t="21296" r="16146" b="4630"/>
          <a:stretch>
            <a:fillRect/>
          </a:stretch>
        </p:blipFill>
        <p:spPr bwMode="auto">
          <a:xfrm>
            <a:off x="869156" y="611776"/>
            <a:ext cx="10453688" cy="58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Gamba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INISIASI : </a:t>
            </a:r>
            <a:b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DIAGNOSTIK KLASTER USAHA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Mengidentifikasi komoditas/produk kunci</a:t>
            </a:r>
          </a:p>
          <a:p>
            <a:r>
              <a:rPr lang="id-ID" dirty="0"/>
              <a:t>Mengidentifikasi pemeran kunci (</a:t>
            </a:r>
            <a:r>
              <a:rPr lang="id-ID" dirty="0" err="1"/>
              <a:t>champion</a:t>
            </a:r>
            <a:r>
              <a:rPr lang="id-ID" dirty="0"/>
              <a:t>);</a:t>
            </a:r>
          </a:p>
          <a:p>
            <a:r>
              <a:rPr lang="id-ID" dirty="0"/>
              <a:t>Mempersiapkan dan melaksanakan dialog yang konstruktif;</a:t>
            </a:r>
          </a:p>
          <a:p>
            <a:r>
              <a:rPr lang="id-ID" dirty="0"/>
              <a:t>Meminta dukungan dari industri inti (</a:t>
            </a:r>
            <a:r>
              <a:rPr lang="id-ID" dirty="0" err="1"/>
              <a:t>champions</a:t>
            </a:r>
            <a:r>
              <a:rPr lang="id-ID" dirty="0"/>
              <a:t>) yang meyakini pentingnya perubahan dilakukan bersama-sama dan yang ingin mendukung dan memotivasi anggota-anggota lainnya.</a:t>
            </a:r>
          </a:p>
          <a:p>
            <a:r>
              <a:rPr lang="id-ID" dirty="0"/>
              <a:t>Meminta dukungan dari seluruh anggota klaster </a:t>
            </a:r>
          </a:p>
          <a:p>
            <a:r>
              <a:rPr lang="id-ID" dirty="0"/>
              <a:t>Pengumpulan data, </a:t>
            </a:r>
            <a:r>
              <a:rPr lang="id-ID" dirty="0" err="1"/>
              <a:t>menganalisa</a:t>
            </a:r>
            <a:r>
              <a:rPr lang="id-ID" dirty="0"/>
              <a:t>, membentuk pengertian bersama;</a:t>
            </a:r>
          </a:p>
          <a:p>
            <a:endParaRPr lang="id-ID" dirty="0"/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PENGUMPULAN DATA : IDENTIFIKASI/PEMETAAN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2800" dirty="0"/>
              <a:t>Memetakan/memotret kondisi </a:t>
            </a:r>
            <a:r>
              <a:rPr lang="id-ID" sz="2800" dirty="0" err="1"/>
              <a:t>eksisting</a:t>
            </a:r>
            <a:r>
              <a:rPr lang="id-ID" sz="2800" dirty="0"/>
              <a:t> 4 (Empat) Elemen Kunci Klaster yaitu : </a:t>
            </a:r>
          </a:p>
          <a:p>
            <a:r>
              <a:rPr lang="id-ID" dirty="0"/>
              <a:t> </a:t>
            </a:r>
            <a:r>
              <a:rPr lang="id-ID" sz="2400" dirty="0"/>
              <a:t>Aglomerasi,  </a:t>
            </a:r>
          </a:p>
          <a:p>
            <a:r>
              <a:rPr lang="id-ID" sz="2400" dirty="0"/>
              <a:t> Nilai Tambah (</a:t>
            </a:r>
            <a:r>
              <a:rPr lang="id-ID" sz="2400" dirty="0" err="1"/>
              <a:t>Value</a:t>
            </a:r>
            <a:r>
              <a:rPr lang="id-ID" sz="2400" dirty="0"/>
              <a:t> </a:t>
            </a:r>
            <a:r>
              <a:rPr lang="id-ID" sz="2400" dirty="0" err="1"/>
              <a:t>Added</a:t>
            </a:r>
            <a:r>
              <a:rPr lang="id-ID" sz="2400" dirty="0"/>
              <a:t>) &amp; Rantai Nilai (</a:t>
            </a:r>
            <a:r>
              <a:rPr lang="id-ID" sz="2400" dirty="0" err="1"/>
              <a:t>Value</a:t>
            </a:r>
            <a:r>
              <a:rPr lang="id-ID" sz="2400" dirty="0"/>
              <a:t> </a:t>
            </a:r>
            <a:r>
              <a:rPr lang="id-ID" sz="2400" dirty="0" err="1"/>
              <a:t>Chain</a:t>
            </a:r>
            <a:r>
              <a:rPr lang="id-ID" sz="2400" dirty="0"/>
              <a:t>), </a:t>
            </a:r>
          </a:p>
          <a:p>
            <a:r>
              <a:rPr lang="id-ID" sz="2400" dirty="0"/>
              <a:t> Jaringan Pemasok </a:t>
            </a:r>
          </a:p>
          <a:p>
            <a:r>
              <a:rPr lang="id-ID" sz="2400" dirty="0"/>
              <a:t> Infrastruktur Ekonomi </a:t>
            </a:r>
          </a:p>
          <a:p>
            <a:endParaRPr lang="id-ID" dirty="0"/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PENGUMPULAN DATA : IDENTIFIKASI/PEMETAAN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8240" y="1991949"/>
          <a:ext cx="5251560" cy="4061532"/>
        </p:xfrm>
        <a:graphic>
          <a:graphicData uri="http://schemas.openxmlformats.org/drawingml/2006/table">
            <a:tbl>
              <a:tblPr/>
              <a:tblGrid>
                <a:gridCol w="64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2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Elemen &amp; Indikator 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A. Aglomerasi Perusahaan </a:t>
                      </a:r>
                    </a:p>
                  </a:txBody>
                  <a:tcPr marL="9137" marR="9137" marT="9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2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Jenis Champion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94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Jumlah Wirausaha atau  industri pengolahan (Selain Champion) 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Jumlah pemasok bahan baku utama 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94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Jumlah pemasok bahan baku pendukung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94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Keberadaan Pokja dalam Pengembangan Klaster 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6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Keberadaan Lembaga Pembiayaan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465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Keberadaan institusi pendidikan, Lembaga pelatihan dan Lembaga penelitian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22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Keberadaan Industri Jasa Terkait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22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Keberadaan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sosiasi 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6253216" y="2906700"/>
          <a:ext cx="5251560" cy="2097547"/>
        </p:xfrm>
        <a:graphic>
          <a:graphicData uri="http://schemas.openxmlformats.org/drawingml/2006/table">
            <a:tbl>
              <a:tblPr/>
              <a:tblGrid>
                <a:gridCol w="647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2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Elemen &amp; Indikator 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B.  Rantai Nilai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2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Capaian hilirisasi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2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Pemanfaatan teknologi 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94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Ketersediaan Peralatan dan Perlengkapan Teknologi 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94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Kualitas produk</a:t>
                      </a:r>
                    </a:p>
                  </a:txBody>
                  <a:tcPr marL="9137" marR="9137" marT="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PENGUMPULAN DATA : IDENTIFIKASI/PEMETAAN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7225" y="1965574"/>
          <a:ext cx="5251559" cy="3953251"/>
        </p:xfrm>
        <a:graphic>
          <a:graphicData uri="http://schemas.openxmlformats.org/drawingml/2006/table">
            <a:tbl>
              <a:tblPr/>
              <a:tblGrid>
                <a:gridCol w="55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1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26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Indikator 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C. Jejaring Kerjasama</a:t>
                      </a:r>
                    </a:p>
                  </a:txBody>
                  <a:tcPr marL="6203" marR="6203" marT="6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8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Kerjasama Wirausaha atau industri pengolahan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77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Kerjasama  pemasok bahan baku utama 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77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Kerjasama  pemasok bahan baku pendukung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26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Kerjasama lembaga pembiayaan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72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Kerjasama  institusi pendidikan, penelitian dan pelatihan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Kerjasama industri jasa  terkait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26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Kerjasama asosiasi 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77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Kerjasama Pemasaran (Jaringan Pasar)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77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Peran pemerintah dalam pengembangan klaster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77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Peran swasta dalam pengembangan klaster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4"/>
          <p:cNvGraphicFramePr>
            <a:graphicFrameLocks noGrp="1"/>
          </p:cNvGraphicFramePr>
          <p:nvPr/>
        </p:nvGraphicFramePr>
        <p:xfrm>
          <a:off x="6253216" y="2686050"/>
          <a:ext cx="5251559" cy="2512301"/>
        </p:xfrm>
        <a:graphic>
          <a:graphicData uri="http://schemas.openxmlformats.org/drawingml/2006/table">
            <a:tbl>
              <a:tblPr/>
              <a:tblGrid>
                <a:gridCol w="55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1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26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Indikator 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D. Infrastruktur </a:t>
                      </a:r>
                    </a:p>
                  </a:txBody>
                  <a:tcPr marL="6203" marR="6203" marT="6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6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Aksesibilitas  jalan 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8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Aksesibilitas transportasi (Pelabuhan/ Bandar Udara/Transportasi Darat)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77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Aksesibilitas listrik, Air dan Komunikasi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26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Aksesibilitas Lahan 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77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Aksesibilitas Penelitian dan Pengembangan (Litbang)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611505"/>
            <a:ext cx="10515600" cy="1325563"/>
          </a:xfrm>
        </p:spPr>
        <p:txBody>
          <a:bodyPr/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INISIASI : </a:t>
            </a:r>
            <a:b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DIAGNOSTIK KLASTER USAHA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99293"/>
          </a:xfrm>
        </p:spPr>
        <p:txBody>
          <a:bodyPr>
            <a:noAutofit/>
          </a:bodyPr>
          <a:lstStyle/>
          <a:p>
            <a:r>
              <a:rPr lang="id-ID" sz="2400" dirty="0"/>
              <a:t>Identifikasi kekuatan penting yang mampu untuk bersaing (spesialisasi klaster).</a:t>
            </a:r>
          </a:p>
          <a:p>
            <a:r>
              <a:rPr lang="id-ID" sz="2400" dirty="0"/>
              <a:t>Mengidentifikasi permasalahan </a:t>
            </a:r>
          </a:p>
          <a:p>
            <a:r>
              <a:rPr lang="id-ID" sz="2400" dirty="0"/>
              <a:t>Menetapkan prioritas masalah;</a:t>
            </a:r>
          </a:p>
          <a:p>
            <a:r>
              <a:rPr lang="id-ID" sz="2400" dirty="0"/>
              <a:t>Merumuskan strategi (pemecahan masalah dan </a:t>
            </a:r>
            <a:r>
              <a:rPr lang="id-ID" sz="2400" dirty="0" err="1"/>
              <a:t>dinamisasi</a:t>
            </a:r>
            <a:r>
              <a:rPr lang="id-ID" sz="2400" dirty="0"/>
              <a:t> peluang);</a:t>
            </a:r>
          </a:p>
          <a:p>
            <a:r>
              <a:rPr lang="id-ID" sz="2400" dirty="0"/>
              <a:t>Menyusun rencana aksi;</a:t>
            </a:r>
          </a:p>
          <a:p>
            <a:r>
              <a:rPr lang="id-ID" sz="2400" dirty="0"/>
              <a:t>Menyusun kelompok kerja dan tim pelaksana</a:t>
            </a: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 28"/>
          <p:cNvGrpSpPr/>
          <p:nvPr/>
        </p:nvGrpSpPr>
        <p:grpSpPr>
          <a:xfrm>
            <a:off x="721917" y="509562"/>
            <a:ext cx="10374707" cy="5986488"/>
            <a:chOff x="55168" y="1333794"/>
            <a:chExt cx="9074718" cy="5476924"/>
          </a:xfrm>
        </p:grpSpPr>
        <p:sp>
          <p:nvSpPr>
            <p:cNvPr id="30" name="Rounded Rectangle 76"/>
            <p:cNvSpPr/>
            <p:nvPr/>
          </p:nvSpPr>
          <p:spPr>
            <a:xfrm>
              <a:off x="1460936" y="2590360"/>
              <a:ext cx="3739067" cy="325864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74"/>
            <p:cNvSpPr/>
            <p:nvPr/>
          </p:nvSpPr>
          <p:spPr>
            <a:xfrm>
              <a:off x="5211838" y="2574594"/>
              <a:ext cx="3884878" cy="3258646"/>
            </a:xfrm>
            <a:prstGeom prst="roundRect">
              <a:avLst/>
            </a:prstGeom>
            <a:solidFill>
              <a:srgbClr val="00B050"/>
            </a:solidFill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5"/>
            <p:cNvSpPr/>
            <p:nvPr/>
          </p:nvSpPr>
          <p:spPr>
            <a:xfrm>
              <a:off x="218088" y="1627060"/>
              <a:ext cx="211520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IDENTIFIKASI PRODUK UTAMA</a:t>
              </a:r>
            </a:p>
          </p:txBody>
        </p:sp>
        <p:sp>
          <p:nvSpPr>
            <p:cNvPr id="33" name="Rounded Rectangle 6"/>
            <p:cNvSpPr/>
            <p:nvPr/>
          </p:nvSpPr>
          <p:spPr>
            <a:xfrm>
              <a:off x="55168" y="5896318"/>
              <a:ext cx="2404248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BENTUK KEMITRAAN KLASTER USAHA</a:t>
              </a:r>
            </a:p>
          </p:txBody>
        </p:sp>
        <p:sp>
          <p:nvSpPr>
            <p:cNvPr id="34" name="Rounded Rectangle 7"/>
            <p:cNvSpPr/>
            <p:nvPr/>
          </p:nvSpPr>
          <p:spPr>
            <a:xfrm>
              <a:off x="4154235" y="1627060"/>
              <a:ext cx="211520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IDENTIFIKASI STAKEHOLDERS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(Gov &amp; Non-Gov)</a:t>
              </a:r>
            </a:p>
          </p:txBody>
        </p:sp>
        <p:cxnSp>
          <p:nvCxnSpPr>
            <p:cNvPr id="35" name="Elbow Connector 9"/>
            <p:cNvCxnSpPr>
              <a:stCxn id="33" idx="3"/>
              <a:endCxn id="36" idx="4"/>
            </p:cNvCxnSpPr>
            <p:nvPr/>
          </p:nvCxnSpPr>
          <p:spPr>
            <a:xfrm flipV="1">
              <a:off x="2459416" y="5039732"/>
              <a:ext cx="2755033" cy="1313786"/>
            </a:xfrm>
            <a:prstGeom prst="bentConnector2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146333" y="3121125"/>
              <a:ext cx="2136231" cy="1918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FORUM KLASTER USAHA</a:t>
              </a:r>
            </a:p>
          </p:txBody>
        </p:sp>
        <p:cxnSp>
          <p:nvCxnSpPr>
            <p:cNvPr id="37" name="Straight Arrow Connector 17"/>
            <p:cNvCxnSpPr>
              <a:stCxn id="32" idx="3"/>
              <a:endCxn id="34" idx="1"/>
            </p:cNvCxnSpPr>
            <p:nvPr/>
          </p:nvCxnSpPr>
          <p:spPr>
            <a:xfrm>
              <a:off x="2333293" y="2084260"/>
              <a:ext cx="1820942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18"/>
            <p:cNvCxnSpPr>
              <a:stCxn id="34" idx="2"/>
              <a:endCxn id="36" idx="0"/>
            </p:cNvCxnSpPr>
            <p:nvPr/>
          </p:nvCxnSpPr>
          <p:spPr>
            <a:xfrm rot="16200000" flipH="1">
              <a:off x="4923311" y="2829986"/>
              <a:ext cx="579665" cy="261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22"/>
            <p:cNvCxnSpPr>
              <a:stCxn id="32" idx="2"/>
              <a:endCxn id="33" idx="0"/>
            </p:cNvCxnSpPr>
            <p:nvPr/>
          </p:nvCxnSpPr>
          <p:spPr>
            <a:xfrm rot="5400000">
              <a:off x="-410937" y="4209690"/>
              <a:ext cx="3354858" cy="1839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6282563" y="2574594"/>
              <a:ext cx="1869065" cy="9984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tx1"/>
                  </a:solidFill>
                </a:rPr>
                <a:t>Identifikasi</a:t>
              </a:r>
              <a:r>
                <a:rPr lang="en-US" sz="1600" b="1" dirty="0">
                  <a:solidFill>
                    <a:schemeClr val="tx1"/>
                  </a:solidFill>
                </a:rPr>
                <a:t> :</a:t>
              </a:r>
            </a:p>
            <a:p>
              <a:pPr marL="342900" indent="-342900" algn="ctr">
                <a:buAutoNum type="arabicPeriod"/>
              </a:pPr>
              <a:r>
                <a:rPr lang="en-US" sz="1600" b="1" dirty="0" err="1">
                  <a:solidFill>
                    <a:schemeClr val="tx1"/>
                  </a:solidFill>
                </a:rPr>
                <a:t>Visi</a:t>
              </a: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</a:p>
            <a:p>
              <a:pPr marL="342900" indent="-342900" algn="ctr">
                <a:buAutoNum type="arabicPeriod"/>
              </a:pPr>
              <a:r>
                <a:rPr lang="en-US" sz="1600" b="1" dirty="0" err="1">
                  <a:solidFill>
                    <a:schemeClr val="tx1"/>
                  </a:solidFill>
                </a:rPr>
                <a:t>Isu</a:t>
              </a: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41" name="Straight Arrow Connector 26"/>
            <p:cNvCxnSpPr>
              <a:stCxn id="40" idx="2"/>
              <a:endCxn id="36" idx="7"/>
            </p:cNvCxnSpPr>
            <p:nvPr/>
          </p:nvCxnSpPr>
          <p:spPr>
            <a:xfrm rot="10800000" flipV="1">
              <a:off x="5969721" y="3073826"/>
              <a:ext cx="312843" cy="328271"/>
            </a:xfrm>
            <a:prstGeom prst="straightConnector1">
              <a:avLst/>
            </a:prstGeom>
            <a:ln w="6667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6771310" y="3736451"/>
              <a:ext cx="2269367" cy="9984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FORMULASI: </a:t>
              </a:r>
            </a:p>
            <a:p>
              <a:pPr marL="236855" indent="-236855" algn="ctr">
                <a:buAutoNum type="arabicPeriod"/>
              </a:pPr>
              <a:r>
                <a:rPr lang="en-US" sz="1600" b="1" dirty="0" err="1">
                  <a:solidFill>
                    <a:schemeClr val="tx1"/>
                  </a:solidFill>
                </a:rPr>
                <a:t>Prioritas</a:t>
              </a:r>
              <a:endParaRPr lang="en-US" sz="1600" b="1" dirty="0">
                <a:solidFill>
                  <a:schemeClr val="tx1"/>
                </a:solidFill>
              </a:endParaRPr>
            </a:p>
            <a:p>
              <a:pPr marL="236855" indent="-236855" algn="ctr">
                <a:buAutoNum type="arabicPeriod"/>
              </a:pPr>
              <a:r>
                <a:rPr lang="en-US" sz="1600" b="1" dirty="0">
                  <a:solidFill>
                    <a:schemeClr val="tx1"/>
                  </a:solidFill>
                </a:rPr>
                <a:t>Agenda Forum </a:t>
              </a:r>
            </a:p>
          </p:txBody>
        </p:sp>
        <p:cxnSp>
          <p:nvCxnSpPr>
            <p:cNvPr id="43" name="Straight Arrow Connector 30"/>
            <p:cNvCxnSpPr>
              <a:stCxn id="42" idx="2"/>
              <a:endCxn id="36" idx="6"/>
            </p:cNvCxnSpPr>
            <p:nvPr/>
          </p:nvCxnSpPr>
          <p:spPr>
            <a:xfrm rot="10800000">
              <a:off x="6282564" y="4080430"/>
              <a:ext cx="488746" cy="155255"/>
            </a:xfrm>
            <a:prstGeom prst="straightConnector1">
              <a:avLst/>
            </a:prstGeom>
            <a:ln w="6667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6194354" y="4834774"/>
              <a:ext cx="1869065" cy="9984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RENCANA AKSI</a:t>
              </a:r>
            </a:p>
          </p:txBody>
        </p:sp>
        <p:cxnSp>
          <p:nvCxnSpPr>
            <p:cNvPr id="45" name="Straight Arrow Connector 35"/>
            <p:cNvCxnSpPr>
              <a:stCxn id="44" idx="1"/>
              <a:endCxn id="36" idx="5"/>
            </p:cNvCxnSpPr>
            <p:nvPr/>
          </p:nvCxnSpPr>
          <p:spPr>
            <a:xfrm rot="16200000" flipV="1">
              <a:off x="6107778" y="4620702"/>
              <a:ext cx="222237" cy="498352"/>
            </a:xfrm>
            <a:prstGeom prst="straightConnector1">
              <a:avLst/>
            </a:prstGeom>
            <a:ln w="6667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816973" y="4766449"/>
              <a:ext cx="2408190" cy="9984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IMPLEMENTASI</a:t>
              </a:r>
            </a:p>
          </p:txBody>
        </p:sp>
        <p:cxnSp>
          <p:nvCxnSpPr>
            <p:cNvPr id="47" name="Straight Arrow Connector 60"/>
            <p:cNvCxnSpPr>
              <a:stCxn id="46" idx="7"/>
              <a:endCxn id="36" idx="3"/>
            </p:cNvCxnSpPr>
            <p:nvPr/>
          </p:nvCxnSpPr>
          <p:spPr>
            <a:xfrm flipV="1">
              <a:off x="3872491" y="4758758"/>
              <a:ext cx="586685" cy="153913"/>
            </a:xfrm>
            <a:prstGeom prst="straightConnector1">
              <a:avLst/>
            </a:prstGeom>
            <a:ln w="6667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1460937" y="3688919"/>
              <a:ext cx="2144115" cy="9984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MONITORING &amp; EVALUASI</a:t>
              </a:r>
            </a:p>
          </p:txBody>
        </p:sp>
        <p:cxnSp>
          <p:nvCxnSpPr>
            <p:cNvPr id="49" name="Straight Arrow Connector 67"/>
            <p:cNvCxnSpPr>
              <a:stCxn id="48" idx="6"/>
              <a:endCxn id="36" idx="2"/>
            </p:cNvCxnSpPr>
            <p:nvPr/>
          </p:nvCxnSpPr>
          <p:spPr>
            <a:xfrm flipV="1">
              <a:off x="3605052" y="4080429"/>
              <a:ext cx="541281" cy="107723"/>
            </a:xfrm>
            <a:prstGeom prst="straightConnector1">
              <a:avLst/>
            </a:prstGeom>
            <a:ln w="6667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665895" y="2621892"/>
              <a:ext cx="2249217" cy="9984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LEMBAGA</a:t>
              </a:r>
            </a:p>
          </p:txBody>
        </p:sp>
        <p:cxnSp>
          <p:nvCxnSpPr>
            <p:cNvPr id="51" name="Straight Arrow Connector 70"/>
            <p:cNvCxnSpPr>
              <a:stCxn id="50" idx="6"/>
              <a:endCxn id="36" idx="1"/>
            </p:cNvCxnSpPr>
            <p:nvPr/>
          </p:nvCxnSpPr>
          <p:spPr>
            <a:xfrm>
              <a:off x="3915112" y="3121125"/>
              <a:ext cx="544065" cy="280973"/>
            </a:xfrm>
            <a:prstGeom prst="straightConnector1">
              <a:avLst/>
            </a:prstGeom>
            <a:ln w="6667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78"/>
            <p:cNvSpPr/>
            <p:nvPr/>
          </p:nvSpPr>
          <p:spPr>
            <a:xfrm rot="2565608">
              <a:off x="7607673" y="1333794"/>
              <a:ext cx="1522213" cy="58653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</a:rPr>
                <a:t>Penyusunan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Road Map </a:t>
              </a:r>
            </a:p>
          </p:txBody>
        </p:sp>
        <p:sp>
          <p:nvSpPr>
            <p:cNvPr id="53" name="Up Arrow 79"/>
            <p:cNvSpPr/>
            <p:nvPr/>
          </p:nvSpPr>
          <p:spPr>
            <a:xfrm rot="13487848">
              <a:off x="7401405" y="1695510"/>
              <a:ext cx="874343" cy="889955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RENCANA STRATEGIS</a:t>
            </a:r>
            <a:endParaRPr lang="id-ID" dirty="0"/>
          </a:p>
        </p:txBody>
      </p:sp>
      <p:grpSp>
        <p:nvGrpSpPr>
          <p:cNvPr id="4" name="Grup 3"/>
          <p:cNvGrpSpPr/>
          <p:nvPr/>
        </p:nvGrpSpPr>
        <p:grpSpPr>
          <a:xfrm>
            <a:off x="681037" y="1982570"/>
            <a:ext cx="10829925" cy="4475380"/>
            <a:chOff x="526143" y="1668585"/>
            <a:chExt cx="8428087" cy="5142131"/>
          </a:xfrm>
        </p:grpSpPr>
        <p:sp>
          <p:nvSpPr>
            <p:cNvPr id="5" name="Rounded Rectangle 18"/>
            <p:cNvSpPr/>
            <p:nvPr/>
          </p:nvSpPr>
          <p:spPr>
            <a:xfrm>
              <a:off x="526143" y="2391116"/>
              <a:ext cx="2438400" cy="35814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2"/>
            <p:cNvSpPr/>
            <p:nvPr/>
          </p:nvSpPr>
          <p:spPr>
            <a:xfrm>
              <a:off x="3429000" y="1668585"/>
              <a:ext cx="2438400" cy="514213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ounded Rectangle 3"/>
            <p:cNvSpPr/>
            <p:nvPr/>
          </p:nvSpPr>
          <p:spPr>
            <a:xfrm>
              <a:off x="4128407" y="2238716"/>
              <a:ext cx="1081314" cy="4572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tx1"/>
                  </a:solidFill>
                </a:rPr>
                <a:t>Visi</a:t>
              </a: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4128407" y="2848316"/>
              <a:ext cx="1081314" cy="4572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tx1"/>
                  </a:solidFill>
                </a:rPr>
                <a:t>Misi</a:t>
              </a:r>
            </a:p>
          </p:txBody>
        </p:sp>
        <p:sp>
          <p:nvSpPr>
            <p:cNvPr id="9" name="Rounded Rectangle 5"/>
            <p:cNvSpPr/>
            <p:nvPr/>
          </p:nvSpPr>
          <p:spPr>
            <a:xfrm>
              <a:off x="4128407" y="3457916"/>
              <a:ext cx="1081314" cy="4572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tx1"/>
                  </a:solidFill>
                </a:rPr>
                <a:t>Tujuan</a:t>
              </a:r>
            </a:p>
          </p:txBody>
        </p:sp>
        <p:sp>
          <p:nvSpPr>
            <p:cNvPr id="10" name="Rounded Rectangle 6"/>
            <p:cNvSpPr/>
            <p:nvPr/>
          </p:nvSpPr>
          <p:spPr>
            <a:xfrm>
              <a:off x="4128407" y="4067516"/>
              <a:ext cx="1081314" cy="4572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tx1"/>
                  </a:solidFill>
                </a:rPr>
                <a:t>Sasaran</a:t>
              </a:r>
            </a:p>
          </p:txBody>
        </p:sp>
        <p:cxnSp>
          <p:nvCxnSpPr>
            <p:cNvPr id="11" name="Straight Arrow Connector 10"/>
            <p:cNvCxnSpPr>
              <a:stCxn id="7" idx="2"/>
              <a:endCxn id="8" idx="0"/>
            </p:cNvCxnSpPr>
            <p:nvPr/>
          </p:nvCxnSpPr>
          <p:spPr>
            <a:xfrm>
              <a:off x="4669064" y="2695916"/>
              <a:ext cx="0" cy="1524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2"/>
            <p:cNvCxnSpPr>
              <a:stCxn id="8" idx="2"/>
              <a:endCxn id="9" idx="0"/>
            </p:cNvCxnSpPr>
            <p:nvPr/>
          </p:nvCxnSpPr>
          <p:spPr>
            <a:xfrm>
              <a:off x="4669064" y="3305516"/>
              <a:ext cx="0" cy="1524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6"/>
            <p:cNvCxnSpPr>
              <a:stCxn id="9" idx="2"/>
              <a:endCxn id="10" idx="0"/>
            </p:cNvCxnSpPr>
            <p:nvPr/>
          </p:nvCxnSpPr>
          <p:spPr>
            <a:xfrm>
              <a:off x="4669064" y="3915116"/>
              <a:ext cx="0" cy="1524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7"/>
            <p:cNvSpPr/>
            <p:nvPr/>
          </p:nvSpPr>
          <p:spPr>
            <a:xfrm>
              <a:off x="4024993" y="4753316"/>
              <a:ext cx="1288143" cy="65353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tx1"/>
                  </a:solidFill>
                </a:rPr>
                <a:t>Strategi/</a:t>
              </a:r>
            </a:p>
            <a:p>
              <a:pPr algn="ctr"/>
              <a:r>
                <a:rPr lang="id-ID" dirty="0">
                  <a:solidFill>
                    <a:schemeClr val="tx1"/>
                  </a:solidFill>
                </a:rPr>
                <a:t>Kebijakan</a:t>
              </a:r>
            </a:p>
          </p:txBody>
        </p:sp>
        <p:cxnSp>
          <p:nvCxnSpPr>
            <p:cNvPr id="15" name="Straight Arrow Connector 19"/>
            <p:cNvCxnSpPr>
              <a:stCxn id="10" idx="2"/>
              <a:endCxn id="14" idx="0"/>
            </p:cNvCxnSpPr>
            <p:nvPr/>
          </p:nvCxnSpPr>
          <p:spPr>
            <a:xfrm>
              <a:off x="4669064" y="4524716"/>
              <a:ext cx="1" cy="2286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1"/>
            <p:cNvSpPr txBox="1"/>
            <p:nvPr/>
          </p:nvSpPr>
          <p:spPr>
            <a:xfrm>
              <a:off x="874486" y="266365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bg1"/>
                  </a:solidFill>
                </a:rPr>
                <a:t>Isu Strategis</a:t>
              </a: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874486" y="3292566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>
                  <a:solidFill>
                    <a:schemeClr val="bg1"/>
                  </a:solidFill>
                </a:rPr>
                <a:t>Faktor Internal</a:t>
              </a: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795655" y="4114814"/>
              <a:ext cx="2090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>
                  <a:solidFill>
                    <a:schemeClr val="bg1"/>
                  </a:solidFill>
                </a:rPr>
                <a:t>Faktor Eksternal</a:t>
              </a:r>
            </a:p>
          </p:txBody>
        </p:sp>
        <p:sp>
          <p:nvSpPr>
            <p:cNvPr id="19" name="TextBox 22"/>
            <p:cNvSpPr txBox="1"/>
            <p:nvPr/>
          </p:nvSpPr>
          <p:spPr>
            <a:xfrm>
              <a:off x="762000" y="1857716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Kondisi Saat Ini</a:t>
              </a:r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6148552" y="1915550"/>
              <a:ext cx="2805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Kondisi Yang Akan Datang</a:t>
              </a:r>
            </a:p>
          </p:txBody>
        </p:sp>
        <p:sp>
          <p:nvSpPr>
            <p:cNvPr id="21" name="Right Arrow 9"/>
            <p:cNvSpPr/>
            <p:nvPr/>
          </p:nvSpPr>
          <p:spPr>
            <a:xfrm>
              <a:off x="2964543" y="3229316"/>
              <a:ext cx="464457" cy="19050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ight Arrow 24"/>
            <p:cNvSpPr/>
            <p:nvPr/>
          </p:nvSpPr>
          <p:spPr>
            <a:xfrm>
              <a:off x="5936343" y="3229316"/>
              <a:ext cx="464457" cy="19050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TextBox 25"/>
            <p:cNvSpPr txBox="1"/>
            <p:nvPr/>
          </p:nvSpPr>
          <p:spPr>
            <a:xfrm>
              <a:off x="526143" y="4792785"/>
              <a:ext cx="2359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bg1"/>
                  </a:solidFill>
                </a:rPr>
                <a:t>Kebijakan Nasional</a:t>
              </a:r>
            </a:p>
          </p:txBody>
        </p:sp>
        <p:sp>
          <p:nvSpPr>
            <p:cNvPr id="24" name="Rounded Rectangle 26"/>
            <p:cNvSpPr/>
            <p:nvPr/>
          </p:nvSpPr>
          <p:spPr>
            <a:xfrm>
              <a:off x="4024993" y="5591516"/>
              <a:ext cx="1288143" cy="65353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tx1"/>
                  </a:solidFill>
                </a:rPr>
                <a:t>Program/</a:t>
              </a:r>
            </a:p>
            <a:p>
              <a:pPr algn="ctr"/>
              <a:r>
                <a:rPr lang="id-ID" dirty="0">
                  <a:solidFill>
                    <a:schemeClr val="tx1"/>
                  </a:solidFill>
                </a:rPr>
                <a:t>Kegiatan</a:t>
              </a:r>
            </a:p>
          </p:txBody>
        </p:sp>
        <p:cxnSp>
          <p:nvCxnSpPr>
            <p:cNvPr id="25" name="Straight Arrow Connector 29"/>
            <p:cNvCxnSpPr>
              <a:stCxn id="14" idx="2"/>
              <a:endCxn id="24" idx="0"/>
            </p:cNvCxnSpPr>
            <p:nvPr/>
          </p:nvCxnSpPr>
          <p:spPr>
            <a:xfrm>
              <a:off x="4669065" y="5406850"/>
              <a:ext cx="0" cy="18466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Multidocument 30"/>
            <p:cNvSpPr/>
            <p:nvPr/>
          </p:nvSpPr>
          <p:spPr>
            <a:xfrm>
              <a:off x="6471740" y="3250821"/>
              <a:ext cx="2088348" cy="1825752"/>
            </a:xfrm>
            <a:prstGeom prst="flowChartMultidocumen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Cita-cita</a:t>
              </a:r>
              <a:endParaRPr lang="en-US" sz="2800" b="1" dirty="0"/>
            </a:p>
          </p:txBody>
        </p:sp>
      </p:grpSp>
      <p:pic>
        <p:nvPicPr>
          <p:cNvPr id="3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TAHAPAN PENYUSUNAN ROADMAP</a:t>
            </a:r>
            <a:endParaRPr lang="id-ID" dirty="0"/>
          </a:p>
        </p:txBody>
      </p:sp>
      <p:pic>
        <p:nvPicPr>
          <p:cNvPr id="4" name="Picture 1" descr="ebg-req-roadma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366" y="1691006"/>
            <a:ext cx="974867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amba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592070"/>
            <a:ext cx="2432050" cy="1325880"/>
          </a:xfrm>
        </p:spPr>
        <p:txBody>
          <a:bodyPr/>
          <a:lstStyle/>
          <a:p>
            <a:r>
              <a:rPr lang="en-US" altLang="id-ID" b="1" dirty="0"/>
              <a:t>OUTLINE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004820" y="848995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amba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6877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55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TAHAP 2 KOLABORASI : PENGEMBANGAN KEMITRAAN &amp; ALIANSI USAHA</a:t>
            </a:r>
            <a:br>
              <a:rPr lang="en-US" sz="355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d-ID" sz="3555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dirty="0"/>
              <a:t>Pokja terlibat secara luas dalam proses pengembangan klaster</a:t>
            </a:r>
            <a:r>
              <a:rPr lang="en-US" dirty="0"/>
              <a:t> </a:t>
            </a:r>
            <a:r>
              <a:rPr lang="id-ID" dirty="0"/>
              <a:t>sebagai perwujudan pengembangan kemitraan antara </a:t>
            </a:r>
            <a:r>
              <a:rPr lang="id-ID" dirty="0" err="1"/>
              <a:t>stakeholder</a:t>
            </a:r>
            <a:r>
              <a:rPr lang="id-ID" dirty="0"/>
              <a:t>/pemangku kepentingan.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Membuat dan merencanakan </a:t>
            </a:r>
            <a:r>
              <a:rPr lang="id-ID" dirty="0" err="1"/>
              <a:t>kerjasama</a:t>
            </a:r>
            <a:r>
              <a:rPr lang="id-ID" dirty="0"/>
              <a:t> bisnis yang terjamin dalam target pasar dan melakukan usaha serius untuk memasuki target pasar melalui berbagai perjanjian yang umumnya diwujudkan dalam bentuk kontrak bisnis.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Terwujudnya pertumbuhan keanggotaan klaster</a:t>
            </a:r>
            <a:r>
              <a:rPr lang="en-US" dirty="0"/>
              <a:t> </a:t>
            </a:r>
            <a:r>
              <a:rPr lang="id-ID" dirty="0"/>
              <a:t>secara luas dari berbagai keahlian, baik dari sisi kedalaman (</a:t>
            </a:r>
            <a:r>
              <a:rPr lang="id-ID" dirty="0" err="1"/>
              <a:t>value</a:t>
            </a:r>
            <a:r>
              <a:rPr lang="id-ID" dirty="0"/>
              <a:t> </a:t>
            </a:r>
            <a:r>
              <a:rPr lang="id-ID" dirty="0" err="1"/>
              <a:t>chain</a:t>
            </a:r>
            <a:r>
              <a:rPr lang="id-ID" dirty="0"/>
              <a:t>) maupun keluasan produk sebagai fungsi dari klaster</a:t>
            </a:r>
            <a:r>
              <a:rPr lang="en-US" dirty="0"/>
              <a:t> </a:t>
            </a:r>
            <a:r>
              <a:rPr lang="id-ID" dirty="0"/>
              <a:t>memberi kemanfaatan kepada </a:t>
            </a:r>
            <a:r>
              <a:rPr lang="id-ID" dirty="0" err="1"/>
              <a:t>stakeholder</a:t>
            </a:r>
            <a:r>
              <a:rPr lang="id-ID" dirty="0"/>
              <a:t>.</a:t>
            </a: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9239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55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TAHAP 2 KOLABORASI : PENGEMBANGAN KEMITRAAN &amp; ALIANSI USAHA</a:t>
            </a:r>
            <a:br>
              <a:rPr lang="en-US" sz="355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d-ID" sz="3555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id-ID" dirty="0"/>
              <a:t>Aliansi </a:t>
            </a:r>
            <a:r>
              <a:rPr lang="en-US" dirty="0" err="1"/>
              <a:t>bisnis</a:t>
            </a:r>
            <a:r>
              <a:rPr lang="id-ID" dirty="0"/>
              <a:t> baru yang terbentuk dalam klaster</a:t>
            </a:r>
            <a:r>
              <a:rPr lang="en-US" dirty="0"/>
              <a:t> </a:t>
            </a:r>
            <a:r>
              <a:rPr lang="id-ID" dirty="0"/>
              <a:t>mencakup :</a:t>
            </a:r>
          </a:p>
          <a:p>
            <a:r>
              <a:rPr lang="id-ID" dirty="0"/>
              <a:t>Pengaturan pemasok yang lebih diinginkan</a:t>
            </a:r>
          </a:p>
          <a:p>
            <a:r>
              <a:rPr lang="id-ID" dirty="0"/>
              <a:t>Jaringan pasar baru baik lokal maupun nasional atau internasional</a:t>
            </a:r>
          </a:p>
          <a:p>
            <a:r>
              <a:rPr lang="id-ID" dirty="0"/>
              <a:t>Pembentukan kelembagaan klaster yang keanggotaannya terhimpun dari </a:t>
            </a:r>
            <a:r>
              <a:rPr lang="id-ID" dirty="0" err="1"/>
              <a:t>stakeholder</a:t>
            </a:r>
            <a:r>
              <a:rPr lang="id-ID" dirty="0"/>
              <a:t> yang berguna sebagai forum komunikasi dan pengembangan klaster</a:t>
            </a:r>
          </a:p>
          <a:p>
            <a:r>
              <a:rPr lang="id-ID" dirty="0"/>
              <a:t>Pengaturan </a:t>
            </a:r>
            <a:r>
              <a:rPr lang="id-ID" dirty="0" err="1"/>
              <a:t>tanggungjawab</a:t>
            </a:r>
            <a:r>
              <a:rPr lang="id-ID" dirty="0"/>
              <a:t> bersama terhadap </a:t>
            </a:r>
            <a:r>
              <a:rPr lang="id-ID" dirty="0" err="1"/>
              <a:t>resiko</a:t>
            </a:r>
            <a:r>
              <a:rPr lang="id-ID" dirty="0"/>
              <a:t> pengembangan klaster agar tercapainya skala ekonomi baik secara internal </a:t>
            </a:r>
            <a:r>
              <a:rPr lang="id-ID" dirty="0" err="1"/>
              <a:t>keangggotaan</a:t>
            </a:r>
            <a:r>
              <a:rPr lang="id-ID" dirty="0"/>
              <a:t> maupun eksternal atas beban yang akan muncul ketika bisnis berjalan maupun kebutuhan infrastruktur dan sarana prasarana yang diperlukan.</a:t>
            </a: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9290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55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TAHAP 2 KOLABORASI : PENGEMBANGAN KEMITRAAN &amp; ALIANSI USAHA</a:t>
            </a:r>
            <a:br>
              <a:rPr lang="en-US" sz="355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d-ID" sz="3555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838200" y="2254885"/>
            <a:ext cx="10515600" cy="4351338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id-ID" dirty="0"/>
              <a:t>Pengembangan rantai nilai/</a:t>
            </a:r>
            <a:r>
              <a:rPr lang="id-ID" dirty="0" err="1"/>
              <a:t>hilirisasi</a:t>
            </a:r>
            <a:r>
              <a:rPr lang="id-ID" dirty="0"/>
              <a:t> sebagai spesialisasi sesuai keahlian dan kemampuan klaster/</a:t>
            </a:r>
            <a:r>
              <a:rPr lang="id-ID" dirty="0" err="1"/>
              <a:t>ind.</a:t>
            </a:r>
            <a:r>
              <a:rPr lang="id-ID" dirty="0"/>
              <a:t> Agro unggulan dihasilkan atas inisiatif bersama.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d-ID" dirty="0"/>
              <a:t>Forum pemimpin bisnis dan komunitas terbentuk.</a:t>
            </a: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8934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55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TAHAP 2 KOLABORASI : PENGEMBANGAN KEMITRAAN &amp; ALIANSI USAHA</a:t>
            </a:r>
            <a:br>
              <a:rPr lang="en-US" sz="355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d-ID" sz="3555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id-ID" dirty="0"/>
              <a:t>Pengembangan rantai nilai/</a:t>
            </a:r>
            <a:r>
              <a:rPr lang="id-ID" dirty="0" err="1"/>
              <a:t>hilirisasi</a:t>
            </a:r>
            <a:r>
              <a:rPr lang="id-ID" dirty="0"/>
              <a:t> sebagai spesialisasi sesuai keahlian dan kemampuan klaster/</a:t>
            </a:r>
            <a:r>
              <a:rPr lang="id-ID" dirty="0" err="1"/>
              <a:t>ind.</a:t>
            </a:r>
            <a:r>
              <a:rPr lang="id-ID" dirty="0"/>
              <a:t> Agro unggulan dihasilkan atas inisiatif bersama.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d-ID" dirty="0"/>
              <a:t>Forum pemimpin bisnis dan komunitas terbentuk.</a:t>
            </a: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83920" y="7473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TAHAP 2</a:t>
            </a:r>
            <a:b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KOLABORASI PEMANGKU KEPENTINGAN</a:t>
            </a:r>
            <a:endParaRPr lang="id-ID" sz="3200" dirty="0"/>
          </a:p>
        </p:txBody>
      </p:sp>
      <p:grpSp>
        <p:nvGrpSpPr>
          <p:cNvPr id="4" name="Grup 3"/>
          <p:cNvGrpSpPr/>
          <p:nvPr/>
        </p:nvGrpSpPr>
        <p:grpSpPr>
          <a:xfrm>
            <a:off x="884236" y="2179231"/>
            <a:ext cx="10737959" cy="4148435"/>
            <a:chOff x="91966" y="2226856"/>
            <a:chExt cx="9372488" cy="4148435"/>
          </a:xfrm>
        </p:grpSpPr>
        <p:sp>
          <p:nvSpPr>
            <p:cNvPr id="5" name="Rounded Rectangle 64"/>
            <p:cNvSpPr/>
            <p:nvPr/>
          </p:nvSpPr>
          <p:spPr>
            <a:xfrm>
              <a:off x="1784847" y="4649678"/>
              <a:ext cx="6678613" cy="172561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角丸四角形 7"/>
            <p:cNvSpPr/>
            <p:nvPr/>
          </p:nvSpPr>
          <p:spPr>
            <a:xfrm>
              <a:off x="1766250" y="2729955"/>
              <a:ext cx="1485509" cy="174783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2400">
                <a:latin typeface="Tw Cen MT" panose="020B0602020104020603" pitchFamily="34" charset="0"/>
              </a:endParaRPr>
            </a:p>
          </p:txBody>
        </p:sp>
        <p:sp>
          <p:nvSpPr>
            <p:cNvPr id="7" name="テキスト ボックス 8"/>
            <p:cNvSpPr txBox="1"/>
            <p:nvPr/>
          </p:nvSpPr>
          <p:spPr>
            <a:xfrm>
              <a:off x="1766250" y="2226856"/>
              <a:ext cx="1596390" cy="3476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ja-JP" sz="1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w Cen MT" panose="020B0602020104020603" pitchFamily="34" charset="0"/>
                </a:rPr>
                <a:t>Bahan</a:t>
              </a:r>
              <a:r>
                <a:rPr kumimoji="1" lang="en-US" altLang="ja-JP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w Cen MT" panose="020B0602020104020603" pitchFamily="34" charset="0"/>
                </a:rPr>
                <a:t> Baku</a:t>
              </a:r>
              <a:endParaRPr kumimoji="1" lang="ja-JP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8" name="角丸四角形 9"/>
            <p:cNvSpPr/>
            <p:nvPr/>
          </p:nvSpPr>
          <p:spPr>
            <a:xfrm>
              <a:off x="3560060" y="2761487"/>
              <a:ext cx="1485025" cy="16702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2400">
                <a:latin typeface="Tw Cen MT" panose="020B0602020104020603" pitchFamily="34" charset="0"/>
              </a:endParaRPr>
            </a:p>
          </p:txBody>
        </p:sp>
        <p:sp>
          <p:nvSpPr>
            <p:cNvPr id="9" name="角丸四角形 11"/>
            <p:cNvSpPr/>
            <p:nvPr/>
          </p:nvSpPr>
          <p:spPr>
            <a:xfrm>
              <a:off x="5345671" y="2729955"/>
              <a:ext cx="1490517" cy="174783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2400">
                <a:latin typeface="Tw Cen MT" panose="020B0602020104020603" pitchFamily="34" charset="0"/>
              </a:endParaRPr>
            </a:p>
          </p:txBody>
        </p:sp>
        <p:sp>
          <p:nvSpPr>
            <p:cNvPr id="10" name="テキスト ボックス 14"/>
            <p:cNvSpPr txBox="1"/>
            <p:nvPr/>
          </p:nvSpPr>
          <p:spPr>
            <a:xfrm>
              <a:off x="3495994" y="2226856"/>
              <a:ext cx="1596390" cy="3476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ja-JP" sz="1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w Cen MT" panose="020B0602020104020603" pitchFamily="34" charset="0"/>
                </a:rPr>
                <a:t>Produksi</a:t>
              </a:r>
              <a:endParaRPr kumimoji="1" lang="ja-JP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1" name="テキスト ボックス 15"/>
            <p:cNvSpPr txBox="1"/>
            <p:nvPr/>
          </p:nvSpPr>
          <p:spPr>
            <a:xfrm>
              <a:off x="5233356" y="2226856"/>
              <a:ext cx="1596390" cy="3476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ja-JP" sz="1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w Cen MT" panose="020B0602020104020603" pitchFamily="34" charset="0"/>
                </a:rPr>
                <a:t>Pemasaran</a:t>
              </a:r>
              <a:endParaRPr kumimoji="1" lang="ja-JP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2" name="テキスト ボックス 17"/>
            <p:cNvSpPr txBox="1"/>
            <p:nvPr/>
          </p:nvSpPr>
          <p:spPr>
            <a:xfrm>
              <a:off x="6836189" y="2226856"/>
              <a:ext cx="1596390" cy="3476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ja-JP" sz="1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w Cen MT" panose="020B0602020104020603" pitchFamily="34" charset="0"/>
                </a:rPr>
                <a:t>Konsumen</a:t>
              </a:r>
              <a:endParaRPr kumimoji="1" lang="ja-JP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3" name="テキスト ボックス 21"/>
            <p:cNvSpPr txBox="1">
              <a:spLocks noChangeArrowheads="1"/>
            </p:cNvSpPr>
            <p:nvPr/>
          </p:nvSpPr>
          <p:spPr bwMode="auto">
            <a:xfrm>
              <a:off x="1784847" y="2799805"/>
              <a:ext cx="1466911" cy="1169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Menetapkan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suplai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bahan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baku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yang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mampu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dalam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kualitas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maupun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kuantitas</a:t>
              </a:r>
              <a:endParaRPr kumimoji="1" lang="ja-JP" altLang="en-US" sz="1400" i="1">
                <a:latin typeface="Tw Cen MT" panose="020B0602020104020603" pitchFamily="34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4" name="テキスト ボックス 22"/>
            <p:cNvSpPr txBox="1">
              <a:spLocks noChangeArrowheads="1"/>
            </p:cNvSpPr>
            <p:nvPr/>
          </p:nvSpPr>
          <p:spPr bwMode="auto">
            <a:xfrm>
              <a:off x="3560061" y="2799805"/>
              <a:ext cx="1532322" cy="1169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Meningkatkan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/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menetapkan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produk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berkualitas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sebaik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diterima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konsumen</a:t>
              </a:r>
              <a:endParaRPr kumimoji="1" lang="ja-JP" altLang="en-US" sz="1400" i="1">
                <a:latin typeface="Tw Cen MT" panose="020B0602020104020603" pitchFamily="34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5" name="図 23" descr="purpl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3172" y="2655343"/>
              <a:ext cx="676275" cy="121920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6" name="図 19" descr="blu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172" y="2977263"/>
              <a:ext cx="973075" cy="175452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7" name="図 24" descr="gree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2297" y="2871242"/>
              <a:ext cx="890587" cy="146367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8" name="テキスト ボックス 25"/>
            <p:cNvSpPr txBox="1">
              <a:spLocks noChangeArrowheads="1"/>
            </p:cNvSpPr>
            <p:nvPr/>
          </p:nvSpPr>
          <p:spPr bwMode="auto">
            <a:xfrm>
              <a:off x="5401670" y="2847103"/>
              <a:ext cx="1412310" cy="1169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Menjual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/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mempromosikan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produk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kepada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konsumen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secara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efisien</a:t>
              </a:r>
              <a:r>
                <a:rPr lang="en-US" altLang="ja-JP" sz="1400" i="1" dirty="0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/ </a:t>
              </a:r>
              <a:r>
                <a:rPr lang="en-US" altLang="ja-JP" sz="1400" i="1" dirty="0" err="1">
                  <a:latin typeface="Tw Cen MT" panose="020B0602020104020603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efektif</a:t>
              </a:r>
              <a:endParaRPr kumimoji="1" lang="ja-JP" altLang="en-US" sz="1400" i="1">
                <a:latin typeface="Tw Cen MT" panose="020B0602020104020603" pitchFamily="34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線矢印コネクタ 26"/>
            <p:cNvCxnSpPr>
              <a:stCxn id="6" idx="3"/>
              <a:endCxn id="8" idx="1"/>
            </p:cNvCxnSpPr>
            <p:nvPr/>
          </p:nvCxnSpPr>
          <p:spPr>
            <a:xfrm flipV="1">
              <a:off x="3251759" y="3596631"/>
              <a:ext cx="308301" cy="7243"/>
            </a:xfrm>
            <a:prstGeom prst="straightConnector1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29"/>
            <p:cNvCxnSpPr>
              <a:stCxn id="8" idx="3"/>
              <a:endCxn id="9" idx="1"/>
            </p:cNvCxnSpPr>
            <p:nvPr/>
          </p:nvCxnSpPr>
          <p:spPr>
            <a:xfrm>
              <a:off x="5045085" y="3596631"/>
              <a:ext cx="300586" cy="7243"/>
            </a:xfrm>
            <a:prstGeom prst="straightConnector1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32"/>
            <p:cNvCxnSpPr/>
            <p:nvPr/>
          </p:nvCxnSpPr>
          <p:spPr>
            <a:xfrm>
              <a:off x="6836189" y="3717380"/>
              <a:ext cx="244620" cy="1588"/>
            </a:xfrm>
            <a:prstGeom prst="straightConnector1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直方体 37"/>
            <p:cNvSpPr/>
            <p:nvPr/>
          </p:nvSpPr>
          <p:spPr>
            <a:xfrm>
              <a:off x="1962648" y="5240229"/>
              <a:ext cx="950912" cy="636587"/>
            </a:xfrm>
            <a:prstGeom prst="cube">
              <a:avLst/>
            </a:prstGeom>
            <a:solidFill>
              <a:srgbClr val="00B05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1000" b="1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Dinas</a:t>
              </a:r>
              <a:r>
                <a:rPr kumimoji="1" lang="en-US" altLang="ja-JP" sz="10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kumimoji="1" lang="en-US" altLang="ja-JP" sz="1000" b="1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Pertanian</a:t>
              </a:r>
              <a:endParaRPr kumimoji="1" lang="ja-JP" altLang="en-US" sz="10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3" name="直方体 39"/>
            <p:cNvSpPr/>
            <p:nvPr/>
          </p:nvSpPr>
          <p:spPr>
            <a:xfrm>
              <a:off x="3454898" y="5240229"/>
              <a:ext cx="949325" cy="636587"/>
            </a:xfrm>
            <a:prstGeom prst="cube">
              <a:avLst/>
            </a:prstGeom>
            <a:solidFill>
              <a:srgbClr val="00B05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900" b="1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Dinas</a:t>
              </a:r>
              <a:r>
                <a:rPr kumimoji="1" lang="en-US" altLang="ja-JP" sz="9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 Perkebunan</a:t>
              </a:r>
              <a:endParaRPr kumimoji="1" lang="ja-JP" altLang="en-US" sz="9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4" name="直方体 41"/>
            <p:cNvSpPr/>
            <p:nvPr/>
          </p:nvSpPr>
          <p:spPr>
            <a:xfrm>
              <a:off x="5004298" y="5240229"/>
              <a:ext cx="950912" cy="636587"/>
            </a:xfrm>
            <a:prstGeom prst="cube">
              <a:avLst/>
            </a:prstGeom>
            <a:solidFill>
              <a:srgbClr val="00B05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1000" b="1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Dinas</a:t>
              </a:r>
              <a:r>
                <a:rPr kumimoji="1" lang="en-US" altLang="ja-JP" sz="10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kumimoji="1" lang="en-US" altLang="ja-JP" sz="1000" b="1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Perindag</a:t>
              </a:r>
              <a:endParaRPr kumimoji="1" lang="ja-JP" altLang="en-US" sz="10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5" name="直方体 40"/>
            <p:cNvSpPr/>
            <p:nvPr/>
          </p:nvSpPr>
          <p:spPr>
            <a:xfrm>
              <a:off x="4110535" y="5737116"/>
              <a:ext cx="950913" cy="638175"/>
            </a:xfrm>
            <a:prstGeom prst="cube">
              <a:avLst/>
            </a:prstGeom>
            <a:solidFill>
              <a:srgbClr val="00B05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1000" b="1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Lembaga</a:t>
              </a:r>
              <a:r>
                <a:rPr kumimoji="1" lang="en-US" altLang="ja-JP" sz="10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kumimoji="1" lang="en-US" altLang="ja-JP" sz="1000" b="1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Penelitian</a:t>
              </a:r>
              <a:r>
                <a:rPr kumimoji="1" lang="en-US" altLang="ja-JP" sz="10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/ PT</a:t>
              </a:r>
              <a:endParaRPr kumimoji="1" lang="ja-JP" altLang="en-US" sz="10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6" name="直方体 43"/>
            <p:cNvSpPr/>
            <p:nvPr/>
          </p:nvSpPr>
          <p:spPr>
            <a:xfrm>
              <a:off x="6555285" y="5240229"/>
              <a:ext cx="950913" cy="636587"/>
            </a:xfrm>
            <a:prstGeom prst="cube">
              <a:avLst/>
            </a:prstGeom>
            <a:solidFill>
              <a:srgbClr val="00B05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000" b="1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Kadinda</a:t>
              </a:r>
              <a:r>
                <a:rPr lang="en-US" altLang="ja-JP" sz="10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/</a:t>
              </a:r>
            </a:p>
            <a:p>
              <a:pPr algn="ctr">
                <a:defRPr/>
              </a:pPr>
              <a:r>
                <a:rPr lang="en-US" altLang="ja-JP" sz="1000" b="1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Asosiasi</a:t>
              </a:r>
              <a:endParaRPr kumimoji="1" lang="ja-JP" altLang="en-US" sz="10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7" name="直方体 42"/>
            <p:cNvSpPr/>
            <p:nvPr/>
          </p:nvSpPr>
          <p:spPr>
            <a:xfrm>
              <a:off x="5661523" y="5737116"/>
              <a:ext cx="949325" cy="638175"/>
            </a:xfrm>
            <a:prstGeom prst="cube">
              <a:avLst/>
            </a:prstGeom>
            <a:solidFill>
              <a:srgbClr val="00B05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1000" b="1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Dinas</a:t>
              </a:r>
              <a:r>
                <a:rPr kumimoji="1" lang="en-US" altLang="ja-JP" sz="10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 Kop&amp;</a:t>
              </a:r>
            </a:p>
            <a:p>
              <a:pPr algn="ctr">
                <a:defRPr/>
              </a:pPr>
              <a:r>
                <a:rPr kumimoji="1" lang="en-US" altLang="ja-JP" sz="10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UMKM</a:t>
              </a:r>
              <a:endParaRPr kumimoji="1" lang="ja-JP" altLang="en-US" sz="10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8" name="直方体 44"/>
            <p:cNvSpPr/>
            <p:nvPr/>
          </p:nvSpPr>
          <p:spPr>
            <a:xfrm>
              <a:off x="7212510" y="5737116"/>
              <a:ext cx="949325" cy="638175"/>
            </a:xfrm>
            <a:prstGeom prst="cube">
              <a:avLst/>
            </a:prstGeom>
            <a:solidFill>
              <a:srgbClr val="00B05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10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BPPMD</a:t>
              </a:r>
              <a:endParaRPr kumimoji="1" lang="ja-JP" altLang="en-US" sz="10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9" name="テキスト ボックス 36"/>
            <p:cNvSpPr txBox="1"/>
            <p:nvPr/>
          </p:nvSpPr>
          <p:spPr>
            <a:xfrm>
              <a:off x="91966" y="5423042"/>
              <a:ext cx="1135851" cy="58477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en-US" altLang="ja-JP" sz="16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w Cen MT" panose="020B0602020104020603" pitchFamily="34" charset="0"/>
                </a:rPr>
                <a:t>Pihak</a:t>
              </a:r>
              <a:r>
                <a:rPr kumimoji="1" lang="en-US" altLang="ja-JP" sz="1600" i="1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r>
                <a:rPr kumimoji="1" lang="en-US" altLang="ja-JP" sz="16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w Cen MT" panose="020B0602020104020603" pitchFamily="34" charset="0"/>
                </a:rPr>
                <a:t>Terkait</a:t>
              </a:r>
              <a:endParaRPr kumimoji="1" lang="en-US" altLang="ja-JP" sz="1600" i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cxnSp>
          <p:nvCxnSpPr>
            <p:cNvPr id="30" name="曲線コネクタ 50"/>
            <p:cNvCxnSpPr>
              <a:stCxn id="22" idx="1"/>
            </p:cNvCxnSpPr>
            <p:nvPr/>
          </p:nvCxnSpPr>
          <p:spPr>
            <a:xfrm rot="16200000" flipV="1">
              <a:off x="1985667" y="5012422"/>
              <a:ext cx="749300" cy="23813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曲線コネクタ 46"/>
            <p:cNvCxnSpPr>
              <a:stCxn id="23" idx="1"/>
            </p:cNvCxnSpPr>
            <p:nvPr/>
          </p:nvCxnSpPr>
          <p:spPr>
            <a:xfrm rot="16200000" flipV="1">
              <a:off x="2730998" y="4267091"/>
              <a:ext cx="749300" cy="1514475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曲線コネクタ 47"/>
            <p:cNvCxnSpPr>
              <a:stCxn id="25" idx="1"/>
            </p:cNvCxnSpPr>
            <p:nvPr/>
          </p:nvCxnSpPr>
          <p:spPr>
            <a:xfrm rot="16200000" flipV="1">
              <a:off x="2809579" y="4188510"/>
              <a:ext cx="1247775" cy="2170113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曲線コネクタ 48"/>
            <p:cNvCxnSpPr>
              <a:stCxn id="24" idx="1"/>
            </p:cNvCxnSpPr>
            <p:nvPr/>
          </p:nvCxnSpPr>
          <p:spPr>
            <a:xfrm rot="16200000" flipV="1">
              <a:off x="4389816" y="4389011"/>
              <a:ext cx="749697" cy="1271034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曲線コネクタ 49"/>
            <p:cNvCxnSpPr>
              <a:stCxn id="27" idx="1"/>
            </p:cNvCxnSpPr>
            <p:nvPr/>
          </p:nvCxnSpPr>
          <p:spPr>
            <a:xfrm rot="16200000" flipV="1">
              <a:off x="4469291" y="4309536"/>
              <a:ext cx="1246981" cy="1927267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曲線コネクタ 51"/>
            <p:cNvCxnSpPr>
              <a:stCxn id="26" idx="1"/>
            </p:cNvCxnSpPr>
            <p:nvPr/>
          </p:nvCxnSpPr>
          <p:spPr>
            <a:xfrm rot="16200000" flipV="1">
              <a:off x="6011567" y="4445685"/>
              <a:ext cx="749300" cy="1157287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曲線コネクタ 52"/>
            <p:cNvCxnSpPr>
              <a:stCxn id="27" idx="1"/>
            </p:cNvCxnSpPr>
            <p:nvPr/>
          </p:nvCxnSpPr>
          <p:spPr>
            <a:xfrm rot="16200000" flipV="1">
              <a:off x="5314654" y="5142598"/>
              <a:ext cx="1247775" cy="261937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曲線コネクタ 53"/>
            <p:cNvCxnSpPr>
              <a:stCxn id="28" idx="1"/>
            </p:cNvCxnSpPr>
            <p:nvPr/>
          </p:nvCxnSpPr>
          <p:spPr>
            <a:xfrm rot="16200000" flipV="1">
              <a:off x="6090148" y="4367104"/>
              <a:ext cx="1247775" cy="1812925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曲線コネクタ 76"/>
            <p:cNvCxnSpPr>
              <a:stCxn id="25" idx="1"/>
            </p:cNvCxnSpPr>
            <p:nvPr/>
          </p:nvCxnSpPr>
          <p:spPr>
            <a:xfrm rot="5400000" flipH="1" flipV="1">
              <a:off x="4539160" y="4629042"/>
              <a:ext cx="1247775" cy="1289050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曲線コネクタ 77"/>
            <p:cNvCxnSpPr>
              <a:stCxn id="25" idx="1"/>
            </p:cNvCxnSpPr>
            <p:nvPr/>
          </p:nvCxnSpPr>
          <p:spPr>
            <a:xfrm rot="16200000" flipV="1">
              <a:off x="3694194" y="5084633"/>
              <a:ext cx="1246981" cy="377073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曲線コネクタ 78"/>
            <p:cNvCxnSpPr>
              <a:stCxn id="23" idx="1"/>
            </p:cNvCxnSpPr>
            <p:nvPr/>
          </p:nvCxnSpPr>
          <p:spPr>
            <a:xfrm rot="5400000" flipH="1" flipV="1">
              <a:off x="3614719" y="4884948"/>
              <a:ext cx="749697" cy="279160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曲線コネクタ 79"/>
            <p:cNvCxnSpPr>
              <a:stCxn id="23" idx="1"/>
            </p:cNvCxnSpPr>
            <p:nvPr/>
          </p:nvCxnSpPr>
          <p:spPr>
            <a:xfrm rot="5400000" flipH="1" flipV="1">
              <a:off x="4460579" y="4051985"/>
              <a:ext cx="749300" cy="1944688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曲線コネクタ 80"/>
            <p:cNvCxnSpPr>
              <a:stCxn id="24" idx="1"/>
            </p:cNvCxnSpPr>
            <p:nvPr/>
          </p:nvCxnSpPr>
          <p:spPr>
            <a:xfrm rot="5400000" flipH="1" flipV="1">
              <a:off x="5236073" y="4827479"/>
              <a:ext cx="749300" cy="393700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曲線コネクタ 94"/>
            <p:cNvCxnSpPr>
              <a:stCxn id="22" idx="1"/>
            </p:cNvCxnSpPr>
            <p:nvPr/>
          </p:nvCxnSpPr>
          <p:spPr>
            <a:xfrm rot="5400000" flipH="1" flipV="1">
              <a:off x="2868991" y="4139220"/>
              <a:ext cx="749697" cy="1770616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曲線コネクタ 97"/>
            <p:cNvCxnSpPr>
              <a:stCxn id="22" idx="1"/>
            </p:cNvCxnSpPr>
            <p:nvPr/>
          </p:nvCxnSpPr>
          <p:spPr>
            <a:xfrm rot="5400000" flipH="1" flipV="1">
              <a:off x="3715248" y="3306654"/>
              <a:ext cx="749300" cy="3435350"/>
            </a:xfrm>
            <a:prstGeom prst="curvedConnector3">
              <a:avLst>
                <a:gd name="adj1" fmla="val 50000"/>
              </a:avLst>
            </a:prstGeom>
            <a:ln w="31750" cmpd="sng">
              <a:solidFill>
                <a:srgbClr val="9900CC"/>
              </a:solidFill>
              <a:prstDash val="sysDot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四角形吹き出し 103"/>
            <p:cNvSpPr/>
            <p:nvPr/>
          </p:nvSpPr>
          <p:spPr>
            <a:xfrm>
              <a:off x="6079035" y="4477793"/>
              <a:ext cx="2138363" cy="689411"/>
            </a:xfrm>
            <a:prstGeom prst="wedgeRectCallout">
              <a:avLst>
                <a:gd name="adj1" fmla="val -87626"/>
                <a:gd name="adj2" fmla="val 46009"/>
              </a:avLst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1600" b="1" dirty="0" err="1">
                  <a:solidFill>
                    <a:srgbClr val="C00000"/>
                  </a:solidFill>
                  <a:latin typeface="Tw Cen MT" panose="020B0602020104020603" pitchFamily="34" charset="0"/>
                </a:rPr>
                <a:t>Perlu</a:t>
              </a:r>
              <a:r>
                <a:rPr kumimoji="1" lang="en-US" altLang="ja-JP" sz="1600" b="1" dirty="0">
                  <a:solidFill>
                    <a:srgbClr val="C00000"/>
                  </a:solidFill>
                  <a:latin typeface="Tw Cen MT" panose="020B0602020104020603" pitchFamily="34" charset="0"/>
                </a:rPr>
                <a:t> </a:t>
              </a:r>
              <a:r>
                <a:rPr kumimoji="1" lang="en-US" altLang="ja-JP" sz="1600" b="1" dirty="0" err="1">
                  <a:solidFill>
                    <a:srgbClr val="C00000"/>
                  </a:solidFill>
                  <a:latin typeface="Tw Cen MT" panose="020B0602020104020603" pitchFamily="34" charset="0"/>
                </a:rPr>
                <a:t>koordinasi</a:t>
              </a:r>
              <a:r>
                <a:rPr kumimoji="1" lang="en-US" altLang="ja-JP" sz="1600" b="1" dirty="0">
                  <a:solidFill>
                    <a:srgbClr val="C00000"/>
                  </a:solidFill>
                  <a:latin typeface="Tw Cen MT" panose="020B0602020104020603" pitchFamily="34" charset="0"/>
                </a:rPr>
                <a:t>,  </a:t>
              </a:r>
              <a:r>
                <a:rPr kumimoji="1" lang="en-US" altLang="ja-JP" sz="1600" b="1" dirty="0" err="1">
                  <a:solidFill>
                    <a:srgbClr val="C00000"/>
                  </a:solidFill>
                  <a:latin typeface="Tw Cen MT" panose="020B0602020104020603" pitchFamily="34" charset="0"/>
                </a:rPr>
                <a:t>dimana</a:t>
              </a:r>
              <a:r>
                <a:rPr kumimoji="1" lang="en-US" altLang="ja-JP" sz="1600" b="1" dirty="0">
                  <a:solidFill>
                    <a:srgbClr val="C00000"/>
                  </a:solidFill>
                  <a:latin typeface="Tw Cen MT" panose="020B0602020104020603" pitchFamily="34" charset="0"/>
                </a:rPr>
                <a:t> POKJA </a:t>
              </a:r>
              <a:r>
                <a:rPr kumimoji="1" lang="en-US" altLang="ja-JP" sz="1600" b="1" dirty="0" err="1">
                  <a:solidFill>
                    <a:srgbClr val="C00000"/>
                  </a:solidFill>
                  <a:latin typeface="Tw Cen MT" panose="020B0602020104020603" pitchFamily="34" charset="0"/>
                </a:rPr>
                <a:t>sebagai</a:t>
              </a:r>
              <a:r>
                <a:rPr kumimoji="1" lang="en-US" altLang="ja-JP" sz="1600" b="1" dirty="0">
                  <a:solidFill>
                    <a:srgbClr val="C00000"/>
                  </a:solidFill>
                  <a:latin typeface="Tw Cen MT" panose="020B0602020104020603" pitchFamily="34" charset="0"/>
                </a:rPr>
                <a:t>  </a:t>
              </a:r>
              <a:r>
                <a:rPr kumimoji="1" lang="en-US" altLang="ja-JP" sz="1600" b="1" dirty="0" err="1">
                  <a:solidFill>
                    <a:srgbClr val="C00000"/>
                  </a:solidFill>
                  <a:latin typeface="Tw Cen MT" panose="020B0602020104020603" pitchFamily="34" charset="0"/>
                </a:rPr>
                <a:t>Koordinator</a:t>
              </a:r>
              <a:r>
                <a:rPr kumimoji="1" lang="en-US" altLang="ja-JP" sz="1600" b="1" dirty="0">
                  <a:solidFill>
                    <a:srgbClr val="C00000"/>
                  </a:solidFill>
                  <a:latin typeface="Tw Cen MT" panose="020B0602020104020603" pitchFamily="34" charset="0"/>
                </a:rPr>
                <a:t> </a:t>
              </a:r>
              <a:endParaRPr kumimoji="1" lang="ja-JP" altLang="en-US" sz="1600" b="1" dirty="0">
                <a:solidFill>
                  <a:srgbClr val="C0000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6" name="図 24" descr="gree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9990" y="3364391"/>
              <a:ext cx="890587" cy="122376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図 19" descr="blu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2579" y="3603874"/>
              <a:ext cx="1031875" cy="139565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8" name="図 23" descr="purpl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3697" y="3212575"/>
              <a:ext cx="676275" cy="121920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9" name="テキスト ボックス 36"/>
            <p:cNvSpPr txBox="1"/>
            <p:nvPr/>
          </p:nvSpPr>
          <p:spPr>
            <a:xfrm>
              <a:off x="118238" y="3421848"/>
              <a:ext cx="1135851" cy="58477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en-US" altLang="ja-JP" sz="16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w Cen MT" panose="020B0602020104020603" pitchFamily="34" charset="0"/>
                </a:rPr>
                <a:t>Pelaku</a:t>
              </a:r>
              <a:r>
                <a:rPr kumimoji="1" lang="en-US" altLang="ja-JP" sz="1600" i="1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w Cen MT" panose="020B0602020104020603" pitchFamily="34" charset="0"/>
                </a:rPr>
                <a:t> Usaha</a:t>
              </a:r>
            </a:p>
          </p:txBody>
        </p:sp>
      </p:grpSp>
      <p:pic>
        <p:nvPicPr>
          <p:cNvPr id="50" name="Gamba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84836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TAHAP 3 IMPLEMENTASI</a:t>
            </a:r>
            <a:b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>
                <a:latin typeface="Tw Cen MT" panose="020B0602020104020603" pitchFamily="34" charset="0"/>
              </a:rPr>
              <a:t>Implementasi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dari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komitmen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bisnis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diwujudkan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secara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terus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menerus</a:t>
            </a:r>
            <a:r>
              <a:rPr lang="en-US" sz="2400" dirty="0">
                <a:latin typeface="Tw Cen MT" panose="020B0602020104020603" pitchFamily="34" charset="0"/>
              </a:rPr>
              <a:t> dan </a:t>
            </a:r>
            <a:r>
              <a:rPr lang="en-US" sz="2400" dirty="0" err="1">
                <a:latin typeface="Tw Cen MT" panose="020B0602020104020603" pitchFamily="34" charset="0"/>
              </a:rPr>
              <a:t>dipatuhi</a:t>
            </a:r>
            <a:r>
              <a:rPr lang="en-US" sz="2400" dirty="0">
                <a:latin typeface="Tw Cen MT" panose="020B0602020104020603" pitchFamily="34" charset="0"/>
              </a:rPr>
              <a:t> oleh </a:t>
            </a:r>
            <a:r>
              <a:rPr lang="en-US" sz="2400" dirty="0" err="1">
                <a:latin typeface="Tw Cen MT" panose="020B0602020104020603" pitchFamily="34" charset="0"/>
              </a:rPr>
              <a:t>semua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anggota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klaster</a:t>
            </a:r>
            <a:r>
              <a:rPr lang="en-US" sz="2400" dirty="0">
                <a:latin typeface="Tw Cen MT" panose="020B0602020104020603" pitchFamily="34" charset="0"/>
              </a:rPr>
              <a:t>.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>
                <a:latin typeface="Tw Cen MT" panose="020B0602020104020603" pitchFamily="34" charset="0"/>
              </a:rPr>
              <a:t>Klaster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mulai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mendapatkan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manfaat</a:t>
            </a:r>
            <a:r>
              <a:rPr lang="en-US" sz="2400" dirty="0">
                <a:latin typeface="Tw Cen MT" panose="020B0602020104020603" pitchFamily="34" charset="0"/>
              </a:rPr>
              <a:t>, </a:t>
            </a:r>
            <a:r>
              <a:rPr lang="en-US" sz="2400" dirty="0" err="1">
                <a:latin typeface="Tw Cen MT" panose="020B0602020104020603" pitchFamily="34" charset="0"/>
              </a:rPr>
              <a:t>mendistribusikan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tanggungjawab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keanggotaan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atas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beban</a:t>
            </a:r>
            <a:r>
              <a:rPr lang="en-US" sz="2400" dirty="0">
                <a:latin typeface="Tw Cen MT" panose="020B0602020104020603" pitchFamily="34" charset="0"/>
              </a:rPr>
              <a:t> yang </a:t>
            </a:r>
            <a:r>
              <a:rPr lang="en-US" sz="2400" dirty="0" err="1">
                <a:latin typeface="Tw Cen MT" panose="020B0602020104020603" pitchFamily="34" charset="0"/>
              </a:rPr>
              <a:t>dipikul</a:t>
            </a:r>
            <a:r>
              <a:rPr lang="en-US" sz="2400" dirty="0">
                <a:latin typeface="Tw Cen MT" panose="020B0602020104020603" pitchFamily="34" charset="0"/>
              </a:rPr>
              <a:t> oleh </a:t>
            </a:r>
            <a:r>
              <a:rPr lang="en-US" sz="2400" dirty="0" err="1">
                <a:latin typeface="Tw Cen MT" panose="020B0602020104020603" pitchFamily="34" charset="0"/>
              </a:rPr>
              <a:t>klaster</a:t>
            </a:r>
            <a:r>
              <a:rPr lang="en-US" sz="2400" dirty="0">
                <a:latin typeface="Tw Cen MT" panose="020B0602020104020603" pitchFamily="34" charset="0"/>
              </a:rPr>
              <a:t>.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>
                <a:latin typeface="Tw Cen MT" panose="020B0602020104020603" pitchFamily="34" charset="0"/>
              </a:rPr>
              <a:t>Inovasi</a:t>
            </a:r>
            <a:r>
              <a:rPr lang="en-US" sz="2400" dirty="0">
                <a:latin typeface="Tw Cen MT" panose="020B0602020104020603" pitchFamily="34" charset="0"/>
              </a:rPr>
              <a:t> dan </a:t>
            </a:r>
            <a:r>
              <a:rPr lang="en-US" sz="2400" dirty="0" err="1">
                <a:latin typeface="Tw Cen MT" panose="020B0602020104020603" pitchFamily="34" charset="0"/>
              </a:rPr>
              <a:t>pengembangan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produk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baru</a:t>
            </a:r>
            <a:r>
              <a:rPr lang="en-US" sz="2400" dirty="0">
                <a:latin typeface="Tw Cen MT" panose="020B0602020104020603" pitchFamily="34" charset="0"/>
              </a:rPr>
              <a:t>, dan </a:t>
            </a:r>
            <a:r>
              <a:rPr lang="en-US" sz="2400" dirty="0" err="1">
                <a:latin typeface="Tw Cen MT" panose="020B0602020104020603" pitchFamily="34" charset="0"/>
              </a:rPr>
              <a:t>perjanjian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kontrak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baru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terus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berlanjut</a:t>
            </a:r>
            <a:r>
              <a:rPr lang="en-US" sz="2400" dirty="0">
                <a:latin typeface="Tw Cen MT" panose="020B0602020104020603" pitchFamily="34" charset="0"/>
              </a:rPr>
              <a:t>.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2400" dirty="0" err="1">
                <a:latin typeface="Tw Cen MT" panose="020B0602020104020603" pitchFamily="34" charset="0"/>
              </a:rPr>
              <a:t>Reputasi</a:t>
            </a:r>
            <a:r>
              <a:rPr lang="en-US" sz="2400" dirty="0">
                <a:latin typeface="Tw Cen MT" panose="020B0602020104020603" pitchFamily="34" charset="0"/>
              </a:rPr>
              <a:t> yang </a:t>
            </a:r>
            <a:r>
              <a:rPr lang="en-US" sz="2400" dirty="0" err="1">
                <a:latin typeface="Tw Cen MT" panose="020B0602020104020603" pitchFamily="34" charset="0"/>
              </a:rPr>
              <a:t>meningkat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akan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menghasilkan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peluang</a:t>
            </a:r>
            <a:r>
              <a:rPr lang="en-US" sz="2400" dirty="0">
                <a:latin typeface="Tw Cen MT" panose="020B0602020104020603" pitchFamily="34" charset="0"/>
              </a:rPr>
              <a:t> pasar yang </a:t>
            </a:r>
            <a:r>
              <a:rPr lang="en-US" sz="2400" dirty="0" err="1">
                <a:latin typeface="Tw Cen MT" panose="020B0602020104020603" pitchFamily="34" charset="0"/>
              </a:rPr>
              <a:t>baru</a:t>
            </a:r>
            <a:r>
              <a:rPr lang="en-US" sz="2400" dirty="0">
                <a:latin typeface="Tw Cen MT" panose="020B0602020104020603" pitchFamily="34" charset="0"/>
              </a:rPr>
              <a:t>.</a:t>
            </a: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86868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TAHAP 3 IMPLEMENTASI</a:t>
            </a:r>
            <a:b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spcAft>
                <a:spcPts val="300"/>
              </a:spcAft>
              <a:buFont typeface="+mj-lt"/>
              <a:buAutoNum type="arabicPeriod" startAt="5"/>
            </a:pPr>
            <a:r>
              <a:rPr lang="en-US" sz="2400" dirty="0" err="1">
                <a:latin typeface="Tw Cen MT" panose="020B0602020104020603" pitchFamily="34" charset="0"/>
              </a:rPr>
              <a:t>Pendapatan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dari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kontrak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pekerjaan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mampu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mempertahankan</a:t>
            </a:r>
            <a:r>
              <a:rPr lang="en-US" sz="2400" dirty="0">
                <a:latin typeface="Tw Cen MT" panose="020B0602020104020603" pitchFamily="34" charset="0"/>
              </a:rPr>
              <a:t> momentum </a:t>
            </a:r>
            <a:r>
              <a:rPr lang="en-US" sz="2400" dirty="0" err="1">
                <a:latin typeface="Tw Cen MT" panose="020B0602020104020603" pitchFamily="34" charset="0"/>
              </a:rPr>
              <a:t>klaster</a:t>
            </a:r>
            <a:r>
              <a:rPr lang="en-US" sz="2400" dirty="0">
                <a:latin typeface="Tw Cen MT" panose="020B0602020104020603" pitchFamily="34" charset="0"/>
              </a:rPr>
              <a:t>.</a:t>
            </a:r>
          </a:p>
          <a:p>
            <a:pPr marL="457200" lvl="0" indent="-457200">
              <a:spcAft>
                <a:spcPts val="300"/>
              </a:spcAft>
              <a:buFont typeface="+mj-lt"/>
              <a:buAutoNum type="arabicPeriod" startAt="5"/>
            </a:pPr>
            <a:r>
              <a:rPr lang="en-US" sz="2400" dirty="0" err="1">
                <a:latin typeface="Tw Cen MT" panose="020B0602020104020603" pitchFamily="34" charset="0"/>
              </a:rPr>
              <a:t>Investasi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bisnis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baru</a:t>
            </a:r>
            <a:r>
              <a:rPr lang="en-US" sz="2400" dirty="0">
                <a:latin typeface="Tw Cen MT" panose="020B0602020104020603" pitchFamily="34" charset="0"/>
              </a:rPr>
              <a:t> pada </a:t>
            </a:r>
            <a:r>
              <a:rPr lang="en-US" sz="2400" dirty="0" err="1">
                <a:latin typeface="Tw Cen MT" panose="020B0602020104020603" pitchFamily="34" charset="0"/>
              </a:rPr>
              <a:t>daerah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sebagai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hasil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langsung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dari</a:t>
            </a:r>
            <a:r>
              <a:rPr lang="en-US" sz="2400" dirty="0">
                <a:latin typeface="Tw Cen MT" panose="020B0602020104020603" pitchFamily="34" charset="0"/>
              </a:rPr>
              <a:t> proses </a:t>
            </a:r>
            <a:r>
              <a:rPr lang="en-US" sz="2400" dirty="0" err="1">
                <a:latin typeface="Tw Cen MT" panose="020B0602020104020603" pitchFamily="34" charset="0"/>
              </a:rPr>
              <a:t>perkembangan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klaster</a:t>
            </a:r>
            <a:r>
              <a:rPr lang="en-US" sz="2400" dirty="0">
                <a:latin typeface="Tw Cen MT" panose="020B0602020104020603" pitchFamily="34" charset="0"/>
              </a:rPr>
              <a:t>.</a:t>
            </a:r>
          </a:p>
          <a:p>
            <a:pPr marL="457200" lvl="0" indent="-457200">
              <a:spcAft>
                <a:spcPts val="300"/>
              </a:spcAft>
              <a:buFont typeface="+mj-lt"/>
              <a:buAutoNum type="arabicPeriod" startAt="5"/>
            </a:pPr>
            <a:r>
              <a:rPr lang="en-US" sz="2400" dirty="0">
                <a:latin typeface="Tw Cen MT" panose="020B0602020104020603" pitchFamily="34" charset="0"/>
              </a:rPr>
              <a:t>Tenaga </a:t>
            </a:r>
            <a:r>
              <a:rPr lang="en-US" sz="2400" dirty="0" err="1">
                <a:latin typeface="Tw Cen MT" panose="020B0602020104020603" pitchFamily="34" charset="0"/>
              </a:rPr>
              <a:t>kerja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baru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dipekerjakan</a:t>
            </a:r>
            <a:r>
              <a:rPr lang="en-US" sz="2400" dirty="0">
                <a:latin typeface="Tw Cen MT" panose="020B0602020104020603" pitchFamily="34" charset="0"/>
              </a:rPr>
              <a:t> pada </a:t>
            </a:r>
            <a:r>
              <a:rPr lang="en-US" sz="2400" dirty="0" err="1">
                <a:latin typeface="Tw Cen MT" panose="020B0602020104020603" pitchFamily="34" charset="0"/>
              </a:rPr>
              <a:t>daerah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ketika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peluang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kerja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bertambah</a:t>
            </a:r>
            <a:r>
              <a:rPr lang="en-US" sz="2400" dirty="0">
                <a:latin typeface="Tw Cen MT" panose="020B0602020104020603" pitchFamily="34" charset="0"/>
              </a:rPr>
              <a:t>.</a:t>
            </a:r>
          </a:p>
          <a:p>
            <a:pPr marL="457200" lvl="0" indent="-457200">
              <a:spcAft>
                <a:spcPts val="300"/>
              </a:spcAft>
              <a:buFont typeface="+mj-lt"/>
              <a:buAutoNum type="arabicPeriod" startAt="5"/>
            </a:pPr>
            <a:r>
              <a:rPr lang="en-US" sz="2400" dirty="0">
                <a:latin typeface="Tw Cen MT" panose="020B0602020104020603" pitchFamily="34" charset="0"/>
              </a:rPr>
              <a:t>Mitra </a:t>
            </a:r>
            <a:r>
              <a:rPr lang="en-US" sz="2400" dirty="0" err="1">
                <a:latin typeface="Tw Cen MT" panose="020B0602020104020603" pitchFamily="34" charset="0"/>
              </a:rPr>
              <a:t>strategis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diperluas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dalam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rangka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pengembangan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ekonomi</a:t>
            </a:r>
            <a:r>
              <a:rPr lang="en-US" sz="2400" dirty="0">
                <a:latin typeface="Tw Cen MT" panose="020B0602020104020603" pitchFamily="34" charset="0"/>
              </a:rPr>
              <a:t>.</a:t>
            </a: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1;p26"/>
          <p:cNvSpPr/>
          <p:nvPr/>
        </p:nvSpPr>
        <p:spPr>
          <a:xfrm>
            <a:off x="2298880" y="2844016"/>
            <a:ext cx="7251520" cy="1448096"/>
          </a:xfrm>
          <a:custGeom>
            <a:avLst/>
            <a:gdLst/>
            <a:ahLst/>
            <a:cxnLst/>
            <a:rect l="l" t="t" r="r" b="b"/>
            <a:pathLst>
              <a:path w="125664" h="22193" extrusionOk="0">
                <a:moveTo>
                  <a:pt x="1268" y="908"/>
                </a:moveTo>
                <a:lnTo>
                  <a:pt x="1268" y="908"/>
                </a:lnTo>
                <a:cubicBezTo>
                  <a:pt x="4529" y="1288"/>
                  <a:pt x="7855" y="1224"/>
                  <a:pt x="11117" y="1288"/>
                </a:cubicBezTo>
                <a:cubicBezTo>
                  <a:pt x="13580" y="1310"/>
                  <a:pt x="31514" y="1332"/>
                  <a:pt x="43039" y="1332"/>
                </a:cubicBezTo>
                <a:cubicBezTo>
                  <a:pt x="47813" y="1332"/>
                  <a:pt x="51488" y="1328"/>
                  <a:pt x="52508" y="1319"/>
                </a:cubicBezTo>
                <a:cubicBezTo>
                  <a:pt x="54962" y="1295"/>
                  <a:pt x="57433" y="1235"/>
                  <a:pt x="59909" y="1235"/>
                </a:cubicBezTo>
                <a:cubicBezTo>
                  <a:pt x="60693" y="1235"/>
                  <a:pt x="61478" y="1241"/>
                  <a:pt x="62262" y="1256"/>
                </a:cubicBezTo>
                <a:cubicBezTo>
                  <a:pt x="65366" y="1351"/>
                  <a:pt x="68469" y="1541"/>
                  <a:pt x="71573" y="1668"/>
                </a:cubicBezTo>
                <a:cubicBezTo>
                  <a:pt x="74058" y="1791"/>
                  <a:pt x="88436" y="1905"/>
                  <a:pt x="101472" y="1905"/>
                </a:cubicBezTo>
                <a:cubicBezTo>
                  <a:pt x="111857" y="1905"/>
                  <a:pt x="121390" y="1832"/>
                  <a:pt x="123383" y="1636"/>
                </a:cubicBezTo>
                <a:cubicBezTo>
                  <a:pt x="123542" y="4644"/>
                  <a:pt x="123763" y="7780"/>
                  <a:pt x="123985" y="10788"/>
                </a:cubicBezTo>
                <a:cubicBezTo>
                  <a:pt x="124080" y="11770"/>
                  <a:pt x="124270" y="15064"/>
                  <a:pt x="124302" y="15317"/>
                </a:cubicBezTo>
                <a:cubicBezTo>
                  <a:pt x="124429" y="17122"/>
                  <a:pt x="124397" y="18927"/>
                  <a:pt x="124334" y="20732"/>
                </a:cubicBezTo>
                <a:cubicBezTo>
                  <a:pt x="124270" y="20701"/>
                  <a:pt x="124207" y="20669"/>
                  <a:pt x="124144" y="20669"/>
                </a:cubicBezTo>
                <a:cubicBezTo>
                  <a:pt x="120739" y="20554"/>
                  <a:pt x="113276" y="20509"/>
                  <a:pt x="103718" y="20509"/>
                </a:cubicBezTo>
                <a:cubicBezTo>
                  <a:pt x="73798" y="20509"/>
                  <a:pt x="23357" y="20945"/>
                  <a:pt x="12700" y="21017"/>
                </a:cubicBezTo>
                <a:lnTo>
                  <a:pt x="6810" y="21017"/>
                </a:lnTo>
                <a:cubicBezTo>
                  <a:pt x="5760" y="21017"/>
                  <a:pt x="4721" y="20997"/>
                  <a:pt x="3680" y="20997"/>
                </a:cubicBezTo>
                <a:cubicBezTo>
                  <a:pt x="2899" y="20997"/>
                  <a:pt x="2118" y="21008"/>
                  <a:pt x="1331" y="21049"/>
                </a:cubicBezTo>
                <a:cubicBezTo>
                  <a:pt x="1458" y="17660"/>
                  <a:pt x="1394" y="14272"/>
                  <a:pt x="1363" y="10883"/>
                </a:cubicBezTo>
                <a:cubicBezTo>
                  <a:pt x="1331" y="9173"/>
                  <a:pt x="1331" y="7463"/>
                  <a:pt x="1299" y="5753"/>
                </a:cubicBezTo>
                <a:cubicBezTo>
                  <a:pt x="1268" y="4138"/>
                  <a:pt x="1394" y="2491"/>
                  <a:pt x="1268" y="908"/>
                </a:cubicBezTo>
                <a:close/>
                <a:moveTo>
                  <a:pt x="741" y="0"/>
                </a:moveTo>
                <a:cubicBezTo>
                  <a:pt x="528" y="0"/>
                  <a:pt x="321" y="120"/>
                  <a:pt x="286" y="369"/>
                </a:cubicBezTo>
                <a:cubicBezTo>
                  <a:pt x="1" y="2048"/>
                  <a:pt x="64" y="3789"/>
                  <a:pt x="64" y="5468"/>
                </a:cubicBezTo>
                <a:cubicBezTo>
                  <a:pt x="32" y="7178"/>
                  <a:pt x="64" y="8888"/>
                  <a:pt x="96" y="10630"/>
                </a:cubicBezTo>
                <a:cubicBezTo>
                  <a:pt x="127" y="14145"/>
                  <a:pt x="191" y="17660"/>
                  <a:pt x="64" y="21176"/>
                </a:cubicBezTo>
                <a:cubicBezTo>
                  <a:pt x="40" y="21649"/>
                  <a:pt x="353" y="21893"/>
                  <a:pt x="671" y="21893"/>
                </a:cubicBezTo>
                <a:cubicBezTo>
                  <a:pt x="779" y="21893"/>
                  <a:pt x="887" y="21865"/>
                  <a:pt x="983" y="21809"/>
                </a:cubicBezTo>
                <a:cubicBezTo>
                  <a:pt x="3593" y="22154"/>
                  <a:pt x="6262" y="22192"/>
                  <a:pt x="8913" y="22192"/>
                </a:cubicBezTo>
                <a:cubicBezTo>
                  <a:pt x="9671" y="22192"/>
                  <a:pt x="10427" y="22189"/>
                  <a:pt x="11180" y="22189"/>
                </a:cubicBezTo>
                <a:cubicBezTo>
                  <a:pt x="14695" y="22189"/>
                  <a:pt x="49151" y="22157"/>
                  <a:pt x="52666" y="22126"/>
                </a:cubicBezTo>
                <a:cubicBezTo>
                  <a:pt x="59697" y="21999"/>
                  <a:pt x="66728" y="21841"/>
                  <a:pt x="73790" y="21841"/>
                </a:cubicBezTo>
                <a:cubicBezTo>
                  <a:pt x="74474" y="21835"/>
                  <a:pt x="76287" y="21833"/>
                  <a:pt x="78841" y="21833"/>
                </a:cubicBezTo>
                <a:cubicBezTo>
                  <a:pt x="91170" y="21833"/>
                  <a:pt x="120775" y="21894"/>
                  <a:pt x="124080" y="21999"/>
                </a:cubicBezTo>
                <a:cubicBezTo>
                  <a:pt x="124239" y="21999"/>
                  <a:pt x="124365" y="21936"/>
                  <a:pt x="124460" y="21841"/>
                </a:cubicBezTo>
                <a:cubicBezTo>
                  <a:pt x="124587" y="21991"/>
                  <a:pt x="124769" y="22065"/>
                  <a:pt x="124950" y="22065"/>
                </a:cubicBezTo>
                <a:cubicBezTo>
                  <a:pt x="125266" y="22065"/>
                  <a:pt x="125580" y="21840"/>
                  <a:pt x="125600" y="21397"/>
                </a:cubicBezTo>
                <a:cubicBezTo>
                  <a:pt x="125664" y="19497"/>
                  <a:pt x="124492" y="4264"/>
                  <a:pt x="124112" y="1414"/>
                </a:cubicBezTo>
                <a:cubicBezTo>
                  <a:pt x="124509" y="1047"/>
                  <a:pt x="124316" y="208"/>
                  <a:pt x="123646" y="208"/>
                </a:cubicBezTo>
                <a:cubicBezTo>
                  <a:pt x="123623" y="208"/>
                  <a:pt x="123598" y="209"/>
                  <a:pt x="123573" y="211"/>
                </a:cubicBezTo>
                <a:cubicBezTo>
                  <a:pt x="121096" y="514"/>
                  <a:pt x="111968" y="614"/>
                  <a:pt x="101721" y="614"/>
                </a:cubicBezTo>
                <a:cubicBezTo>
                  <a:pt x="87342" y="614"/>
                  <a:pt x="70761" y="417"/>
                  <a:pt x="67266" y="306"/>
                </a:cubicBezTo>
                <a:cubicBezTo>
                  <a:pt x="64951" y="216"/>
                  <a:pt x="62637" y="186"/>
                  <a:pt x="60323" y="186"/>
                </a:cubicBezTo>
                <a:cubicBezTo>
                  <a:pt x="56113" y="186"/>
                  <a:pt x="51904" y="285"/>
                  <a:pt x="47694" y="306"/>
                </a:cubicBezTo>
                <a:cubicBezTo>
                  <a:pt x="45066" y="306"/>
                  <a:pt x="11497" y="306"/>
                  <a:pt x="8836" y="274"/>
                </a:cubicBezTo>
                <a:cubicBezTo>
                  <a:pt x="7007" y="251"/>
                  <a:pt x="5145" y="162"/>
                  <a:pt x="3298" y="162"/>
                </a:cubicBezTo>
                <a:cubicBezTo>
                  <a:pt x="2586" y="162"/>
                  <a:pt x="1877" y="176"/>
                  <a:pt x="1173" y="211"/>
                </a:cubicBezTo>
                <a:cubicBezTo>
                  <a:pt x="1076" y="72"/>
                  <a:pt x="906" y="0"/>
                  <a:pt x="741" y="0"/>
                </a:cubicBezTo>
                <a:close/>
              </a:path>
            </a:pathLst>
          </a:custGeom>
          <a:solidFill>
            <a:srgbClr val="F4D6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22;p26"/>
          <p:cNvSpPr/>
          <p:nvPr/>
        </p:nvSpPr>
        <p:spPr>
          <a:xfrm>
            <a:off x="7554709" y="2884209"/>
            <a:ext cx="1995691" cy="1367710"/>
          </a:xfrm>
          <a:custGeom>
            <a:avLst/>
            <a:gdLst/>
            <a:ahLst/>
            <a:cxnLst/>
            <a:rect l="l" t="t" r="r" b="b"/>
            <a:pathLst>
              <a:path w="34584" h="20961" extrusionOk="0">
                <a:moveTo>
                  <a:pt x="13619" y="0"/>
                </a:moveTo>
                <a:cubicBezTo>
                  <a:pt x="6588" y="0"/>
                  <a:pt x="328" y="55"/>
                  <a:pt x="286" y="249"/>
                </a:cubicBezTo>
                <a:cubicBezTo>
                  <a:pt x="1" y="1896"/>
                  <a:pt x="191" y="2972"/>
                  <a:pt x="159" y="4651"/>
                </a:cubicBezTo>
                <a:cubicBezTo>
                  <a:pt x="128" y="6361"/>
                  <a:pt x="159" y="8071"/>
                  <a:pt x="191" y="9781"/>
                </a:cubicBezTo>
                <a:cubicBezTo>
                  <a:pt x="254" y="13328"/>
                  <a:pt x="286" y="16843"/>
                  <a:pt x="159" y="20359"/>
                </a:cubicBezTo>
                <a:cubicBezTo>
                  <a:pt x="159" y="20960"/>
                  <a:pt x="30403" y="20707"/>
                  <a:pt x="34425" y="20834"/>
                </a:cubicBezTo>
                <a:cubicBezTo>
                  <a:pt x="34584" y="20834"/>
                  <a:pt x="32968" y="91"/>
                  <a:pt x="32968" y="91"/>
                </a:cubicBezTo>
                <a:cubicBezTo>
                  <a:pt x="32968" y="91"/>
                  <a:pt x="22658" y="0"/>
                  <a:pt x="13619" y="0"/>
                </a:cubicBezTo>
                <a:close/>
              </a:path>
            </a:pathLst>
          </a:custGeom>
          <a:solidFill>
            <a:srgbClr val="F4D6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3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" name="Google Shape;123;p26"/>
          <p:cNvSpPr/>
          <p:nvPr/>
        </p:nvSpPr>
        <p:spPr>
          <a:xfrm>
            <a:off x="2321286" y="2869444"/>
            <a:ext cx="303417" cy="1353159"/>
          </a:xfrm>
          <a:custGeom>
            <a:avLst/>
            <a:gdLst/>
            <a:ahLst/>
            <a:cxnLst/>
            <a:rect l="l" t="t" r="r" b="b"/>
            <a:pathLst>
              <a:path w="5258" h="20738" extrusionOk="0">
                <a:moveTo>
                  <a:pt x="4320" y="0"/>
                </a:moveTo>
                <a:cubicBezTo>
                  <a:pt x="3805" y="0"/>
                  <a:pt x="2992" y="47"/>
                  <a:pt x="1759" y="47"/>
                </a:cubicBezTo>
                <a:cubicBezTo>
                  <a:pt x="1289" y="47"/>
                  <a:pt x="758" y="41"/>
                  <a:pt x="159" y="22"/>
                </a:cubicBezTo>
                <a:cubicBezTo>
                  <a:pt x="0" y="22"/>
                  <a:pt x="32" y="20670"/>
                  <a:pt x="32" y="20670"/>
                </a:cubicBezTo>
                <a:cubicBezTo>
                  <a:pt x="32" y="20670"/>
                  <a:pt x="1331" y="20737"/>
                  <a:pt x="2597" y="20737"/>
                </a:cubicBezTo>
                <a:cubicBezTo>
                  <a:pt x="3784" y="20737"/>
                  <a:pt x="4942" y="20678"/>
                  <a:pt x="4973" y="20448"/>
                </a:cubicBezTo>
                <a:cubicBezTo>
                  <a:pt x="5258" y="18801"/>
                  <a:pt x="5099" y="17724"/>
                  <a:pt x="5099" y="16046"/>
                </a:cubicBezTo>
                <a:cubicBezTo>
                  <a:pt x="5131" y="14336"/>
                  <a:pt x="5099" y="12626"/>
                  <a:pt x="5099" y="10916"/>
                </a:cubicBezTo>
                <a:cubicBezTo>
                  <a:pt x="5036" y="7400"/>
                  <a:pt x="5004" y="3853"/>
                  <a:pt x="5099" y="338"/>
                </a:cubicBezTo>
                <a:cubicBezTo>
                  <a:pt x="5114" y="64"/>
                  <a:pt x="4917" y="0"/>
                  <a:pt x="4320" y="0"/>
                </a:cubicBezTo>
                <a:close/>
              </a:path>
            </a:pathLst>
          </a:custGeom>
          <a:solidFill>
            <a:srgbClr val="F4D6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30;p26"/>
          <p:cNvSpPr/>
          <p:nvPr/>
        </p:nvSpPr>
        <p:spPr>
          <a:xfrm>
            <a:off x="2298880" y="4762968"/>
            <a:ext cx="7251520" cy="1448096"/>
          </a:xfrm>
          <a:custGeom>
            <a:avLst/>
            <a:gdLst/>
            <a:ahLst/>
            <a:cxnLst/>
            <a:rect l="l" t="t" r="r" b="b"/>
            <a:pathLst>
              <a:path w="125664" h="22193" extrusionOk="0">
                <a:moveTo>
                  <a:pt x="1268" y="908"/>
                </a:moveTo>
                <a:cubicBezTo>
                  <a:pt x="4530" y="1288"/>
                  <a:pt x="7855" y="1224"/>
                  <a:pt x="11117" y="1288"/>
                </a:cubicBezTo>
                <a:cubicBezTo>
                  <a:pt x="13580" y="1310"/>
                  <a:pt x="31514" y="1332"/>
                  <a:pt x="43039" y="1332"/>
                </a:cubicBezTo>
                <a:cubicBezTo>
                  <a:pt x="47813" y="1332"/>
                  <a:pt x="51488" y="1328"/>
                  <a:pt x="52508" y="1319"/>
                </a:cubicBezTo>
                <a:cubicBezTo>
                  <a:pt x="54962" y="1295"/>
                  <a:pt x="57433" y="1235"/>
                  <a:pt x="59910" y="1235"/>
                </a:cubicBezTo>
                <a:cubicBezTo>
                  <a:pt x="60694" y="1235"/>
                  <a:pt x="61478" y="1241"/>
                  <a:pt x="62262" y="1256"/>
                </a:cubicBezTo>
                <a:cubicBezTo>
                  <a:pt x="65366" y="1351"/>
                  <a:pt x="68438" y="1541"/>
                  <a:pt x="71573" y="1668"/>
                </a:cubicBezTo>
                <a:cubicBezTo>
                  <a:pt x="74059" y="1791"/>
                  <a:pt x="88436" y="1905"/>
                  <a:pt x="101473" y="1905"/>
                </a:cubicBezTo>
                <a:cubicBezTo>
                  <a:pt x="111857" y="1905"/>
                  <a:pt x="121390" y="1832"/>
                  <a:pt x="123384" y="1636"/>
                </a:cubicBezTo>
                <a:cubicBezTo>
                  <a:pt x="123542" y="4644"/>
                  <a:pt x="123764" y="7780"/>
                  <a:pt x="123985" y="10788"/>
                </a:cubicBezTo>
                <a:cubicBezTo>
                  <a:pt x="124080" y="11770"/>
                  <a:pt x="124270" y="15064"/>
                  <a:pt x="124302" y="15317"/>
                </a:cubicBezTo>
                <a:cubicBezTo>
                  <a:pt x="124429" y="17122"/>
                  <a:pt x="124397" y="18927"/>
                  <a:pt x="124334" y="20732"/>
                </a:cubicBezTo>
                <a:cubicBezTo>
                  <a:pt x="124270" y="20701"/>
                  <a:pt x="124207" y="20669"/>
                  <a:pt x="124144" y="20669"/>
                </a:cubicBezTo>
                <a:cubicBezTo>
                  <a:pt x="120740" y="20554"/>
                  <a:pt x="113276" y="20509"/>
                  <a:pt x="103718" y="20509"/>
                </a:cubicBezTo>
                <a:cubicBezTo>
                  <a:pt x="73798" y="20509"/>
                  <a:pt x="23357" y="20945"/>
                  <a:pt x="12700" y="21017"/>
                </a:cubicBezTo>
                <a:lnTo>
                  <a:pt x="6810" y="21017"/>
                </a:lnTo>
                <a:cubicBezTo>
                  <a:pt x="5760" y="21017"/>
                  <a:pt x="4721" y="20997"/>
                  <a:pt x="3680" y="20997"/>
                </a:cubicBezTo>
                <a:cubicBezTo>
                  <a:pt x="2900" y="20997"/>
                  <a:pt x="2118" y="21008"/>
                  <a:pt x="1331" y="21049"/>
                </a:cubicBezTo>
                <a:cubicBezTo>
                  <a:pt x="1458" y="17660"/>
                  <a:pt x="1394" y="14272"/>
                  <a:pt x="1363" y="10883"/>
                </a:cubicBezTo>
                <a:cubicBezTo>
                  <a:pt x="1331" y="9173"/>
                  <a:pt x="1331" y="7463"/>
                  <a:pt x="1299" y="5753"/>
                </a:cubicBezTo>
                <a:cubicBezTo>
                  <a:pt x="1268" y="4138"/>
                  <a:pt x="1394" y="2491"/>
                  <a:pt x="1268" y="908"/>
                </a:cubicBezTo>
                <a:close/>
                <a:moveTo>
                  <a:pt x="741" y="0"/>
                </a:moveTo>
                <a:cubicBezTo>
                  <a:pt x="528" y="0"/>
                  <a:pt x="322" y="120"/>
                  <a:pt x="286" y="369"/>
                </a:cubicBezTo>
                <a:cubicBezTo>
                  <a:pt x="1" y="2048"/>
                  <a:pt x="64" y="3789"/>
                  <a:pt x="64" y="5468"/>
                </a:cubicBezTo>
                <a:cubicBezTo>
                  <a:pt x="33" y="7178"/>
                  <a:pt x="64" y="8888"/>
                  <a:pt x="96" y="10630"/>
                </a:cubicBezTo>
                <a:cubicBezTo>
                  <a:pt x="128" y="14145"/>
                  <a:pt x="191" y="17660"/>
                  <a:pt x="64" y="21176"/>
                </a:cubicBezTo>
                <a:cubicBezTo>
                  <a:pt x="41" y="21649"/>
                  <a:pt x="353" y="21893"/>
                  <a:pt x="672" y="21893"/>
                </a:cubicBezTo>
                <a:cubicBezTo>
                  <a:pt x="779" y="21893"/>
                  <a:pt x="887" y="21865"/>
                  <a:pt x="983" y="21809"/>
                </a:cubicBezTo>
                <a:cubicBezTo>
                  <a:pt x="3594" y="22154"/>
                  <a:pt x="6262" y="22192"/>
                  <a:pt x="8913" y="22192"/>
                </a:cubicBezTo>
                <a:cubicBezTo>
                  <a:pt x="9671" y="22192"/>
                  <a:pt x="10427" y="22189"/>
                  <a:pt x="11180" y="22189"/>
                </a:cubicBezTo>
                <a:cubicBezTo>
                  <a:pt x="14695" y="22189"/>
                  <a:pt x="49151" y="22157"/>
                  <a:pt x="52667" y="22126"/>
                </a:cubicBezTo>
                <a:cubicBezTo>
                  <a:pt x="59697" y="21999"/>
                  <a:pt x="66728" y="21841"/>
                  <a:pt x="73790" y="21841"/>
                </a:cubicBezTo>
                <a:cubicBezTo>
                  <a:pt x="74475" y="21835"/>
                  <a:pt x="76287" y="21833"/>
                  <a:pt x="78841" y="21833"/>
                </a:cubicBezTo>
                <a:cubicBezTo>
                  <a:pt x="91171" y="21833"/>
                  <a:pt x="120775" y="21894"/>
                  <a:pt x="124080" y="21999"/>
                </a:cubicBezTo>
                <a:cubicBezTo>
                  <a:pt x="124239" y="21999"/>
                  <a:pt x="124365" y="21936"/>
                  <a:pt x="124460" y="21841"/>
                </a:cubicBezTo>
                <a:cubicBezTo>
                  <a:pt x="124588" y="21991"/>
                  <a:pt x="124769" y="22065"/>
                  <a:pt x="124951" y="22065"/>
                </a:cubicBezTo>
                <a:cubicBezTo>
                  <a:pt x="125266" y="22065"/>
                  <a:pt x="125580" y="21840"/>
                  <a:pt x="125601" y="21397"/>
                </a:cubicBezTo>
                <a:cubicBezTo>
                  <a:pt x="125664" y="19497"/>
                  <a:pt x="124492" y="4264"/>
                  <a:pt x="124112" y="1414"/>
                </a:cubicBezTo>
                <a:cubicBezTo>
                  <a:pt x="124510" y="1047"/>
                  <a:pt x="124317" y="208"/>
                  <a:pt x="123647" y="208"/>
                </a:cubicBezTo>
                <a:cubicBezTo>
                  <a:pt x="123623" y="208"/>
                  <a:pt x="123599" y="209"/>
                  <a:pt x="123574" y="211"/>
                </a:cubicBezTo>
                <a:cubicBezTo>
                  <a:pt x="121096" y="514"/>
                  <a:pt x="111968" y="614"/>
                  <a:pt x="101721" y="614"/>
                </a:cubicBezTo>
                <a:cubicBezTo>
                  <a:pt x="87342" y="614"/>
                  <a:pt x="70761" y="417"/>
                  <a:pt x="67266" y="306"/>
                </a:cubicBezTo>
                <a:cubicBezTo>
                  <a:pt x="64952" y="216"/>
                  <a:pt x="62637" y="186"/>
                  <a:pt x="60323" y="186"/>
                </a:cubicBezTo>
                <a:cubicBezTo>
                  <a:pt x="56113" y="186"/>
                  <a:pt x="51904" y="285"/>
                  <a:pt x="47695" y="306"/>
                </a:cubicBezTo>
                <a:cubicBezTo>
                  <a:pt x="45066" y="306"/>
                  <a:pt x="11497" y="306"/>
                  <a:pt x="8837" y="274"/>
                </a:cubicBezTo>
                <a:cubicBezTo>
                  <a:pt x="7008" y="251"/>
                  <a:pt x="5146" y="162"/>
                  <a:pt x="3298" y="162"/>
                </a:cubicBezTo>
                <a:cubicBezTo>
                  <a:pt x="2587" y="162"/>
                  <a:pt x="1877" y="176"/>
                  <a:pt x="1173" y="211"/>
                </a:cubicBezTo>
                <a:cubicBezTo>
                  <a:pt x="1076" y="72"/>
                  <a:pt x="906" y="0"/>
                  <a:pt x="741" y="0"/>
                </a:cubicBezTo>
                <a:close/>
              </a:path>
            </a:pathLst>
          </a:custGeom>
          <a:solidFill>
            <a:srgbClr val="F4A5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31;p26"/>
          <p:cNvSpPr/>
          <p:nvPr/>
        </p:nvSpPr>
        <p:spPr>
          <a:xfrm>
            <a:off x="7554766" y="4803161"/>
            <a:ext cx="1995634" cy="1367710"/>
          </a:xfrm>
          <a:custGeom>
            <a:avLst/>
            <a:gdLst/>
            <a:ahLst/>
            <a:cxnLst/>
            <a:rect l="l" t="t" r="r" b="b"/>
            <a:pathLst>
              <a:path w="34583" h="20961" extrusionOk="0">
                <a:moveTo>
                  <a:pt x="13605" y="0"/>
                </a:moveTo>
                <a:cubicBezTo>
                  <a:pt x="6572" y="0"/>
                  <a:pt x="313" y="55"/>
                  <a:pt x="285" y="249"/>
                </a:cubicBezTo>
                <a:cubicBezTo>
                  <a:pt x="0" y="1896"/>
                  <a:pt x="190" y="2972"/>
                  <a:pt x="159" y="4651"/>
                </a:cubicBezTo>
                <a:cubicBezTo>
                  <a:pt x="159" y="6361"/>
                  <a:pt x="159" y="8071"/>
                  <a:pt x="190" y="9781"/>
                </a:cubicBezTo>
                <a:cubicBezTo>
                  <a:pt x="254" y="13328"/>
                  <a:pt x="285" y="16843"/>
                  <a:pt x="159" y="20359"/>
                </a:cubicBezTo>
                <a:cubicBezTo>
                  <a:pt x="159" y="20960"/>
                  <a:pt x="30403" y="20707"/>
                  <a:pt x="34424" y="20834"/>
                </a:cubicBezTo>
                <a:cubicBezTo>
                  <a:pt x="34583" y="20834"/>
                  <a:pt x="32968" y="91"/>
                  <a:pt x="32968" y="91"/>
                </a:cubicBezTo>
                <a:cubicBezTo>
                  <a:pt x="32968" y="91"/>
                  <a:pt x="22647" y="0"/>
                  <a:pt x="13605" y="0"/>
                </a:cubicBezTo>
                <a:close/>
              </a:path>
            </a:pathLst>
          </a:custGeom>
          <a:solidFill>
            <a:srgbClr val="F4A5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 sz="3200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" name="Google Shape;132;p26"/>
          <p:cNvSpPr/>
          <p:nvPr/>
        </p:nvSpPr>
        <p:spPr>
          <a:xfrm>
            <a:off x="2321286" y="4788396"/>
            <a:ext cx="303417" cy="1353159"/>
          </a:xfrm>
          <a:custGeom>
            <a:avLst/>
            <a:gdLst/>
            <a:ahLst/>
            <a:cxnLst/>
            <a:rect l="l" t="t" r="r" b="b"/>
            <a:pathLst>
              <a:path w="5258" h="20738" extrusionOk="0">
                <a:moveTo>
                  <a:pt x="4320" y="0"/>
                </a:moveTo>
                <a:cubicBezTo>
                  <a:pt x="3805" y="0"/>
                  <a:pt x="2992" y="47"/>
                  <a:pt x="1760" y="47"/>
                </a:cubicBezTo>
                <a:cubicBezTo>
                  <a:pt x="1289" y="47"/>
                  <a:pt x="758" y="41"/>
                  <a:pt x="159" y="22"/>
                </a:cubicBezTo>
                <a:cubicBezTo>
                  <a:pt x="1" y="22"/>
                  <a:pt x="32" y="20670"/>
                  <a:pt x="32" y="20670"/>
                </a:cubicBezTo>
                <a:cubicBezTo>
                  <a:pt x="32" y="20670"/>
                  <a:pt x="1332" y="20737"/>
                  <a:pt x="2598" y="20737"/>
                </a:cubicBezTo>
                <a:cubicBezTo>
                  <a:pt x="3784" y="20737"/>
                  <a:pt x="4942" y="20678"/>
                  <a:pt x="4973" y="20448"/>
                </a:cubicBezTo>
                <a:cubicBezTo>
                  <a:pt x="5258" y="18801"/>
                  <a:pt x="5099" y="17724"/>
                  <a:pt x="5099" y="16046"/>
                </a:cubicBezTo>
                <a:cubicBezTo>
                  <a:pt x="5131" y="14336"/>
                  <a:pt x="5099" y="12626"/>
                  <a:pt x="5099" y="10916"/>
                </a:cubicBezTo>
                <a:cubicBezTo>
                  <a:pt x="5036" y="7400"/>
                  <a:pt x="5004" y="3853"/>
                  <a:pt x="5099" y="338"/>
                </a:cubicBezTo>
                <a:cubicBezTo>
                  <a:pt x="5114" y="64"/>
                  <a:pt x="4917" y="0"/>
                  <a:pt x="4320" y="0"/>
                </a:cubicBezTo>
                <a:close/>
              </a:path>
            </a:pathLst>
          </a:custGeom>
          <a:solidFill>
            <a:srgbClr val="F4A5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0;p26"/>
          <p:cNvSpPr txBox="1"/>
          <p:nvPr/>
        </p:nvSpPr>
        <p:spPr>
          <a:xfrm>
            <a:off x="2689279" y="2967190"/>
            <a:ext cx="4196056" cy="52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Pengembangan 35 klaster industri</a:t>
            </a:r>
            <a:endParaRPr sz="1600" b="1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9" name="Google Shape;141;p26"/>
          <p:cNvSpPr txBox="1"/>
          <p:nvPr/>
        </p:nvSpPr>
        <p:spPr>
          <a:xfrm>
            <a:off x="2624703" y="3534503"/>
            <a:ext cx="5012084" cy="44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 smtClean="0">
                <a:latin typeface="Roboto"/>
                <a:ea typeface="Roboto"/>
                <a:cs typeface="Roboto"/>
                <a:sym typeface="Roboto"/>
              </a:rPr>
              <a:t>Prioritas yang dipilih berdasarkan kemampuan nasional untuk bersaing di pasar domestik dan internasional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46;p26"/>
          <p:cNvSpPr txBox="1"/>
          <p:nvPr/>
        </p:nvSpPr>
        <p:spPr>
          <a:xfrm>
            <a:off x="2689279" y="5222443"/>
            <a:ext cx="4865430" cy="52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Pengembangan industri pengolahan komoditi unggulan daerah menuju kompetensi inti industri daerah (pemberdayaan produk industri unggulan daerah)</a:t>
            </a:r>
            <a:endParaRPr sz="16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2" name="Google Shape;139;p26"/>
          <p:cNvSpPr txBox="1"/>
          <p:nvPr/>
        </p:nvSpPr>
        <p:spPr>
          <a:xfrm>
            <a:off x="1872721" y="1663336"/>
            <a:ext cx="881975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000" dirty="0" err="1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Implementasi</a:t>
            </a:r>
            <a:r>
              <a:rPr lang="en-US" sz="20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000" dirty="0" err="1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pembangunan</a:t>
            </a:r>
            <a:r>
              <a:rPr lang="en-US" sz="20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000" dirty="0" err="1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industri</a:t>
            </a:r>
            <a:r>
              <a:rPr lang="en-US" sz="20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000" dirty="0" err="1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nasional</a:t>
            </a:r>
            <a:r>
              <a:rPr lang="en-US" sz="20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000" dirty="0" err="1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dilakukan</a:t>
            </a:r>
            <a:r>
              <a:rPr lang="en-US" sz="20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000" dirty="0" err="1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secara</a:t>
            </a:r>
            <a:r>
              <a:rPr lang="en-US" sz="20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000" dirty="0" err="1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sinergi</a:t>
            </a:r>
            <a:r>
              <a:rPr lang="en-US" sz="20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000" dirty="0" err="1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dan</a:t>
            </a:r>
            <a:r>
              <a:rPr lang="en-US" sz="20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000" dirty="0" err="1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terintegrasi</a:t>
            </a:r>
            <a:r>
              <a:rPr lang="en-US" sz="20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di </a:t>
            </a:r>
            <a:r>
              <a:rPr lang="en-US" sz="2000" dirty="0" err="1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seluruh</a:t>
            </a:r>
            <a:r>
              <a:rPr lang="en-US" sz="20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2000" dirty="0" err="1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daerah</a:t>
            </a:r>
            <a:r>
              <a:rPr lang="en-US" sz="20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dengan 2 </a:t>
            </a:r>
            <a:r>
              <a:rPr lang="en-US" sz="2000" dirty="0" err="1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pendekatan</a:t>
            </a:r>
            <a:r>
              <a:rPr lang="en-US" sz="20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, </a:t>
            </a:r>
            <a:r>
              <a:rPr lang="en-US" sz="2000" dirty="0" err="1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yaitu</a:t>
            </a:r>
            <a:r>
              <a:rPr lang="en-US" sz="20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:</a:t>
            </a:r>
            <a:endParaRPr lang="en-US" sz="20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" name="Google Shape;436;p24"/>
          <p:cNvSpPr txBox="1"/>
          <p:nvPr/>
        </p:nvSpPr>
        <p:spPr>
          <a:xfrm>
            <a:off x="509100" y="720783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 err="1" smtClean="0">
                <a:solidFill>
                  <a:schemeClr val="dk1"/>
                </a:solidFill>
              </a:rPr>
              <a:t>Pendekatan</a:t>
            </a:r>
            <a:endParaRPr lang="en-US" sz="3200" dirty="0">
              <a:solidFill>
                <a:schemeClr val="dk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 flipV="1">
            <a:off x="5642270" y="6476518"/>
            <a:ext cx="926810" cy="133088"/>
            <a:chOff x="2496115" y="5556500"/>
            <a:chExt cx="3648413" cy="523902"/>
          </a:xfrm>
        </p:grpSpPr>
        <p:grpSp>
          <p:nvGrpSpPr>
            <p:cNvPr id="16" name="Group 15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21" name="Oval 20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710835" y="505982"/>
            <a:ext cx="259773" cy="261216"/>
            <a:chOff x="6439191" y="1702976"/>
            <a:chExt cx="214688" cy="215881"/>
          </a:xfrm>
        </p:grpSpPr>
        <p:sp>
          <p:nvSpPr>
            <p:cNvPr id="29" name="Freeform 170"/>
            <p:cNvSpPr>
              <a:spLocks noEditPoints="1"/>
            </p:cNvSpPr>
            <p:nvPr/>
          </p:nvSpPr>
          <p:spPr bwMode="auto">
            <a:xfrm>
              <a:off x="6439191" y="1702976"/>
              <a:ext cx="214688" cy="215881"/>
            </a:xfrm>
            <a:custGeom>
              <a:avLst/>
              <a:gdLst>
                <a:gd name="T0" fmla="*/ 421 w 902"/>
                <a:gd name="T1" fmla="*/ 269 h 901"/>
                <a:gd name="T2" fmla="*/ 721 w 902"/>
                <a:gd name="T3" fmla="*/ 405 h 901"/>
                <a:gd name="T4" fmla="*/ 722 w 902"/>
                <a:gd name="T5" fmla="*/ 411 h 901"/>
                <a:gd name="T6" fmla="*/ 726 w 902"/>
                <a:gd name="T7" fmla="*/ 416 h 901"/>
                <a:gd name="T8" fmla="*/ 731 w 902"/>
                <a:gd name="T9" fmla="*/ 419 h 901"/>
                <a:gd name="T10" fmla="*/ 736 w 902"/>
                <a:gd name="T11" fmla="*/ 420 h 901"/>
                <a:gd name="T12" fmla="*/ 871 w 902"/>
                <a:gd name="T13" fmla="*/ 871 h 901"/>
                <a:gd name="T14" fmla="*/ 31 w 902"/>
                <a:gd name="T15" fmla="*/ 630 h 901"/>
                <a:gd name="T16" fmla="*/ 331 w 902"/>
                <a:gd name="T17" fmla="*/ 30 h 901"/>
                <a:gd name="T18" fmla="*/ 331 w 902"/>
                <a:gd name="T19" fmla="*/ 168 h 901"/>
                <a:gd name="T20" fmla="*/ 334 w 902"/>
                <a:gd name="T21" fmla="*/ 173 h 901"/>
                <a:gd name="T22" fmla="*/ 337 w 902"/>
                <a:gd name="T23" fmla="*/ 177 h 901"/>
                <a:gd name="T24" fmla="*/ 343 w 902"/>
                <a:gd name="T25" fmla="*/ 179 h 901"/>
                <a:gd name="T26" fmla="*/ 482 w 902"/>
                <a:gd name="T27" fmla="*/ 179 h 901"/>
                <a:gd name="T28" fmla="*/ 406 w 902"/>
                <a:gd name="T29" fmla="*/ 239 h 901"/>
                <a:gd name="T30" fmla="*/ 400 w 902"/>
                <a:gd name="T31" fmla="*/ 240 h 901"/>
                <a:gd name="T32" fmla="*/ 395 w 902"/>
                <a:gd name="T33" fmla="*/ 245 h 901"/>
                <a:gd name="T34" fmla="*/ 392 w 902"/>
                <a:gd name="T35" fmla="*/ 249 h 901"/>
                <a:gd name="T36" fmla="*/ 391 w 902"/>
                <a:gd name="T37" fmla="*/ 254 h 901"/>
                <a:gd name="T38" fmla="*/ 31 w 902"/>
                <a:gd name="T39" fmla="*/ 630 h 901"/>
                <a:gd name="T40" fmla="*/ 460 w 902"/>
                <a:gd name="T41" fmla="*/ 150 h 901"/>
                <a:gd name="T42" fmla="*/ 361 w 902"/>
                <a:gd name="T43" fmla="*/ 52 h 901"/>
                <a:gd name="T44" fmla="*/ 851 w 902"/>
                <a:gd name="T45" fmla="*/ 390 h 901"/>
                <a:gd name="T46" fmla="*/ 751 w 902"/>
                <a:gd name="T47" fmla="*/ 292 h 901"/>
                <a:gd name="T48" fmla="*/ 747 w 902"/>
                <a:gd name="T49" fmla="*/ 244 h 901"/>
                <a:gd name="T50" fmla="*/ 743 w 902"/>
                <a:gd name="T51" fmla="*/ 240 h 901"/>
                <a:gd name="T52" fmla="*/ 736 w 902"/>
                <a:gd name="T53" fmla="*/ 239 h 901"/>
                <a:gd name="T54" fmla="*/ 512 w 902"/>
                <a:gd name="T55" fmla="*/ 164 h 901"/>
                <a:gd name="T56" fmla="*/ 507 w 902"/>
                <a:gd name="T57" fmla="*/ 154 h 901"/>
                <a:gd name="T58" fmla="*/ 354 w 902"/>
                <a:gd name="T59" fmla="*/ 2 h 901"/>
                <a:gd name="T60" fmla="*/ 349 w 902"/>
                <a:gd name="T61" fmla="*/ 0 h 901"/>
                <a:gd name="T62" fmla="*/ 15 w 902"/>
                <a:gd name="T63" fmla="*/ 0 h 901"/>
                <a:gd name="T64" fmla="*/ 10 w 902"/>
                <a:gd name="T65" fmla="*/ 1 h 901"/>
                <a:gd name="T66" fmla="*/ 6 w 902"/>
                <a:gd name="T67" fmla="*/ 4 h 901"/>
                <a:gd name="T68" fmla="*/ 2 w 902"/>
                <a:gd name="T69" fmla="*/ 9 h 901"/>
                <a:gd name="T70" fmla="*/ 0 w 902"/>
                <a:gd name="T71" fmla="*/ 15 h 901"/>
                <a:gd name="T72" fmla="*/ 1 w 902"/>
                <a:gd name="T73" fmla="*/ 648 h 901"/>
                <a:gd name="T74" fmla="*/ 3 w 902"/>
                <a:gd name="T75" fmla="*/ 654 h 901"/>
                <a:gd name="T76" fmla="*/ 8 w 902"/>
                <a:gd name="T77" fmla="*/ 658 h 901"/>
                <a:gd name="T78" fmla="*/ 13 w 902"/>
                <a:gd name="T79" fmla="*/ 660 h 901"/>
                <a:gd name="T80" fmla="*/ 391 w 902"/>
                <a:gd name="T81" fmla="*/ 660 h 901"/>
                <a:gd name="T82" fmla="*/ 392 w 902"/>
                <a:gd name="T83" fmla="*/ 889 h 901"/>
                <a:gd name="T84" fmla="*/ 394 w 902"/>
                <a:gd name="T85" fmla="*/ 894 h 901"/>
                <a:gd name="T86" fmla="*/ 398 w 902"/>
                <a:gd name="T87" fmla="*/ 898 h 901"/>
                <a:gd name="T88" fmla="*/ 404 w 902"/>
                <a:gd name="T89" fmla="*/ 900 h 901"/>
                <a:gd name="T90" fmla="*/ 887 w 902"/>
                <a:gd name="T91" fmla="*/ 901 h 901"/>
                <a:gd name="T92" fmla="*/ 893 w 902"/>
                <a:gd name="T93" fmla="*/ 900 h 901"/>
                <a:gd name="T94" fmla="*/ 897 w 902"/>
                <a:gd name="T95" fmla="*/ 897 h 901"/>
                <a:gd name="T96" fmla="*/ 900 w 902"/>
                <a:gd name="T97" fmla="*/ 891 h 901"/>
                <a:gd name="T98" fmla="*/ 902 w 902"/>
                <a:gd name="T99" fmla="*/ 886 h 901"/>
                <a:gd name="T100" fmla="*/ 900 w 902"/>
                <a:gd name="T101" fmla="*/ 4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2" h="901">
                  <a:moveTo>
                    <a:pt x="421" y="871"/>
                  </a:moveTo>
                  <a:lnTo>
                    <a:pt x="421" y="269"/>
                  </a:lnTo>
                  <a:lnTo>
                    <a:pt x="721" y="269"/>
                  </a:lnTo>
                  <a:lnTo>
                    <a:pt x="721" y="405"/>
                  </a:lnTo>
                  <a:lnTo>
                    <a:pt x="721" y="408"/>
                  </a:lnTo>
                  <a:lnTo>
                    <a:pt x="722" y="411"/>
                  </a:lnTo>
                  <a:lnTo>
                    <a:pt x="725" y="414"/>
                  </a:lnTo>
                  <a:lnTo>
                    <a:pt x="726" y="416"/>
                  </a:lnTo>
                  <a:lnTo>
                    <a:pt x="728" y="417"/>
                  </a:lnTo>
                  <a:lnTo>
                    <a:pt x="731" y="419"/>
                  </a:lnTo>
                  <a:lnTo>
                    <a:pt x="733" y="419"/>
                  </a:lnTo>
                  <a:lnTo>
                    <a:pt x="736" y="420"/>
                  </a:lnTo>
                  <a:lnTo>
                    <a:pt x="871" y="420"/>
                  </a:lnTo>
                  <a:lnTo>
                    <a:pt x="871" y="871"/>
                  </a:lnTo>
                  <a:lnTo>
                    <a:pt x="421" y="871"/>
                  </a:lnTo>
                  <a:close/>
                  <a:moveTo>
                    <a:pt x="31" y="630"/>
                  </a:moveTo>
                  <a:lnTo>
                    <a:pt x="31" y="30"/>
                  </a:lnTo>
                  <a:lnTo>
                    <a:pt x="331" y="30"/>
                  </a:lnTo>
                  <a:lnTo>
                    <a:pt x="331" y="164"/>
                  </a:lnTo>
                  <a:lnTo>
                    <a:pt x="331" y="168"/>
                  </a:lnTo>
                  <a:lnTo>
                    <a:pt x="332" y="171"/>
                  </a:lnTo>
                  <a:lnTo>
                    <a:pt x="334" y="173"/>
                  </a:lnTo>
                  <a:lnTo>
                    <a:pt x="335" y="175"/>
                  </a:lnTo>
                  <a:lnTo>
                    <a:pt x="337" y="177"/>
                  </a:lnTo>
                  <a:lnTo>
                    <a:pt x="340" y="178"/>
                  </a:lnTo>
                  <a:lnTo>
                    <a:pt x="343" y="179"/>
                  </a:lnTo>
                  <a:lnTo>
                    <a:pt x="346" y="179"/>
                  </a:lnTo>
                  <a:lnTo>
                    <a:pt x="482" y="179"/>
                  </a:lnTo>
                  <a:lnTo>
                    <a:pt x="482" y="239"/>
                  </a:lnTo>
                  <a:lnTo>
                    <a:pt x="406" y="239"/>
                  </a:lnTo>
                  <a:lnTo>
                    <a:pt x="404" y="239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5" y="245"/>
                  </a:lnTo>
                  <a:lnTo>
                    <a:pt x="394" y="247"/>
                  </a:lnTo>
                  <a:lnTo>
                    <a:pt x="392" y="249"/>
                  </a:lnTo>
                  <a:lnTo>
                    <a:pt x="392" y="252"/>
                  </a:lnTo>
                  <a:lnTo>
                    <a:pt x="391" y="254"/>
                  </a:lnTo>
                  <a:lnTo>
                    <a:pt x="391" y="630"/>
                  </a:lnTo>
                  <a:lnTo>
                    <a:pt x="31" y="630"/>
                  </a:lnTo>
                  <a:close/>
                  <a:moveTo>
                    <a:pt x="361" y="52"/>
                  </a:moveTo>
                  <a:lnTo>
                    <a:pt x="460" y="150"/>
                  </a:lnTo>
                  <a:lnTo>
                    <a:pt x="361" y="150"/>
                  </a:lnTo>
                  <a:lnTo>
                    <a:pt x="361" y="52"/>
                  </a:lnTo>
                  <a:close/>
                  <a:moveTo>
                    <a:pt x="751" y="292"/>
                  </a:moveTo>
                  <a:lnTo>
                    <a:pt x="851" y="390"/>
                  </a:lnTo>
                  <a:lnTo>
                    <a:pt x="751" y="390"/>
                  </a:lnTo>
                  <a:lnTo>
                    <a:pt x="751" y="292"/>
                  </a:lnTo>
                  <a:close/>
                  <a:moveTo>
                    <a:pt x="897" y="395"/>
                  </a:moveTo>
                  <a:lnTo>
                    <a:pt x="747" y="244"/>
                  </a:lnTo>
                  <a:lnTo>
                    <a:pt x="745" y="243"/>
                  </a:lnTo>
                  <a:lnTo>
                    <a:pt x="743" y="240"/>
                  </a:lnTo>
                  <a:lnTo>
                    <a:pt x="740" y="239"/>
                  </a:lnTo>
                  <a:lnTo>
                    <a:pt x="736" y="239"/>
                  </a:lnTo>
                  <a:lnTo>
                    <a:pt x="512" y="239"/>
                  </a:lnTo>
                  <a:lnTo>
                    <a:pt x="512" y="164"/>
                  </a:lnTo>
                  <a:lnTo>
                    <a:pt x="511" y="159"/>
                  </a:lnTo>
                  <a:lnTo>
                    <a:pt x="507" y="154"/>
                  </a:lnTo>
                  <a:lnTo>
                    <a:pt x="357" y="4"/>
                  </a:lnTo>
                  <a:lnTo>
                    <a:pt x="354" y="2"/>
                  </a:lnTo>
                  <a:lnTo>
                    <a:pt x="352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645"/>
                  </a:lnTo>
                  <a:lnTo>
                    <a:pt x="1" y="648"/>
                  </a:lnTo>
                  <a:lnTo>
                    <a:pt x="2" y="651"/>
                  </a:lnTo>
                  <a:lnTo>
                    <a:pt x="3" y="654"/>
                  </a:lnTo>
                  <a:lnTo>
                    <a:pt x="6" y="656"/>
                  </a:lnTo>
                  <a:lnTo>
                    <a:pt x="8" y="658"/>
                  </a:lnTo>
                  <a:lnTo>
                    <a:pt x="10" y="659"/>
                  </a:lnTo>
                  <a:lnTo>
                    <a:pt x="13" y="660"/>
                  </a:lnTo>
                  <a:lnTo>
                    <a:pt x="15" y="660"/>
                  </a:lnTo>
                  <a:lnTo>
                    <a:pt x="391" y="660"/>
                  </a:lnTo>
                  <a:lnTo>
                    <a:pt x="391" y="886"/>
                  </a:lnTo>
                  <a:lnTo>
                    <a:pt x="392" y="889"/>
                  </a:lnTo>
                  <a:lnTo>
                    <a:pt x="392" y="891"/>
                  </a:lnTo>
                  <a:lnTo>
                    <a:pt x="394" y="894"/>
                  </a:lnTo>
                  <a:lnTo>
                    <a:pt x="395" y="897"/>
                  </a:lnTo>
                  <a:lnTo>
                    <a:pt x="398" y="898"/>
                  </a:lnTo>
                  <a:lnTo>
                    <a:pt x="400" y="900"/>
                  </a:lnTo>
                  <a:lnTo>
                    <a:pt x="404" y="900"/>
                  </a:lnTo>
                  <a:lnTo>
                    <a:pt x="406" y="901"/>
                  </a:lnTo>
                  <a:lnTo>
                    <a:pt x="887" y="901"/>
                  </a:lnTo>
                  <a:lnTo>
                    <a:pt x="889" y="900"/>
                  </a:lnTo>
                  <a:lnTo>
                    <a:pt x="893" y="900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4"/>
                  </a:lnTo>
                  <a:lnTo>
                    <a:pt x="900" y="891"/>
                  </a:lnTo>
                  <a:lnTo>
                    <a:pt x="901" y="889"/>
                  </a:lnTo>
                  <a:lnTo>
                    <a:pt x="902" y="886"/>
                  </a:lnTo>
                  <a:lnTo>
                    <a:pt x="902" y="405"/>
                  </a:lnTo>
                  <a:lnTo>
                    <a:pt x="900" y="400"/>
                  </a:lnTo>
                  <a:lnTo>
                    <a:pt x="897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71"/>
            <p:cNvSpPr/>
            <p:nvPr/>
          </p:nvSpPr>
          <p:spPr bwMode="auto">
            <a:xfrm>
              <a:off x="6578738" y="1706555"/>
              <a:ext cx="67985" cy="50094"/>
            </a:xfrm>
            <a:custGeom>
              <a:avLst/>
              <a:gdLst>
                <a:gd name="T0" fmla="*/ 2 w 284"/>
                <a:gd name="T1" fmla="*/ 99 h 209"/>
                <a:gd name="T2" fmla="*/ 4 w 284"/>
                <a:gd name="T3" fmla="*/ 101 h 209"/>
                <a:gd name="T4" fmla="*/ 81 w 284"/>
                <a:gd name="T5" fmla="*/ 177 h 209"/>
                <a:gd name="T6" fmla="*/ 86 w 284"/>
                <a:gd name="T7" fmla="*/ 179 h 209"/>
                <a:gd name="T8" fmla="*/ 93 w 284"/>
                <a:gd name="T9" fmla="*/ 179 h 209"/>
                <a:gd name="T10" fmla="*/ 98 w 284"/>
                <a:gd name="T11" fmla="*/ 177 h 209"/>
                <a:gd name="T12" fmla="*/ 102 w 284"/>
                <a:gd name="T13" fmla="*/ 173 h 209"/>
                <a:gd name="T14" fmla="*/ 104 w 284"/>
                <a:gd name="T15" fmla="*/ 168 h 209"/>
                <a:gd name="T16" fmla="*/ 104 w 284"/>
                <a:gd name="T17" fmla="*/ 161 h 209"/>
                <a:gd name="T18" fmla="*/ 102 w 284"/>
                <a:gd name="T19" fmla="*/ 156 h 209"/>
                <a:gd name="T20" fmla="*/ 51 w 284"/>
                <a:gd name="T21" fmla="*/ 106 h 209"/>
                <a:gd name="T22" fmla="*/ 213 w 284"/>
                <a:gd name="T23" fmla="*/ 107 h 209"/>
                <a:gd name="T24" fmla="*/ 231 w 284"/>
                <a:gd name="T25" fmla="*/ 114 h 209"/>
                <a:gd name="T26" fmla="*/ 245 w 284"/>
                <a:gd name="T27" fmla="*/ 126 h 209"/>
                <a:gd name="T28" fmla="*/ 253 w 284"/>
                <a:gd name="T29" fmla="*/ 142 h 209"/>
                <a:gd name="T30" fmla="*/ 254 w 284"/>
                <a:gd name="T31" fmla="*/ 194 h 209"/>
                <a:gd name="T32" fmla="*/ 256 w 284"/>
                <a:gd name="T33" fmla="*/ 201 h 209"/>
                <a:gd name="T34" fmla="*/ 260 w 284"/>
                <a:gd name="T35" fmla="*/ 205 h 209"/>
                <a:gd name="T36" fmla="*/ 264 w 284"/>
                <a:gd name="T37" fmla="*/ 208 h 209"/>
                <a:gd name="T38" fmla="*/ 269 w 284"/>
                <a:gd name="T39" fmla="*/ 209 h 209"/>
                <a:gd name="T40" fmla="*/ 276 w 284"/>
                <a:gd name="T41" fmla="*/ 208 h 209"/>
                <a:gd name="T42" fmla="*/ 280 w 284"/>
                <a:gd name="T43" fmla="*/ 205 h 209"/>
                <a:gd name="T44" fmla="*/ 283 w 284"/>
                <a:gd name="T45" fmla="*/ 201 h 209"/>
                <a:gd name="T46" fmla="*/ 284 w 284"/>
                <a:gd name="T47" fmla="*/ 194 h 209"/>
                <a:gd name="T48" fmla="*/ 284 w 284"/>
                <a:gd name="T49" fmla="*/ 142 h 209"/>
                <a:gd name="T50" fmla="*/ 280 w 284"/>
                <a:gd name="T51" fmla="*/ 127 h 209"/>
                <a:gd name="T52" fmla="*/ 274 w 284"/>
                <a:gd name="T53" fmla="*/ 114 h 209"/>
                <a:gd name="T54" fmla="*/ 264 w 284"/>
                <a:gd name="T55" fmla="*/ 102 h 209"/>
                <a:gd name="T56" fmla="*/ 252 w 284"/>
                <a:gd name="T57" fmla="*/ 93 h 209"/>
                <a:gd name="T58" fmla="*/ 239 w 284"/>
                <a:gd name="T59" fmla="*/ 84 h 209"/>
                <a:gd name="T60" fmla="*/ 225 w 284"/>
                <a:gd name="T61" fmla="*/ 79 h 209"/>
                <a:gd name="T62" fmla="*/ 210 w 284"/>
                <a:gd name="T63" fmla="*/ 77 h 209"/>
                <a:gd name="T64" fmla="*/ 51 w 284"/>
                <a:gd name="T65" fmla="*/ 76 h 209"/>
                <a:gd name="T66" fmla="*/ 102 w 284"/>
                <a:gd name="T67" fmla="*/ 23 h 209"/>
                <a:gd name="T68" fmla="*/ 104 w 284"/>
                <a:gd name="T69" fmla="*/ 18 h 209"/>
                <a:gd name="T70" fmla="*/ 104 w 284"/>
                <a:gd name="T71" fmla="*/ 11 h 209"/>
                <a:gd name="T72" fmla="*/ 102 w 284"/>
                <a:gd name="T73" fmla="*/ 6 h 209"/>
                <a:gd name="T74" fmla="*/ 98 w 284"/>
                <a:gd name="T75" fmla="*/ 2 h 209"/>
                <a:gd name="T76" fmla="*/ 93 w 284"/>
                <a:gd name="T77" fmla="*/ 0 h 209"/>
                <a:gd name="T78" fmla="*/ 87 w 284"/>
                <a:gd name="T79" fmla="*/ 0 h 209"/>
                <a:gd name="T80" fmla="*/ 82 w 284"/>
                <a:gd name="T81" fmla="*/ 2 h 209"/>
                <a:gd name="T82" fmla="*/ 4 w 284"/>
                <a:gd name="T83" fmla="*/ 80 h 209"/>
                <a:gd name="T84" fmla="*/ 1 w 284"/>
                <a:gd name="T85" fmla="*/ 85 h 209"/>
                <a:gd name="T86" fmla="*/ 0 w 284"/>
                <a:gd name="T87" fmla="*/ 90 h 209"/>
                <a:gd name="T88" fmla="*/ 0 w 284"/>
                <a:gd name="T89" fmla="*/ 91 h 209"/>
                <a:gd name="T90" fmla="*/ 0 w 284"/>
                <a:gd name="T91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09">
                  <a:moveTo>
                    <a:pt x="1" y="97"/>
                  </a:moveTo>
                  <a:lnTo>
                    <a:pt x="2" y="99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9" y="175"/>
                  </a:lnTo>
                  <a:lnTo>
                    <a:pt x="81" y="177"/>
                  </a:lnTo>
                  <a:lnTo>
                    <a:pt x="84" y="178"/>
                  </a:lnTo>
                  <a:lnTo>
                    <a:pt x="86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5" y="178"/>
                  </a:lnTo>
                  <a:lnTo>
                    <a:pt x="98" y="177"/>
                  </a:lnTo>
                  <a:lnTo>
                    <a:pt x="100" y="175"/>
                  </a:lnTo>
                  <a:lnTo>
                    <a:pt x="102" y="173"/>
                  </a:lnTo>
                  <a:lnTo>
                    <a:pt x="103" y="170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0" y="154"/>
                  </a:lnTo>
                  <a:lnTo>
                    <a:pt x="51" y="106"/>
                  </a:lnTo>
                  <a:lnTo>
                    <a:pt x="204" y="106"/>
                  </a:lnTo>
                  <a:lnTo>
                    <a:pt x="213" y="107"/>
                  </a:lnTo>
                  <a:lnTo>
                    <a:pt x="222" y="110"/>
                  </a:lnTo>
                  <a:lnTo>
                    <a:pt x="231" y="114"/>
                  </a:lnTo>
                  <a:lnTo>
                    <a:pt x="238" y="120"/>
                  </a:lnTo>
                  <a:lnTo>
                    <a:pt x="245" y="126"/>
                  </a:lnTo>
                  <a:lnTo>
                    <a:pt x="250" y="133"/>
                  </a:lnTo>
                  <a:lnTo>
                    <a:pt x="253" y="142"/>
                  </a:lnTo>
                  <a:lnTo>
                    <a:pt x="254" y="149"/>
                  </a:lnTo>
                  <a:lnTo>
                    <a:pt x="254" y="194"/>
                  </a:lnTo>
                  <a:lnTo>
                    <a:pt x="255" y="198"/>
                  </a:lnTo>
                  <a:lnTo>
                    <a:pt x="256" y="201"/>
                  </a:lnTo>
                  <a:lnTo>
                    <a:pt x="257" y="203"/>
                  </a:lnTo>
                  <a:lnTo>
                    <a:pt x="260" y="205"/>
                  </a:lnTo>
                  <a:lnTo>
                    <a:pt x="262" y="207"/>
                  </a:lnTo>
                  <a:lnTo>
                    <a:pt x="264" y="208"/>
                  </a:lnTo>
                  <a:lnTo>
                    <a:pt x="267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5"/>
                  </a:lnTo>
                  <a:lnTo>
                    <a:pt x="282" y="203"/>
                  </a:lnTo>
                  <a:lnTo>
                    <a:pt x="283" y="201"/>
                  </a:lnTo>
                  <a:lnTo>
                    <a:pt x="284" y="198"/>
                  </a:lnTo>
                  <a:lnTo>
                    <a:pt x="284" y="194"/>
                  </a:lnTo>
                  <a:lnTo>
                    <a:pt x="284" y="149"/>
                  </a:lnTo>
                  <a:lnTo>
                    <a:pt x="284" y="142"/>
                  </a:lnTo>
                  <a:lnTo>
                    <a:pt x="283" y="135"/>
                  </a:lnTo>
                  <a:lnTo>
                    <a:pt x="280" y="127"/>
                  </a:lnTo>
                  <a:lnTo>
                    <a:pt x="278" y="121"/>
                  </a:lnTo>
                  <a:lnTo>
                    <a:pt x="274" y="114"/>
                  </a:lnTo>
                  <a:lnTo>
                    <a:pt x="269" y="108"/>
                  </a:lnTo>
                  <a:lnTo>
                    <a:pt x="264" y="102"/>
                  </a:lnTo>
                  <a:lnTo>
                    <a:pt x="259" y="97"/>
                  </a:lnTo>
                  <a:lnTo>
                    <a:pt x="252" y="93"/>
                  </a:lnTo>
                  <a:lnTo>
                    <a:pt x="246" y="88"/>
                  </a:lnTo>
                  <a:lnTo>
                    <a:pt x="239" y="84"/>
                  </a:lnTo>
                  <a:lnTo>
                    <a:pt x="232" y="81"/>
                  </a:lnTo>
                  <a:lnTo>
                    <a:pt x="225" y="79"/>
                  </a:lnTo>
                  <a:lnTo>
                    <a:pt x="218" y="78"/>
                  </a:lnTo>
                  <a:lnTo>
                    <a:pt x="210" y="77"/>
                  </a:lnTo>
                  <a:lnTo>
                    <a:pt x="204" y="76"/>
                  </a:lnTo>
                  <a:lnTo>
                    <a:pt x="51" y="76"/>
                  </a:lnTo>
                  <a:lnTo>
                    <a:pt x="101" y="25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5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4" y="80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172"/>
            <p:cNvSpPr/>
            <p:nvPr/>
          </p:nvSpPr>
          <p:spPr bwMode="auto">
            <a:xfrm>
              <a:off x="6446347" y="1871149"/>
              <a:ext cx="67985" cy="44131"/>
            </a:xfrm>
            <a:custGeom>
              <a:avLst/>
              <a:gdLst>
                <a:gd name="T0" fmla="*/ 283 w 285"/>
                <a:gd name="T1" fmla="*/ 83 h 182"/>
                <a:gd name="T2" fmla="*/ 206 w 285"/>
                <a:gd name="T3" fmla="*/ 6 h 182"/>
                <a:gd name="T4" fmla="*/ 200 w 285"/>
                <a:gd name="T5" fmla="*/ 3 h 182"/>
                <a:gd name="T6" fmla="*/ 195 w 285"/>
                <a:gd name="T7" fmla="*/ 2 h 182"/>
                <a:gd name="T8" fmla="*/ 190 w 285"/>
                <a:gd name="T9" fmla="*/ 3 h 182"/>
                <a:gd name="T10" fmla="*/ 184 w 285"/>
                <a:gd name="T11" fmla="*/ 6 h 182"/>
                <a:gd name="T12" fmla="*/ 181 w 285"/>
                <a:gd name="T13" fmla="*/ 12 h 182"/>
                <a:gd name="T14" fmla="*/ 180 w 285"/>
                <a:gd name="T15" fmla="*/ 17 h 182"/>
                <a:gd name="T16" fmla="*/ 181 w 285"/>
                <a:gd name="T17" fmla="*/ 22 h 182"/>
                <a:gd name="T18" fmla="*/ 184 w 285"/>
                <a:gd name="T19" fmla="*/ 28 h 182"/>
                <a:gd name="T20" fmla="*/ 81 w 285"/>
                <a:gd name="T21" fmla="*/ 77 h 182"/>
                <a:gd name="T22" fmla="*/ 64 w 285"/>
                <a:gd name="T23" fmla="*/ 75 h 182"/>
                <a:gd name="T24" fmla="*/ 47 w 285"/>
                <a:gd name="T25" fmla="*/ 70 h 182"/>
                <a:gd name="T26" fmla="*/ 35 w 285"/>
                <a:gd name="T27" fmla="*/ 60 h 182"/>
                <a:gd name="T28" fmla="*/ 31 w 285"/>
                <a:gd name="T29" fmla="*/ 53 h 182"/>
                <a:gd name="T30" fmla="*/ 30 w 285"/>
                <a:gd name="T31" fmla="*/ 45 h 182"/>
                <a:gd name="T32" fmla="*/ 29 w 285"/>
                <a:gd name="T33" fmla="*/ 13 h 182"/>
                <a:gd name="T34" fmla="*/ 27 w 285"/>
                <a:gd name="T35" fmla="*/ 7 h 182"/>
                <a:gd name="T36" fmla="*/ 23 w 285"/>
                <a:gd name="T37" fmla="*/ 3 h 182"/>
                <a:gd name="T38" fmla="*/ 17 w 285"/>
                <a:gd name="T39" fmla="*/ 1 h 182"/>
                <a:gd name="T40" fmla="*/ 12 w 285"/>
                <a:gd name="T41" fmla="*/ 1 h 182"/>
                <a:gd name="T42" fmla="*/ 7 w 285"/>
                <a:gd name="T43" fmla="*/ 3 h 182"/>
                <a:gd name="T44" fmla="*/ 2 w 285"/>
                <a:gd name="T45" fmla="*/ 7 h 182"/>
                <a:gd name="T46" fmla="*/ 0 w 285"/>
                <a:gd name="T47" fmla="*/ 13 h 182"/>
                <a:gd name="T48" fmla="*/ 0 w 285"/>
                <a:gd name="T49" fmla="*/ 45 h 182"/>
                <a:gd name="T50" fmla="*/ 1 w 285"/>
                <a:gd name="T51" fmla="*/ 60 h 182"/>
                <a:gd name="T52" fmla="*/ 7 w 285"/>
                <a:gd name="T53" fmla="*/ 73 h 182"/>
                <a:gd name="T54" fmla="*/ 15 w 285"/>
                <a:gd name="T55" fmla="*/ 83 h 182"/>
                <a:gd name="T56" fmla="*/ 26 w 285"/>
                <a:gd name="T57" fmla="*/ 92 h 182"/>
                <a:gd name="T58" fmla="*/ 38 w 285"/>
                <a:gd name="T59" fmla="*/ 98 h 182"/>
                <a:gd name="T60" fmla="*/ 52 w 285"/>
                <a:gd name="T61" fmla="*/ 103 h 182"/>
                <a:gd name="T62" fmla="*/ 81 w 285"/>
                <a:gd name="T63" fmla="*/ 107 h 182"/>
                <a:gd name="T64" fmla="*/ 184 w 285"/>
                <a:gd name="T65" fmla="*/ 156 h 182"/>
                <a:gd name="T66" fmla="*/ 181 w 285"/>
                <a:gd name="T67" fmla="*/ 162 h 182"/>
                <a:gd name="T68" fmla="*/ 180 w 285"/>
                <a:gd name="T69" fmla="*/ 167 h 182"/>
                <a:gd name="T70" fmla="*/ 181 w 285"/>
                <a:gd name="T71" fmla="*/ 172 h 182"/>
                <a:gd name="T72" fmla="*/ 184 w 285"/>
                <a:gd name="T73" fmla="*/ 178 h 182"/>
                <a:gd name="T74" fmla="*/ 190 w 285"/>
                <a:gd name="T75" fmla="*/ 181 h 182"/>
                <a:gd name="T76" fmla="*/ 195 w 285"/>
                <a:gd name="T77" fmla="*/ 182 h 182"/>
                <a:gd name="T78" fmla="*/ 200 w 285"/>
                <a:gd name="T79" fmla="*/ 181 h 182"/>
                <a:gd name="T80" fmla="*/ 206 w 285"/>
                <a:gd name="T81" fmla="*/ 178 h 182"/>
                <a:gd name="T82" fmla="*/ 283 w 285"/>
                <a:gd name="T83" fmla="*/ 101 h 182"/>
                <a:gd name="T84" fmla="*/ 285 w 285"/>
                <a:gd name="T85" fmla="*/ 94 h 182"/>
                <a:gd name="T86" fmla="*/ 285 w 285"/>
                <a:gd name="T87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" h="182">
                  <a:moveTo>
                    <a:pt x="284" y="86"/>
                  </a:moveTo>
                  <a:lnTo>
                    <a:pt x="283" y="83"/>
                  </a:lnTo>
                  <a:lnTo>
                    <a:pt x="281" y="81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0" y="3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90" y="3"/>
                  </a:lnTo>
                  <a:lnTo>
                    <a:pt x="186" y="4"/>
                  </a:lnTo>
                  <a:lnTo>
                    <a:pt x="184" y="6"/>
                  </a:lnTo>
                  <a:lnTo>
                    <a:pt x="182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0" y="19"/>
                  </a:lnTo>
                  <a:lnTo>
                    <a:pt x="181" y="22"/>
                  </a:lnTo>
                  <a:lnTo>
                    <a:pt x="182" y="25"/>
                  </a:lnTo>
                  <a:lnTo>
                    <a:pt x="184" y="28"/>
                  </a:lnTo>
                  <a:lnTo>
                    <a:pt x="234" y="77"/>
                  </a:lnTo>
                  <a:lnTo>
                    <a:pt x="81" y="77"/>
                  </a:lnTo>
                  <a:lnTo>
                    <a:pt x="73" y="76"/>
                  </a:lnTo>
                  <a:lnTo>
                    <a:pt x="64" y="75"/>
                  </a:lnTo>
                  <a:lnTo>
                    <a:pt x="56" y="73"/>
                  </a:lnTo>
                  <a:lnTo>
                    <a:pt x="47" y="70"/>
                  </a:lnTo>
                  <a:lnTo>
                    <a:pt x="41" y="65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7" y="73"/>
                  </a:lnTo>
                  <a:lnTo>
                    <a:pt x="11" y="78"/>
                  </a:lnTo>
                  <a:lnTo>
                    <a:pt x="15" y="83"/>
                  </a:lnTo>
                  <a:lnTo>
                    <a:pt x="21" y="88"/>
                  </a:lnTo>
                  <a:lnTo>
                    <a:pt x="26" y="92"/>
                  </a:lnTo>
                  <a:lnTo>
                    <a:pt x="31" y="95"/>
                  </a:lnTo>
                  <a:lnTo>
                    <a:pt x="38" y="98"/>
                  </a:lnTo>
                  <a:lnTo>
                    <a:pt x="44" y="101"/>
                  </a:lnTo>
                  <a:lnTo>
                    <a:pt x="52" y="103"/>
                  </a:lnTo>
                  <a:lnTo>
                    <a:pt x="66" y="106"/>
                  </a:lnTo>
                  <a:lnTo>
                    <a:pt x="81" y="107"/>
                  </a:lnTo>
                  <a:lnTo>
                    <a:pt x="234" y="107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1" y="162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70"/>
                  </a:lnTo>
                  <a:lnTo>
                    <a:pt x="181" y="172"/>
                  </a:lnTo>
                  <a:lnTo>
                    <a:pt x="182" y="175"/>
                  </a:lnTo>
                  <a:lnTo>
                    <a:pt x="184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5" y="182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4" y="180"/>
                  </a:lnTo>
                  <a:lnTo>
                    <a:pt x="206" y="178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4" y="97"/>
                  </a:lnTo>
                  <a:lnTo>
                    <a:pt x="285" y="94"/>
                  </a:lnTo>
                  <a:lnTo>
                    <a:pt x="285" y="91"/>
                  </a:lnTo>
                  <a:lnTo>
                    <a:pt x="285" y="89"/>
                  </a:lnTo>
                  <a:lnTo>
                    <a:pt x="28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13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4"/>
          <p:cNvGrpSpPr/>
          <p:nvPr/>
        </p:nvGrpSpPr>
        <p:grpSpPr>
          <a:xfrm>
            <a:off x="609609" y="1672878"/>
            <a:ext cx="10972796" cy="4639301"/>
            <a:chOff x="457206" y="1254658"/>
            <a:chExt cx="8229597" cy="3479476"/>
          </a:xfrm>
        </p:grpSpPr>
        <p:sp>
          <p:nvSpPr>
            <p:cNvPr id="423" name="Google Shape;423;p24"/>
            <p:cNvSpPr/>
            <p:nvPr/>
          </p:nvSpPr>
          <p:spPr>
            <a:xfrm>
              <a:off x="3335625" y="1862275"/>
              <a:ext cx="2435171" cy="1933586"/>
            </a:xfrm>
            <a:custGeom>
              <a:avLst/>
              <a:gdLst/>
              <a:ahLst/>
              <a:cxnLst/>
              <a:rect l="l" t="t" r="r" b="b"/>
              <a:pathLst>
                <a:path w="11298" h="9399" fill="none" extrusionOk="0">
                  <a:moveTo>
                    <a:pt x="2566" y="784"/>
                  </a:moveTo>
                  <a:cubicBezTo>
                    <a:pt x="517" y="2017"/>
                    <a:pt x="0" y="6782"/>
                    <a:pt x="2533" y="8082"/>
                  </a:cubicBezTo>
                  <a:cubicBezTo>
                    <a:pt x="5066" y="9398"/>
                    <a:pt x="10398" y="8982"/>
                    <a:pt x="10698" y="6449"/>
                  </a:cubicBezTo>
                  <a:cubicBezTo>
                    <a:pt x="10998" y="3916"/>
                    <a:pt x="11298" y="834"/>
                    <a:pt x="9132" y="417"/>
                  </a:cubicBezTo>
                  <a:cubicBezTo>
                    <a:pt x="6965" y="1"/>
                    <a:pt x="3233" y="151"/>
                    <a:pt x="2200" y="1567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65840" y="1254658"/>
              <a:ext cx="2102556" cy="1008680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457206" y="2612140"/>
              <a:ext cx="2319822" cy="944275"/>
            </a:xfrm>
            <a:custGeom>
              <a:avLst/>
              <a:gdLst/>
              <a:ahLst/>
              <a:cxnLst/>
              <a:rect l="l" t="t" r="r" b="b"/>
              <a:pathLst>
                <a:path w="11382" h="4633" fill="none" extrusionOk="0">
                  <a:moveTo>
                    <a:pt x="568" y="1100"/>
                  </a:moveTo>
                  <a:cubicBezTo>
                    <a:pt x="34" y="2150"/>
                    <a:pt x="501" y="4549"/>
                    <a:pt x="1617" y="4449"/>
                  </a:cubicBezTo>
                  <a:cubicBezTo>
                    <a:pt x="2734" y="4366"/>
                    <a:pt x="10782" y="4633"/>
                    <a:pt x="10998" y="3716"/>
                  </a:cubicBezTo>
                  <a:cubicBezTo>
                    <a:pt x="11232" y="2800"/>
                    <a:pt x="11382" y="567"/>
                    <a:pt x="10515" y="284"/>
                  </a:cubicBezTo>
                  <a:cubicBezTo>
                    <a:pt x="9649" y="0"/>
                    <a:pt x="934" y="84"/>
                    <a:pt x="1" y="1134"/>
                  </a:cubicBez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01434" y="3874647"/>
              <a:ext cx="2231367" cy="859488"/>
            </a:xfrm>
            <a:custGeom>
              <a:avLst/>
              <a:gdLst/>
              <a:ahLst/>
              <a:cxnLst/>
              <a:rect l="l" t="t" r="r" b="b"/>
              <a:pathLst>
                <a:path w="10948" h="4217" fill="none" extrusionOk="0">
                  <a:moveTo>
                    <a:pt x="784" y="867"/>
                  </a:moveTo>
                  <a:cubicBezTo>
                    <a:pt x="0" y="2017"/>
                    <a:pt x="467" y="4049"/>
                    <a:pt x="1867" y="3999"/>
                  </a:cubicBezTo>
                  <a:cubicBezTo>
                    <a:pt x="3250" y="3933"/>
                    <a:pt x="9215" y="4216"/>
                    <a:pt x="9915" y="3849"/>
                  </a:cubicBezTo>
                  <a:cubicBezTo>
                    <a:pt x="10615" y="3483"/>
                    <a:pt x="10948" y="1733"/>
                    <a:pt x="10098" y="867"/>
                  </a:cubicBezTo>
                  <a:cubicBezTo>
                    <a:pt x="9265" y="0"/>
                    <a:pt x="1633" y="84"/>
                    <a:pt x="1167" y="1233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475615" y="1254658"/>
              <a:ext cx="2102556" cy="1008680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366981" y="2612140"/>
              <a:ext cx="2319822" cy="944275"/>
            </a:xfrm>
            <a:custGeom>
              <a:avLst/>
              <a:gdLst/>
              <a:ahLst/>
              <a:cxnLst/>
              <a:rect l="l" t="t" r="r" b="b"/>
              <a:pathLst>
                <a:path w="11382" h="4633" fill="none" extrusionOk="0">
                  <a:moveTo>
                    <a:pt x="568" y="1100"/>
                  </a:moveTo>
                  <a:cubicBezTo>
                    <a:pt x="34" y="2150"/>
                    <a:pt x="501" y="4549"/>
                    <a:pt x="1617" y="4449"/>
                  </a:cubicBezTo>
                  <a:cubicBezTo>
                    <a:pt x="2734" y="4366"/>
                    <a:pt x="10782" y="4633"/>
                    <a:pt x="10998" y="3716"/>
                  </a:cubicBezTo>
                  <a:cubicBezTo>
                    <a:pt x="11232" y="2800"/>
                    <a:pt x="11382" y="567"/>
                    <a:pt x="10515" y="284"/>
                  </a:cubicBezTo>
                  <a:cubicBezTo>
                    <a:pt x="9649" y="0"/>
                    <a:pt x="934" y="84"/>
                    <a:pt x="1" y="1134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411209" y="3874647"/>
              <a:ext cx="2231367" cy="859488"/>
            </a:xfrm>
            <a:custGeom>
              <a:avLst/>
              <a:gdLst/>
              <a:ahLst/>
              <a:cxnLst/>
              <a:rect l="l" t="t" r="r" b="b"/>
              <a:pathLst>
                <a:path w="10948" h="4217" fill="none" extrusionOk="0">
                  <a:moveTo>
                    <a:pt x="784" y="867"/>
                  </a:moveTo>
                  <a:cubicBezTo>
                    <a:pt x="0" y="2017"/>
                    <a:pt x="467" y="4049"/>
                    <a:pt x="1867" y="3999"/>
                  </a:cubicBezTo>
                  <a:cubicBezTo>
                    <a:pt x="3250" y="3933"/>
                    <a:pt x="9215" y="4216"/>
                    <a:pt x="9915" y="3849"/>
                  </a:cubicBezTo>
                  <a:cubicBezTo>
                    <a:pt x="10615" y="3483"/>
                    <a:pt x="10948" y="1733"/>
                    <a:pt x="10098" y="867"/>
                  </a:cubicBezTo>
                  <a:cubicBezTo>
                    <a:pt x="9265" y="0"/>
                    <a:pt x="1633" y="84"/>
                    <a:pt x="1167" y="1233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24"/>
            <p:cNvSpPr/>
            <p:nvPr/>
          </p:nvSpPr>
          <p:spPr>
            <a:xfrm rot="-505651">
              <a:off x="2838794" y="1482109"/>
              <a:ext cx="760022" cy="364908"/>
            </a:xfrm>
            <a:custGeom>
              <a:avLst/>
              <a:gdLst/>
              <a:ahLst/>
              <a:cxnLst/>
              <a:rect l="l" t="t" r="r" b="b"/>
              <a:pathLst>
                <a:path w="4966" h="1251" fill="none" extrusionOk="0">
                  <a:moveTo>
                    <a:pt x="4966" y="1251"/>
                  </a:moveTo>
                  <a:cubicBezTo>
                    <a:pt x="3999" y="434"/>
                    <a:pt x="1300" y="1"/>
                    <a:pt x="0" y="101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24"/>
            <p:cNvSpPr/>
            <p:nvPr/>
          </p:nvSpPr>
          <p:spPr>
            <a:xfrm rot="-1013775">
              <a:off x="2842250" y="2928983"/>
              <a:ext cx="555080" cy="169037"/>
            </a:xfrm>
            <a:custGeom>
              <a:avLst/>
              <a:gdLst/>
              <a:ahLst/>
              <a:cxnLst/>
              <a:rect l="l" t="t" r="r" b="b"/>
              <a:pathLst>
                <a:path w="3467" h="384" fill="none" extrusionOk="0">
                  <a:moveTo>
                    <a:pt x="1" y="34"/>
                  </a:moveTo>
                  <a:cubicBezTo>
                    <a:pt x="667" y="1"/>
                    <a:pt x="2950" y="384"/>
                    <a:pt x="3467" y="367"/>
                  </a:cubicBez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24"/>
            <p:cNvSpPr/>
            <p:nvPr/>
          </p:nvSpPr>
          <p:spPr>
            <a:xfrm rot="1514842">
              <a:off x="2948987" y="3573901"/>
              <a:ext cx="645680" cy="1010344"/>
            </a:xfrm>
            <a:custGeom>
              <a:avLst/>
              <a:gdLst/>
              <a:ahLst/>
              <a:cxnLst/>
              <a:rect l="l" t="t" r="r" b="b"/>
              <a:pathLst>
                <a:path w="5100" h="2000" fill="none" extrusionOk="0">
                  <a:moveTo>
                    <a:pt x="5099" y="0"/>
                  </a:moveTo>
                  <a:cubicBezTo>
                    <a:pt x="4849" y="883"/>
                    <a:pt x="3466" y="2000"/>
                    <a:pt x="1" y="195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24"/>
            <p:cNvSpPr/>
            <p:nvPr/>
          </p:nvSpPr>
          <p:spPr>
            <a:xfrm rot="505651" flipH="1">
              <a:off x="5545185" y="1482109"/>
              <a:ext cx="760022" cy="364908"/>
            </a:xfrm>
            <a:custGeom>
              <a:avLst/>
              <a:gdLst/>
              <a:ahLst/>
              <a:cxnLst/>
              <a:rect l="l" t="t" r="r" b="b"/>
              <a:pathLst>
                <a:path w="4966" h="1251" fill="none" extrusionOk="0">
                  <a:moveTo>
                    <a:pt x="4966" y="1251"/>
                  </a:moveTo>
                  <a:cubicBezTo>
                    <a:pt x="3999" y="434"/>
                    <a:pt x="1300" y="1"/>
                    <a:pt x="0" y="101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24"/>
            <p:cNvSpPr/>
            <p:nvPr/>
          </p:nvSpPr>
          <p:spPr>
            <a:xfrm rot="1013775" flipH="1">
              <a:off x="5746670" y="2928983"/>
              <a:ext cx="555080" cy="169037"/>
            </a:xfrm>
            <a:custGeom>
              <a:avLst/>
              <a:gdLst/>
              <a:ahLst/>
              <a:cxnLst/>
              <a:rect l="l" t="t" r="r" b="b"/>
              <a:pathLst>
                <a:path w="3467" h="384" fill="none" extrusionOk="0">
                  <a:moveTo>
                    <a:pt x="1" y="34"/>
                  </a:moveTo>
                  <a:cubicBezTo>
                    <a:pt x="667" y="1"/>
                    <a:pt x="2950" y="384"/>
                    <a:pt x="3467" y="367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24"/>
            <p:cNvSpPr/>
            <p:nvPr/>
          </p:nvSpPr>
          <p:spPr>
            <a:xfrm rot="-1514842" flipH="1">
              <a:off x="5549334" y="3573901"/>
              <a:ext cx="645680" cy="1010344"/>
            </a:xfrm>
            <a:custGeom>
              <a:avLst/>
              <a:gdLst/>
              <a:ahLst/>
              <a:cxnLst/>
              <a:rect l="l" t="t" r="r" b="b"/>
              <a:pathLst>
                <a:path w="5100" h="2000" fill="none" extrusionOk="0">
                  <a:moveTo>
                    <a:pt x="5099" y="0"/>
                  </a:moveTo>
                  <a:cubicBezTo>
                    <a:pt x="4849" y="883"/>
                    <a:pt x="3466" y="2000"/>
                    <a:pt x="1" y="1950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36" name="Google Shape;436;p24"/>
          <p:cNvSpPr txBox="1">
            <a:spLocks noGrp="1"/>
          </p:cNvSpPr>
          <p:nvPr>
            <p:ph type="title"/>
          </p:nvPr>
        </p:nvSpPr>
        <p:spPr>
          <a:xfrm>
            <a:off x="609600" y="691508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 smtClean="0">
                <a:solidFill>
                  <a:schemeClr val="dk1"/>
                </a:solidFill>
              </a:rPr>
              <a:t>Pengelompokkan Klaster Industri Prioritas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437" name="Google Shape;437;p24"/>
          <p:cNvSpPr txBox="1"/>
          <p:nvPr/>
        </p:nvSpPr>
        <p:spPr>
          <a:xfrm flipH="1">
            <a:off x="5253839" y="3182804"/>
            <a:ext cx="17344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Fokus</a:t>
            </a:r>
            <a:endParaRPr sz="2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4889273" y="3302255"/>
            <a:ext cx="2594800" cy="1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Klaster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Industri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24"/>
          <p:cNvSpPr txBox="1"/>
          <p:nvPr/>
        </p:nvSpPr>
        <p:spPr>
          <a:xfrm flipH="1">
            <a:off x="896489" y="2297449"/>
            <a:ext cx="2611254" cy="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4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14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lunak</a:t>
            </a:r>
            <a:r>
              <a:rPr lang="en-US" sz="14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multimedia, fashion, </a:t>
            </a:r>
            <a:r>
              <a:rPr lang="en-US" sz="14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kerajinan</a:t>
            </a: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p24"/>
          <p:cNvSpPr txBox="1"/>
          <p:nvPr/>
        </p:nvSpPr>
        <p:spPr>
          <a:xfrm flipH="1">
            <a:off x="1129740" y="1884072"/>
            <a:ext cx="20528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500" b="1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Industri Penunjang</a:t>
            </a:r>
          </a:p>
          <a:p>
            <a:pPr algn="ctr"/>
            <a:r>
              <a:rPr lang="en-GB" sz="1500" b="1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Industri Kreatif</a:t>
            </a:r>
            <a:endParaRPr sz="1500" b="1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1" name="Google Shape;441;p24"/>
          <p:cNvSpPr txBox="1"/>
          <p:nvPr/>
        </p:nvSpPr>
        <p:spPr>
          <a:xfrm>
            <a:off x="807942" y="3625211"/>
            <a:ext cx="2901495" cy="4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500" b="1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Elektronika dan Telematika</a:t>
            </a:r>
            <a:endParaRPr sz="1500" b="1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858756" y="3927674"/>
            <a:ext cx="2594800" cy="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4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Elektronika, Telekomunikasi, Komputer</a:t>
            </a: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24"/>
          <p:cNvSpPr txBox="1"/>
          <p:nvPr/>
        </p:nvSpPr>
        <p:spPr>
          <a:xfrm flipH="1">
            <a:off x="921868" y="5489770"/>
            <a:ext cx="2510654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4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Kendaraan bermotor, perkapalan, kedirgantaraan</a:t>
            </a: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24"/>
          <p:cNvSpPr txBox="1"/>
          <p:nvPr/>
        </p:nvSpPr>
        <p:spPr>
          <a:xfrm flipH="1">
            <a:off x="1175156" y="5284951"/>
            <a:ext cx="19620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500" b="1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Alat Angkut</a:t>
            </a:r>
            <a:endParaRPr sz="1500" b="1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5" name="Google Shape;445;p24"/>
          <p:cNvSpPr txBox="1"/>
          <p:nvPr/>
        </p:nvSpPr>
        <p:spPr>
          <a:xfrm flipH="1">
            <a:off x="8787568" y="2254225"/>
            <a:ext cx="2545688" cy="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4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Pengolahan kelapa sawit, karet, kopi, gula, hasil tembakau</a:t>
            </a: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24"/>
          <p:cNvSpPr txBox="1"/>
          <p:nvPr/>
        </p:nvSpPr>
        <p:spPr>
          <a:xfrm flipH="1">
            <a:off x="8954256" y="1843731"/>
            <a:ext cx="20528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500" b="1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Agro</a:t>
            </a:r>
            <a:endParaRPr sz="1500" b="1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7" name="Google Shape;447;p24"/>
          <p:cNvSpPr txBox="1"/>
          <p:nvPr/>
        </p:nvSpPr>
        <p:spPr>
          <a:xfrm>
            <a:off x="8777416" y="3598317"/>
            <a:ext cx="2875184" cy="4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500" b="1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Basis Industri Manufaktur</a:t>
            </a:r>
            <a:endParaRPr sz="1500" b="1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8" name="Google Shape;448;p24"/>
          <p:cNvSpPr txBox="1"/>
          <p:nvPr/>
        </p:nvSpPr>
        <p:spPr>
          <a:xfrm>
            <a:off x="8333640" y="3877316"/>
            <a:ext cx="3453544" cy="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4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Industri material dasar (baja, semen)</a:t>
            </a:r>
          </a:p>
          <a:p>
            <a:pPr algn="ctr"/>
            <a:r>
              <a:rPr lang="en-GB" sz="14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Industri permesinan</a:t>
            </a: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24"/>
          <p:cNvSpPr txBox="1"/>
          <p:nvPr/>
        </p:nvSpPr>
        <p:spPr>
          <a:xfrm flipH="1">
            <a:off x="8763774" y="5434385"/>
            <a:ext cx="2673788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4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Batu mulia dan perhiasan, garam, gerabah, minyak atsiri</a:t>
            </a: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24"/>
          <p:cNvSpPr txBox="1"/>
          <p:nvPr/>
        </p:nvSpPr>
        <p:spPr>
          <a:xfrm flipH="1">
            <a:off x="9054856" y="5217716"/>
            <a:ext cx="19620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500" b="1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IKM Tertentu</a:t>
            </a:r>
            <a:endParaRPr sz="1500" b="1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1" name="Group 30"/>
          <p:cNvGrpSpPr/>
          <p:nvPr/>
        </p:nvGrpSpPr>
        <p:grpSpPr>
          <a:xfrm flipV="1">
            <a:off x="5642270" y="6476518"/>
            <a:ext cx="926810" cy="133088"/>
            <a:chOff x="2496115" y="5556500"/>
            <a:chExt cx="3648413" cy="523902"/>
          </a:xfrm>
        </p:grpSpPr>
        <p:grpSp>
          <p:nvGrpSpPr>
            <p:cNvPr id="32" name="Group 31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37" name="Oval 36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Oval 39"/>
          <p:cNvSpPr/>
          <p:nvPr/>
        </p:nvSpPr>
        <p:spPr>
          <a:xfrm>
            <a:off x="11593461" y="6299714"/>
            <a:ext cx="486697" cy="486697"/>
          </a:xfrm>
          <a:prstGeom prst="ellipse">
            <a:avLst/>
          </a:prstGeom>
          <a:gradFill flip="none" rotWithShape="1">
            <a:gsLst>
              <a:gs pos="52000">
                <a:srgbClr val="8D5632">
                  <a:lumMod val="99000"/>
                  <a:lumOff val="1000"/>
                </a:srgbClr>
              </a:gs>
              <a:gs pos="0">
                <a:srgbClr val="FC7B01"/>
              </a:gs>
              <a:gs pos="100000">
                <a:srgbClr val="1D31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</a:t>
            </a: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632214" y="6123791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 flipV="1">
            <a:off x="5642270" y="6476518"/>
            <a:ext cx="926810" cy="133088"/>
            <a:chOff x="2496115" y="5556500"/>
            <a:chExt cx="3648413" cy="523902"/>
          </a:xfrm>
        </p:grpSpPr>
        <p:grpSp>
          <p:nvGrpSpPr>
            <p:cNvPr id="70" name="Group 69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75" name="Oval 74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0" name="Google Shape;4352;p49"/>
          <p:cNvGrpSpPr/>
          <p:nvPr/>
        </p:nvGrpSpPr>
        <p:grpSpPr>
          <a:xfrm>
            <a:off x="1884005" y="4100279"/>
            <a:ext cx="3665784" cy="1785151"/>
            <a:chOff x="720001" y="3110400"/>
            <a:chExt cx="2305718" cy="1493100"/>
          </a:xfrm>
        </p:grpSpPr>
        <p:sp>
          <p:nvSpPr>
            <p:cNvPr id="92" name="Google Shape;4353;p49"/>
            <p:cNvSpPr/>
            <p:nvPr/>
          </p:nvSpPr>
          <p:spPr>
            <a:xfrm flipH="1">
              <a:off x="720001" y="3181500"/>
              <a:ext cx="2223000" cy="142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01" name="Google Shape;4354;p49"/>
            <p:cNvSpPr/>
            <p:nvPr/>
          </p:nvSpPr>
          <p:spPr>
            <a:xfrm flipH="1">
              <a:off x="802718" y="3110400"/>
              <a:ext cx="2223000" cy="14220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grpSp>
        <p:nvGrpSpPr>
          <p:cNvPr id="102" name="Google Shape;4355;p49"/>
          <p:cNvGrpSpPr/>
          <p:nvPr/>
        </p:nvGrpSpPr>
        <p:grpSpPr>
          <a:xfrm>
            <a:off x="1884005" y="2092262"/>
            <a:ext cx="3665784" cy="1785151"/>
            <a:chOff x="720001" y="3110400"/>
            <a:chExt cx="2305718" cy="1493100"/>
          </a:xfrm>
        </p:grpSpPr>
        <p:sp>
          <p:nvSpPr>
            <p:cNvPr id="103" name="Google Shape;4356;p49"/>
            <p:cNvSpPr/>
            <p:nvPr/>
          </p:nvSpPr>
          <p:spPr>
            <a:xfrm flipH="1">
              <a:off x="720001" y="3181500"/>
              <a:ext cx="2223000" cy="142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04" name="Google Shape;4357;p49"/>
            <p:cNvSpPr/>
            <p:nvPr/>
          </p:nvSpPr>
          <p:spPr>
            <a:xfrm flipH="1">
              <a:off x="802718" y="3110400"/>
              <a:ext cx="2223000" cy="14220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grpSp>
        <p:nvGrpSpPr>
          <p:cNvPr id="106" name="Google Shape;4359;p49"/>
          <p:cNvGrpSpPr/>
          <p:nvPr/>
        </p:nvGrpSpPr>
        <p:grpSpPr>
          <a:xfrm>
            <a:off x="6664629" y="2092262"/>
            <a:ext cx="3665784" cy="1785151"/>
            <a:chOff x="720001" y="3110400"/>
            <a:chExt cx="2305718" cy="1493100"/>
          </a:xfrm>
        </p:grpSpPr>
        <p:sp>
          <p:nvSpPr>
            <p:cNvPr id="107" name="Google Shape;4360;p49"/>
            <p:cNvSpPr/>
            <p:nvPr/>
          </p:nvSpPr>
          <p:spPr>
            <a:xfrm flipH="1">
              <a:off x="720001" y="3181500"/>
              <a:ext cx="2223000" cy="142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08" name="Google Shape;4361;p49"/>
            <p:cNvSpPr/>
            <p:nvPr/>
          </p:nvSpPr>
          <p:spPr>
            <a:xfrm flipH="1">
              <a:off x="802718" y="3110400"/>
              <a:ext cx="2223000" cy="14220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grpSp>
        <p:nvGrpSpPr>
          <p:cNvPr id="109" name="Google Shape;4362;p49"/>
          <p:cNvGrpSpPr/>
          <p:nvPr/>
        </p:nvGrpSpPr>
        <p:grpSpPr>
          <a:xfrm>
            <a:off x="6664629" y="4100279"/>
            <a:ext cx="3665784" cy="1785151"/>
            <a:chOff x="720001" y="3110400"/>
            <a:chExt cx="2305718" cy="1493100"/>
          </a:xfrm>
        </p:grpSpPr>
        <p:sp>
          <p:nvSpPr>
            <p:cNvPr id="110" name="Google Shape;4363;p49"/>
            <p:cNvSpPr/>
            <p:nvPr/>
          </p:nvSpPr>
          <p:spPr>
            <a:xfrm flipH="1">
              <a:off x="720001" y="3181500"/>
              <a:ext cx="2223000" cy="142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11" name="Google Shape;4364;p49"/>
            <p:cNvSpPr/>
            <p:nvPr/>
          </p:nvSpPr>
          <p:spPr>
            <a:xfrm flipH="1">
              <a:off x="802718" y="3110400"/>
              <a:ext cx="2223000" cy="14220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sp>
        <p:nvSpPr>
          <p:cNvPr id="118" name="Google Shape;4368;p49"/>
          <p:cNvSpPr txBox="1"/>
          <p:nvPr/>
        </p:nvSpPr>
        <p:spPr>
          <a:xfrm>
            <a:off x="2519167" y="2469553"/>
            <a:ext cx="2452400" cy="38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lt2"/>
              </a:solidFill>
            </a:endParaRPr>
          </a:p>
        </p:txBody>
      </p:sp>
      <p:sp>
        <p:nvSpPr>
          <p:cNvPr id="122" name="Google Shape;436;p24"/>
          <p:cNvSpPr txBox="1"/>
          <p:nvPr/>
        </p:nvSpPr>
        <p:spPr>
          <a:xfrm>
            <a:off x="719494" y="909509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 err="1"/>
              <a:t>Definisi</a:t>
            </a:r>
            <a:r>
              <a:rPr lang="en-US" sz="3200" dirty="0"/>
              <a:t> </a:t>
            </a:r>
            <a:r>
              <a:rPr lang="en-US" sz="3200" dirty="0" err="1"/>
              <a:t>Klaster</a:t>
            </a:r>
            <a:r>
              <a:rPr lang="en-US" sz="3200" dirty="0"/>
              <a:t> Industri </a:t>
            </a:r>
            <a:r>
              <a:rPr lang="en-US" sz="3200" dirty="0" err="1"/>
              <a:t>Menurut</a:t>
            </a:r>
            <a:r>
              <a:rPr lang="en-US" sz="3200" dirty="0"/>
              <a:t> </a:t>
            </a:r>
            <a:r>
              <a:rPr lang="en-US" sz="3200" dirty="0" err="1"/>
              <a:t>Perpres</a:t>
            </a:r>
            <a:r>
              <a:rPr lang="en-US" sz="3200" dirty="0"/>
              <a:t> No </a:t>
            </a:r>
            <a:r>
              <a:rPr lang="en-US" sz="3200" dirty="0" smtClean="0"/>
              <a:t>28/2008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123" name="Google Shape;442;p24"/>
          <p:cNvSpPr txBox="1"/>
          <p:nvPr/>
        </p:nvSpPr>
        <p:spPr>
          <a:xfrm>
            <a:off x="1974362" y="2702686"/>
            <a:ext cx="3542009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Sekelompok industri inti yang terkonsentrasi secara regional maupun global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442;p24"/>
          <p:cNvSpPr txBox="1"/>
          <p:nvPr/>
        </p:nvSpPr>
        <p:spPr>
          <a:xfrm>
            <a:off x="6656893" y="2707061"/>
            <a:ext cx="3542009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Klaster industri Saling berhubungan atau berinteraksi sosial secara dinamis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442;p24"/>
          <p:cNvSpPr txBox="1"/>
          <p:nvPr/>
        </p:nvSpPr>
        <p:spPr>
          <a:xfrm>
            <a:off x="1942023" y="4682451"/>
            <a:ext cx="3542009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Terkait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dengan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industri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pendukung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maupun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jasa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penunjang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infrastruktur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ekonomi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dan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lembaga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terkait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442;p24"/>
          <p:cNvSpPr txBox="1"/>
          <p:nvPr/>
        </p:nvSpPr>
        <p:spPr>
          <a:xfrm>
            <a:off x="6696347" y="4682451"/>
            <a:ext cx="3542009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Klaster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industri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berperan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dalam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meningkatkan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efisiensi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menciptakan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asset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secara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kolektif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dan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mendorong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terciptanya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inovasi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5264150" cy="2852737"/>
          </a:xfrm>
        </p:spPr>
        <p:txBody>
          <a:bodyPr>
            <a:normAutofit/>
          </a:bodyPr>
          <a:lstStyle/>
          <a:p>
            <a:r>
              <a:rPr lang="en-US" sz="5400" dirty="0"/>
              <a:t>KLASTER USAHA</a:t>
            </a:r>
            <a:endParaRPr lang="id-ID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632214" y="6110912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 flipV="1">
            <a:off x="5642270" y="6476518"/>
            <a:ext cx="926810" cy="133088"/>
            <a:chOff x="2496115" y="5556500"/>
            <a:chExt cx="3648413" cy="523902"/>
          </a:xfrm>
        </p:grpSpPr>
        <p:grpSp>
          <p:nvGrpSpPr>
            <p:cNvPr id="70" name="Group 69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75" name="Oval 74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710835" y="505982"/>
            <a:ext cx="259773" cy="261216"/>
            <a:chOff x="6439191" y="1702976"/>
            <a:chExt cx="214688" cy="215881"/>
          </a:xfrm>
        </p:grpSpPr>
        <p:sp>
          <p:nvSpPr>
            <p:cNvPr id="79" name="Freeform 170"/>
            <p:cNvSpPr>
              <a:spLocks noEditPoints="1"/>
            </p:cNvSpPr>
            <p:nvPr/>
          </p:nvSpPr>
          <p:spPr bwMode="auto">
            <a:xfrm>
              <a:off x="6439191" y="1702976"/>
              <a:ext cx="214688" cy="215881"/>
            </a:xfrm>
            <a:custGeom>
              <a:avLst/>
              <a:gdLst>
                <a:gd name="T0" fmla="*/ 421 w 902"/>
                <a:gd name="T1" fmla="*/ 269 h 901"/>
                <a:gd name="T2" fmla="*/ 721 w 902"/>
                <a:gd name="T3" fmla="*/ 405 h 901"/>
                <a:gd name="T4" fmla="*/ 722 w 902"/>
                <a:gd name="T5" fmla="*/ 411 h 901"/>
                <a:gd name="T6" fmla="*/ 726 w 902"/>
                <a:gd name="T7" fmla="*/ 416 h 901"/>
                <a:gd name="T8" fmla="*/ 731 w 902"/>
                <a:gd name="T9" fmla="*/ 419 h 901"/>
                <a:gd name="T10" fmla="*/ 736 w 902"/>
                <a:gd name="T11" fmla="*/ 420 h 901"/>
                <a:gd name="T12" fmla="*/ 871 w 902"/>
                <a:gd name="T13" fmla="*/ 871 h 901"/>
                <a:gd name="T14" fmla="*/ 31 w 902"/>
                <a:gd name="T15" fmla="*/ 630 h 901"/>
                <a:gd name="T16" fmla="*/ 331 w 902"/>
                <a:gd name="T17" fmla="*/ 30 h 901"/>
                <a:gd name="T18" fmla="*/ 331 w 902"/>
                <a:gd name="T19" fmla="*/ 168 h 901"/>
                <a:gd name="T20" fmla="*/ 334 w 902"/>
                <a:gd name="T21" fmla="*/ 173 h 901"/>
                <a:gd name="T22" fmla="*/ 337 w 902"/>
                <a:gd name="T23" fmla="*/ 177 h 901"/>
                <a:gd name="T24" fmla="*/ 343 w 902"/>
                <a:gd name="T25" fmla="*/ 179 h 901"/>
                <a:gd name="T26" fmla="*/ 482 w 902"/>
                <a:gd name="T27" fmla="*/ 179 h 901"/>
                <a:gd name="T28" fmla="*/ 406 w 902"/>
                <a:gd name="T29" fmla="*/ 239 h 901"/>
                <a:gd name="T30" fmla="*/ 400 w 902"/>
                <a:gd name="T31" fmla="*/ 240 h 901"/>
                <a:gd name="T32" fmla="*/ 395 w 902"/>
                <a:gd name="T33" fmla="*/ 245 h 901"/>
                <a:gd name="T34" fmla="*/ 392 w 902"/>
                <a:gd name="T35" fmla="*/ 249 h 901"/>
                <a:gd name="T36" fmla="*/ 391 w 902"/>
                <a:gd name="T37" fmla="*/ 254 h 901"/>
                <a:gd name="T38" fmla="*/ 31 w 902"/>
                <a:gd name="T39" fmla="*/ 630 h 901"/>
                <a:gd name="T40" fmla="*/ 460 w 902"/>
                <a:gd name="T41" fmla="*/ 150 h 901"/>
                <a:gd name="T42" fmla="*/ 361 w 902"/>
                <a:gd name="T43" fmla="*/ 52 h 901"/>
                <a:gd name="T44" fmla="*/ 851 w 902"/>
                <a:gd name="T45" fmla="*/ 390 h 901"/>
                <a:gd name="T46" fmla="*/ 751 w 902"/>
                <a:gd name="T47" fmla="*/ 292 h 901"/>
                <a:gd name="T48" fmla="*/ 747 w 902"/>
                <a:gd name="T49" fmla="*/ 244 h 901"/>
                <a:gd name="T50" fmla="*/ 743 w 902"/>
                <a:gd name="T51" fmla="*/ 240 h 901"/>
                <a:gd name="T52" fmla="*/ 736 w 902"/>
                <a:gd name="T53" fmla="*/ 239 h 901"/>
                <a:gd name="T54" fmla="*/ 512 w 902"/>
                <a:gd name="T55" fmla="*/ 164 h 901"/>
                <a:gd name="T56" fmla="*/ 507 w 902"/>
                <a:gd name="T57" fmla="*/ 154 h 901"/>
                <a:gd name="T58" fmla="*/ 354 w 902"/>
                <a:gd name="T59" fmla="*/ 2 h 901"/>
                <a:gd name="T60" fmla="*/ 349 w 902"/>
                <a:gd name="T61" fmla="*/ 0 h 901"/>
                <a:gd name="T62" fmla="*/ 15 w 902"/>
                <a:gd name="T63" fmla="*/ 0 h 901"/>
                <a:gd name="T64" fmla="*/ 10 w 902"/>
                <a:gd name="T65" fmla="*/ 1 h 901"/>
                <a:gd name="T66" fmla="*/ 6 w 902"/>
                <a:gd name="T67" fmla="*/ 4 h 901"/>
                <a:gd name="T68" fmla="*/ 2 w 902"/>
                <a:gd name="T69" fmla="*/ 9 h 901"/>
                <a:gd name="T70" fmla="*/ 0 w 902"/>
                <a:gd name="T71" fmla="*/ 15 h 901"/>
                <a:gd name="T72" fmla="*/ 1 w 902"/>
                <a:gd name="T73" fmla="*/ 648 h 901"/>
                <a:gd name="T74" fmla="*/ 3 w 902"/>
                <a:gd name="T75" fmla="*/ 654 h 901"/>
                <a:gd name="T76" fmla="*/ 8 w 902"/>
                <a:gd name="T77" fmla="*/ 658 h 901"/>
                <a:gd name="T78" fmla="*/ 13 w 902"/>
                <a:gd name="T79" fmla="*/ 660 h 901"/>
                <a:gd name="T80" fmla="*/ 391 w 902"/>
                <a:gd name="T81" fmla="*/ 660 h 901"/>
                <a:gd name="T82" fmla="*/ 392 w 902"/>
                <a:gd name="T83" fmla="*/ 889 h 901"/>
                <a:gd name="T84" fmla="*/ 394 w 902"/>
                <a:gd name="T85" fmla="*/ 894 h 901"/>
                <a:gd name="T86" fmla="*/ 398 w 902"/>
                <a:gd name="T87" fmla="*/ 898 h 901"/>
                <a:gd name="T88" fmla="*/ 404 w 902"/>
                <a:gd name="T89" fmla="*/ 900 h 901"/>
                <a:gd name="T90" fmla="*/ 887 w 902"/>
                <a:gd name="T91" fmla="*/ 901 h 901"/>
                <a:gd name="T92" fmla="*/ 893 w 902"/>
                <a:gd name="T93" fmla="*/ 900 h 901"/>
                <a:gd name="T94" fmla="*/ 897 w 902"/>
                <a:gd name="T95" fmla="*/ 897 h 901"/>
                <a:gd name="T96" fmla="*/ 900 w 902"/>
                <a:gd name="T97" fmla="*/ 891 h 901"/>
                <a:gd name="T98" fmla="*/ 902 w 902"/>
                <a:gd name="T99" fmla="*/ 886 h 901"/>
                <a:gd name="T100" fmla="*/ 900 w 902"/>
                <a:gd name="T101" fmla="*/ 4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2" h="901">
                  <a:moveTo>
                    <a:pt x="421" y="871"/>
                  </a:moveTo>
                  <a:lnTo>
                    <a:pt x="421" y="269"/>
                  </a:lnTo>
                  <a:lnTo>
                    <a:pt x="721" y="269"/>
                  </a:lnTo>
                  <a:lnTo>
                    <a:pt x="721" y="405"/>
                  </a:lnTo>
                  <a:lnTo>
                    <a:pt x="721" y="408"/>
                  </a:lnTo>
                  <a:lnTo>
                    <a:pt x="722" y="411"/>
                  </a:lnTo>
                  <a:lnTo>
                    <a:pt x="725" y="414"/>
                  </a:lnTo>
                  <a:lnTo>
                    <a:pt x="726" y="416"/>
                  </a:lnTo>
                  <a:lnTo>
                    <a:pt x="728" y="417"/>
                  </a:lnTo>
                  <a:lnTo>
                    <a:pt x="731" y="419"/>
                  </a:lnTo>
                  <a:lnTo>
                    <a:pt x="733" y="419"/>
                  </a:lnTo>
                  <a:lnTo>
                    <a:pt x="736" y="420"/>
                  </a:lnTo>
                  <a:lnTo>
                    <a:pt x="871" y="420"/>
                  </a:lnTo>
                  <a:lnTo>
                    <a:pt x="871" y="871"/>
                  </a:lnTo>
                  <a:lnTo>
                    <a:pt x="421" y="871"/>
                  </a:lnTo>
                  <a:close/>
                  <a:moveTo>
                    <a:pt x="31" y="630"/>
                  </a:moveTo>
                  <a:lnTo>
                    <a:pt x="31" y="30"/>
                  </a:lnTo>
                  <a:lnTo>
                    <a:pt x="331" y="30"/>
                  </a:lnTo>
                  <a:lnTo>
                    <a:pt x="331" y="164"/>
                  </a:lnTo>
                  <a:lnTo>
                    <a:pt x="331" y="168"/>
                  </a:lnTo>
                  <a:lnTo>
                    <a:pt x="332" y="171"/>
                  </a:lnTo>
                  <a:lnTo>
                    <a:pt x="334" y="173"/>
                  </a:lnTo>
                  <a:lnTo>
                    <a:pt x="335" y="175"/>
                  </a:lnTo>
                  <a:lnTo>
                    <a:pt x="337" y="177"/>
                  </a:lnTo>
                  <a:lnTo>
                    <a:pt x="340" y="178"/>
                  </a:lnTo>
                  <a:lnTo>
                    <a:pt x="343" y="179"/>
                  </a:lnTo>
                  <a:lnTo>
                    <a:pt x="346" y="179"/>
                  </a:lnTo>
                  <a:lnTo>
                    <a:pt x="482" y="179"/>
                  </a:lnTo>
                  <a:lnTo>
                    <a:pt x="482" y="239"/>
                  </a:lnTo>
                  <a:lnTo>
                    <a:pt x="406" y="239"/>
                  </a:lnTo>
                  <a:lnTo>
                    <a:pt x="404" y="239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5" y="245"/>
                  </a:lnTo>
                  <a:lnTo>
                    <a:pt x="394" y="247"/>
                  </a:lnTo>
                  <a:lnTo>
                    <a:pt x="392" y="249"/>
                  </a:lnTo>
                  <a:lnTo>
                    <a:pt x="392" y="252"/>
                  </a:lnTo>
                  <a:lnTo>
                    <a:pt x="391" y="254"/>
                  </a:lnTo>
                  <a:lnTo>
                    <a:pt x="391" y="630"/>
                  </a:lnTo>
                  <a:lnTo>
                    <a:pt x="31" y="630"/>
                  </a:lnTo>
                  <a:close/>
                  <a:moveTo>
                    <a:pt x="361" y="52"/>
                  </a:moveTo>
                  <a:lnTo>
                    <a:pt x="460" y="150"/>
                  </a:lnTo>
                  <a:lnTo>
                    <a:pt x="361" y="150"/>
                  </a:lnTo>
                  <a:lnTo>
                    <a:pt x="361" y="52"/>
                  </a:lnTo>
                  <a:close/>
                  <a:moveTo>
                    <a:pt x="751" y="292"/>
                  </a:moveTo>
                  <a:lnTo>
                    <a:pt x="851" y="390"/>
                  </a:lnTo>
                  <a:lnTo>
                    <a:pt x="751" y="390"/>
                  </a:lnTo>
                  <a:lnTo>
                    <a:pt x="751" y="292"/>
                  </a:lnTo>
                  <a:close/>
                  <a:moveTo>
                    <a:pt x="897" y="395"/>
                  </a:moveTo>
                  <a:lnTo>
                    <a:pt x="747" y="244"/>
                  </a:lnTo>
                  <a:lnTo>
                    <a:pt x="745" y="243"/>
                  </a:lnTo>
                  <a:lnTo>
                    <a:pt x="743" y="240"/>
                  </a:lnTo>
                  <a:lnTo>
                    <a:pt x="740" y="239"/>
                  </a:lnTo>
                  <a:lnTo>
                    <a:pt x="736" y="239"/>
                  </a:lnTo>
                  <a:lnTo>
                    <a:pt x="512" y="239"/>
                  </a:lnTo>
                  <a:lnTo>
                    <a:pt x="512" y="164"/>
                  </a:lnTo>
                  <a:lnTo>
                    <a:pt x="511" y="159"/>
                  </a:lnTo>
                  <a:lnTo>
                    <a:pt x="507" y="154"/>
                  </a:lnTo>
                  <a:lnTo>
                    <a:pt x="357" y="4"/>
                  </a:lnTo>
                  <a:lnTo>
                    <a:pt x="354" y="2"/>
                  </a:lnTo>
                  <a:lnTo>
                    <a:pt x="352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645"/>
                  </a:lnTo>
                  <a:lnTo>
                    <a:pt x="1" y="648"/>
                  </a:lnTo>
                  <a:lnTo>
                    <a:pt x="2" y="651"/>
                  </a:lnTo>
                  <a:lnTo>
                    <a:pt x="3" y="654"/>
                  </a:lnTo>
                  <a:lnTo>
                    <a:pt x="6" y="656"/>
                  </a:lnTo>
                  <a:lnTo>
                    <a:pt x="8" y="658"/>
                  </a:lnTo>
                  <a:lnTo>
                    <a:pt x="10" y="659"/>
                  </a:lnTo>
                  <a:lnTo>
                    <a:pt x="13" y="660"/>
                  </a:lnTo>
                  <a:lnTo>
                    <a:pt x="15" y="660"/>
                  </a:lnTo>
                  <a:lnTo>
                    <a:pt x="391" y="660"/>
                  </a:lnTo>
                  <a:lnTo>
                    <a:pt x="391" y="886"/>
                  </a:lnTo>
                  <a:lnTo>
                    <a:pt x="392" y="889"/>
                  </a:lnTo>
                  <a:lnTo>
                    <a:pt x="392" y="891"/>
                  </a:lnTo>
                  <a:lnTo>
                    <a:pt x="394" y="894"/>
                  </a:lnTo>
                  <a:lnTo>
                    <a:pt x="395" y="897"/>
                  </a:lnTo>
                  <a:lnTo>
                    <a:pt x="398" y="898"/>
                  </a:lnTo>
                  <a:lnTo>
                    <a:pt x="400" y="900"/>
                  </a:lnTo>
                  <a:lnTo>
                    <a:pt x="404" y="900"/>
                  </a:lnTo>
                  <a:lnTo>
                    <a:pt x="406" y="901"/>
                  </a:lnTo>
                  <a:lnTo>
                    <a:pt x="887" y="901"/>
                  </a:lnTo>
                  <a:lnTo>
                    <a:pt x="889" y="900"/>
                  </a:lnTo>
                  <a:lnTo>
                    <a:pt x="893" y="900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4"/>
                  </a:lnTo>
                  <a:lnTo>
                    <a:pt x="900" y="891"/>
                  </a:lnTo>
                  <a:lnTo>
                    <a:pt x="901" y="889"/>
                  </a:lnTo>
                  <a:lnTo>
                    <a:pt x="902" y="886"/>
                  </a:lnTo>
                  <a:lnTo>
                    <a:pt x="902" y="405"/>
                  </a:lnTo>
                  <a:lnTo>
                    <a:pt x="900" y="400"/>
                  </a:lnTo>
                  <a:lnTo>
                    <a:pt x="897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171"/>
            <p:cNvSpPr/>
            <p:nvPr/>
          </p:nvSpPr>
          <p:spPr bwMode="auto">
            <a:xfrm>
              <a:off x="6578738" y="1706555"/>
              <a:ext cx="67985" cy="50094"/>
            </a:xfrm>
            <a:custGeom>
              <a:avLst/>
              <a:gdLst>
                <a:gd name="T0" fmla="*/ 2 w 284"/>
                <a:gd name="T1" fmla="*/ 99 h 209"/>
                <a:gd name="T2" fmla="*/ 4 w 284"/>
                <a:gd name="T3" fmla="*/ 101 h 209"/>
                <a:gd name="T4" fmla="*/ 81 w 284"/>
                <a:gd name="T5" fmla="*/ 177 h 209"/>
                <a:gd name="T6" fmla="*/ 86 w 284"/>
                <a:gd name="T7" fmla="*/ 179 h 209"/>
                <a:gd name="T8" fmla="*/ 93 w 284"/>
                <a:gd name="T9" fmla="*/ 179 h 209"/>
                <a:gd name="T10" fmla="*/ 98 w 284"/>
                <a:gd name="T11" fmla="*/ 177 h 209"/>
                <a:gd name="T12" fmla="*/ 102 w 284"/>
                <a:gd name="T13" fmla="*/ 173 h 209"/>
                <a:gd name="T14" fmla="*/ 104 w 284"/>
                <a:gd name="T15" fmla="*/ 168 h 209"/>
                <a:gd name="T16" fmla="*/ 104 w 284"/>
                <a:gd name="T17" fmla="*/ 161 h 209"/>
                <a:gd name="T18" fmla="*/ 102 w 284"/>
                <a:gd name="T19" fmla="*/ 156 h 209"/>
                <a:gd name="T20" fmla="*/ 51 w 284"/>
                <a:gd name="T21" fmla="*/ 106 h 209"/>
                <a:gd name="T22" fmla="*/ 213 w 284"/>
                <a:gd name="T23" fmla="*/ 107 h 209"/>
                <a:gd name="T24" fmla="*/ 231 w 284"/>
                <a:gd name="T25" fmla="*/ 114 h 209"/>
                <a:gd name="T26" fmla="*/ 245 w 284"/>
                <a:gd name="T27" fmla="*/ 126 h 209"/>
                <a:gd name="T28" fmla="*/ 253 w 284"/>
                <a:gd name="T29" fmla="*/ 142 h 209"/>
                <a:gd name="T30" fmla="*/ 254 w 284"/>
                <a:gd name="T31" fmla="*/ 194 h 209"/>
                <a:gd name="T32" fmla="*/ 256 w 284"/>
                <a:gd name="T33" fmla="*/ 201 h 209"/>
                <a:gd name="T34" fmla="*/ 260 w 284"/>
                <a:gd name="T35" fmla="*/ 205 h 209"/>
                <a:gd name="T36" fmla="*/ 264 w 284"/>
                <a:gd name="T37" fmla="*/ 208 h 209"/>
                <a:gd name="T38" fmla="*/ 269 w 284"/>
                <a:gd name="T39" fmla="*/ 209 h 209"/>
                <a:gd name="T40" fmla="*/ 276 w 284"/>
                <a:gd name="T41" fmla="*/ 208 h 209"/>
                <a:gd name="T42" fmla="*/ 280 w 284"/>
                <a:gd name="T43" fmla="*/ 205 h 209"/>
                <a:gd name="T44" fmla="*/ 283 w 284"/>
                <a:gd name="T45" fmla="*/ 201 h 209"/>
                <a:gd name="T46" fmla="*/ 284 w 284"/>
                <a:gd name="T47" fmla="*/ 194 h 209"/>
                <a:gd name="T48" fmla="*/ 284 w 284"/>
                <a:gd name="T49" fmla="*/ 142 h 209"/>
                <a:gd name="T50" fmla="*/ 280 w 284"/>
                <a:gd name="T51" fmla="*/ 127 h 209"/>
                <a:gd name="T52" fmla="*/ 274 w 284"/>
                <a:gd name="T53" fmla="*/ 114 h 209"/>
                <a:gd name="T54" fmla="*/ 264 w 284"/>
                <a:gd name="T55" fmla="*/ 102 h 209"/>
                <a:gd name="T56" fmla="*/ 252 w 284"/>
                <a:gd name="T57" fmla="*/ 93 h 209"/>
                <a:gd name="T58" fmla="*/ 239 w 284"/>
                <a:gd name="T59" fmla="*/ 84 h 209"/>
                <a:gd name="T60" fmla="*/ 225 w 284"/>
                <a:gd name="T61" fmla="*/ 79 h 209"/>
                <a:gd name="T62" fmla="*/ 210 w 284"/>
                <a:gd name="T63" fmla="*/ 77 h 209"/>
                <a:gd name="T64" fmla="*/ 51 w 284"/>
                <a:gd name="T65" fmla="*/ 76 h 209"/>
                <a:gd name="T66" fmla="*/ 102 w 284"/>
                <a:gd name="T67" fmla="*/ 23 h 209"/>
                <a:gd name="T68" fmla="*/ 104 w 284"/>
                <a:gd name="T69" fmla="*/ 18 h 209"/>
                <a:gd name="T70" fmla="*/ 104 w 284"/>
                <a:gd name="T71" fmla="*/ 11 h 209"/>
                <a:gd name="T72" fmla="*/ 102 w 284"/>
                <a:gd name="T73" fmla="*/ 6 h 209"/>
                <a:gd name="T74" fmla="*/ 98 w 284"/>
                <a:gd name="T75" fmla="*/ 2 h 209"/>
                <a:gd name="T76" fmla="*/ 93 w 284"/>
                <a:gd name="T77" fmla="*/ 0 h 209"/>
                <a:gd name="T78" fmla="*/ 87 w 284"/>
                <a:gd name="T79" fmla="*/ 0 h 209"/>
                <a:gd name="T80" fmla="*/ 82 w 284"/>
                <a:gd name="T81" fmla="*/ 2 h 209"/>
                <a:gd name="T82" fmla="*/ 4 w 284"/>
                <a:gd name="T83" fmla="*/ 80 h 209"/>
                <a:gd name="T84" fmla="*/ 1 w 284"/>
                <a:gd name="T85" fmla="*/ 85 h 209"/>
                <a:gd name="T86" fmla="*/ 0 w 284"/>
                <a:gd name="T87" fmla="*/ 90 h 209"/>
                <a:gd name="T88" fmla="*/ 0 w 284"/>
                <a:gd name="T89" fmla="*/ 91 h 209"/>
                <a:gd name="T90" fmla="*/ 0 w 284"/>
                <a:gd name="T91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09">
                  <a:moveTo>
                    <a:pt x="1" y="97"/>
                  </a:moveTo>
                  <a:lnTo>
                    <a:pt x="2" y="99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9" y="175"/>
                  </a:lnTo>
                  <a:lnTo>
                    <a:pt x="81" y="177"/>
                  </a:lnTo>
                  <a:lnTo>
                    <a:pt x="84" y="178"/>
                  </a:lnTo>
                  <a:lnTo>
                    <a:pt x="86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5" y="178"/>
                  </a:lnTo>
                  <a:lnTo>
                    <a:pt x="98" y="177"/>
                  </a:lnTo>
                  <a:lnTo>
                    <a:pt x="100" y="175"/>
                  </a:lnTo>
                  <a:lnTo>
                    <a:pt x="102" y="173"/>
                  </a:lnTo>
                  <a:lnTo>
                    <a:pt x="103" y="170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0" y="154"/>
                  </a:lnTo>
                  <a:lnTo>
                    <a:pt x="51" y="106"/>
                  </a:lnTo>
                  <a:lnTo>
                    <a:pt x="204" y="106"/>
                  </a:lnTo>
                  <a:lnTo>
                    <a:pt x="213" y="107"/>
                  </a:lnTo>
                  <a:lnTo>
                    <a:pt x="222" y="110"/>
                  </a:lnTo>
                  <a:lnTo>
                    <a:pt x="231" y="114"/>
                  </a:lnTo>
                  <a:lnTo>
                    <a:pt x="238" y="120"/>
                  </a:lnTo>
                  <a:lnTo>
                    <a:pt x="245" y="126"/>
                  </a:lnTo>
                  <a:lnTo>
                    <a:pt x="250" y="133"/>
                  </a:lnTo>
                  <a:lnTo>
                    <a:pt x="253" y="142"/>
                  </a:lnTo>
                  <a:lnTo>
                    <a:pt x="254" y="149"/>
                  </a:lnTo>
                  <a:lnTo>
                    <a:pt x="254" y="194"/>
                  </a:lnTo>
                  <a:lnTo>
                    <a:pt x="255" y="198"/>
                  </a:lnTo>
                  <a:lnTo>
                    <a:pt x="256" y="201"/>
                  </a:lnTo>
                  <a:lnTo>
                    <a:pt x="257" y="203"/>
                  </a:lnTo>
                  <a:lnTo>
                    <a:pt x="260" y="205"/>
                  </a:lnTo>
                  <a:lnTo>
                    <a:pt x="262" y="207"/>
                  </a:lnTo>
                  <a:lnTo>
                    <a:pt x="264" y="208"/>
                  </a:lnTo>
                  <a:lnTo>
                    <a:pt x="267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5"/>
                  </a:lnTo>
                  <a:lnTo>
                    <a:pt x="282" y="203"/>
                  </a:lnTo>
                  <a:lnTo>
                    <a:pt x="283" y="201"/>
                  </a:lnTo>
                  <a:lnTo>
                    <a:pt x="284" y="198"/>
                  </a:lnTo>
                  <a:lnTo>
                    <a:pt x="284" y="194"/>
                  </a:lnTo>
                  <a:lnTo>
                    <a:pt x="284" y="149"/>
                  </a:lnTo>
                  <a:lnTo>
                    <a:pt x="284" y="142"/>
                  </a:lnTo>
                  <a:lnTo>
                    <a:pt x="283" y="135"/>
                  </a:lnTo>
                  <a:lnTo>
                    <a:pt x="280" y="127"/>
                  </a:lnTo>
                  <a:lnTo>
                    <a:pt x="278" y="121"/>
                  </a:lnTo>
                  <a:lnTo>
                    <a:pt x="274" y="114"/>
                  </a:lnTo>
                  <a:lnTo>
                    <a:pt x="269" y="108"/>
                  </a:lnTo>
                  <a:lnTo>
                    <a:pt x="264" y="102"/>
                  </a:lnTo>
                  <a:lnTo>
                    <a:pt x="259" y="97"/>
                  </a:lnTo>
                  <a:lnTo>
                    <a:pt x="252" y="93"/>
                  </a:lnTo>
                  <a:lnTo>
                    <a:pt x="246" y="88"/>
                  </a:lnTo>
                  <a:lnTo>
                    <a:pt x="239" y="84"/>
                  </a:lnTo>
                  <a:lnTo>
                    <a:pt x="232" y="81"/>
                  </a:lnTo>
                  <a:lnTo>
                    <a:pt x="225" y="79"/>
                  </a:lnTo>
                  <a:lnTo>
                    <a:pt x="218" y="78"/>
                  </a:lnTo>
                  <a:lnTo>
                    <a:pt x="210" y="77"/>
                  </a:lnTo>
                  <a:lnTo>
                    <a:pt x="204" y="76"/>
                  </a:lnTo>
                  <a:lnTo>
                    <a:pt x="51" y="76"/>
                  </a:lnTo>
                  <a:lnTo>
                    <a:pt x="101" y="25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5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4" y="80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172"/>
            <p:cNvSpPr/>
            <p:nvPr/>
          </p:nvSpPr>
          <p:spPr bwMode="auto">
            <a:xfrm>
              <a:off x="6446347" y="1871149"/>
              <a:ext cx="67985" cy="44131"/>
            </a:xfrm>
            <a:custGeom>
              <a:avLst/>
              <a:gdLst>
                <a:gd name="T0" fmla="*/ 283 w 285"/>
                <a:gd name="T1" fmla="*/ 83 h 182"/>
                <a:gd name="T2" fmla="*/ 206 w 285"/>
                <a:gd name="T3" fmla="*/ 6 h 182"/>
                <a:gd name="T4" fmla="*/ 200 w 285"/>
                <a:gd name="T5" fmla="*/ 3 h 182"/>
                <a:gd name="T6" fmla="*/ 195 w 285"/>
                <a:gd name="T7" fmla="*/ 2 h 182"/>
                <a:gd name="T8" fmla="*/ 190 w 285"/>
                <a:gd name="T9" fmla="*/ 3 h 182"/>
                <a:gd name="T10" fmla="*/ 184 w 285"/>
                <a:gd name="T11" fmla="*/ 6 h 182"/>
                <a:gd name="T12" fmla="*/ 181 w 285"/>
                <a:gd name="T13" fmla="*/ 12 h 182"/>
                <a:gd name="T14" fmla="*/ 180 w 285"/>
                <a:gd name="T15" fmla="*/ 17 h 182"/>
                <a:gd name="T16" fmla="*/ 181 w 285"/>
                <a:gd name="T17" fmla="*/ 22 h 182"/>
                <a:gd name="T18" fmla="*/ 184 w 285"/>
                <a:gd name="T19" fmla="*/ 28 h 182"/>
                <a:gd name="T20" fmla="*/ 81 w 285"/>
                <a:gd name="T21" fmla="*/ 77 h 182"/>
                <a:gd name="T22" fmla="*/ 64 w 285"/>
                <a:gd name="T23" fmla="*/ 75 h 182"/>
                <a:gd name="T24" fmla="*/ 47 w 285"/>
                <a:gd name="T25" fmla="*/ 70 h 182"/>
                <a:gd name="T26" fmla="*/ 35 w 285"/>
                <a:gd name="T27" fmla="*/ 60 h 182"/>
                <a:gd name="T28" fmla="*/ 31 w 285"/>
                <a:gd name="T29" fmla="*/ 53 h 182"/>
                <a:gd name="T30" fmla="*/ 30 w 285"/>
                <a:gd name="T31" fmla="*/ 45 h 182"/>
                <a:gd name="T32" fmla="*/ 29 w 285"/>
                <a:gd name="T33" fmla="*/ 13 h 182"/>
                <a:gd name="T34" fmla="*/ 27 w 285"/>
                <a:gd name="T35" fmla="*/ 7 h 182"/>
                <a:gd name="T36" fmla="*/ 23 w 285"/>
                <a:gd name="T37" fmla="*/ 3 h 182"/>
                <a:gd name="T38" fmla="*/ 17 w 285"/>
                <a:gd name="T39" fmla="*/ 1 h 182"/>
                <a:gd name="T40" fmla="*/ 12 w 285"/>
                <a:gd name="T41" fmla="*/ 1 h 182"/>
                <a:gd name="T42" fmla="*/ 7 w 285"/>
                <a:gd name="T43" fmla="*/ 3 h 182"/>
                <a:gd name="T44" fmla="*/ 2 w 285"/>
                <a:gd name="T45" fmla="*/ 7 h 182"/>
                <a:gd name="T46" fmla="*/ 0 w 285"/>
                <a:gd name="T47" fmla="*/ 13 h 182"/>
                <a:gd name="T48" fmla="*/ 0 w 285"/>
                <a:gd name="T49" fmla="*/ 45 h 182"/>
                <a:gd name="T50" fmla="*/ 1 w 285"/>
                <a:gd name="T51" fmla="*/ 60 h 182"/>
                <a:gd name="T52" fmla="*/ 7 w 285"/>
                <a:gd name="T53" fmla="*/ 73 h 182"/>
                <a:gd name="T54" fmla="*/ 15 w 285"/>
                <a:gd name="T55" fmla="*/ 83 h 182"/>
                <a:gd name="T56" fmla="*/ 26 w 285"/>
                <a:gd name="T57" fmla="*/ 92 h 182"/>
                <a:gd name="T58" fmla="*/ 38 w 285"/>
                <a:gd name="T59" fmla="*/ 98 h 182"/>
                <a:gd name="T60" fmla="*/ 52 w 285"/>
                <a:gd name="T61" fmla="*/ 103 h 182"/>
                <a:gd name="T62" fmla="*/ 81 w 285"/>
                <a:gd name="T63" fmla="*/ 107 h 182"/>
                <a:gd name="T64" fmla="*/ 184 w 285"/>
                <a:gd name="T65" fmla="*/ 156 h 182"/>
                <a:gd name="T66" fmla="*/ 181 w 285"/>
                <a:gd name="T67" fmla="*/ 162 h 182"/>
                <a:gd name="T68" fmla="*/ 180 w 285"/>
                <a:gd name="T69" fmla="*/ 167 h 182"/>
                <a:gd name="T70" fmla="*/ 181 w 285"/>
                <a:gd name="T71" fmla="*/ 172 h 182"/>
                <a:gd name="T72" fmla="*/ 184 w 285"/>
                <a:gd name="T73" fmla="*/ 178 h 182"/>
                <a:gd name="T74" fmla="*/ 190 w 285"/>
                <a:gd name="T75" fmla="*/ 181 h 182"/>
                <a:gd name="T76" fmla="*/ 195 w 285"/>
                <a:gd name="T77" fmla="*/ 182 h 182"/>
                <a:gd name="T78" fmla="*/ 200 w 285"/>
                <a:gd name="T79" fmla="*/ 181 h 182"/>
                <a:gd name="T80" fmla="*/ 206 w 285"/>
                <a:gd name="T81" fmla="*/ 178 h 182"/>
                <a:gd name="T82" fmla="*/ 283 w 285"/>
                <a:gd name="T83" fmla="*/ 101 h 182"/>
                <a:gd name="T84" fmla="*/ 285 w 285"/>
                <a:gd name="T85" fmla="*/ 94 h 182"/>
                <a:gd name="T86" fmla="*/ 285 w 285"/>
                <a:gd name="T87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" h="182">
                  <a:moveTo>
                    <a:pt x="284" y="86"/>
                  </a:moveTo>
                  <a:lnTo>
                    <a:pt x="283" y="83"/>
                  </a:lnTo>
                  <a:lnTo>
                    <a:pt x="281" y="81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0" y="3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90" y="3"/>
                  </a:lnTo>
                  <a:lnTo>
                    <a:pt x="186" y="4"/>
                  </a:lnTo>
                  <a:lnTo>
                    <a:pt x="184" y="6"/>
                  </a:lnTo>
                  <a:lnTo>
                    <a:pt x="182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0" y="19"/>
                  </a:lnTo>
                  <a:lnTo>
                    <a:pt x="181" y="22"/>
                  </a:lnTo>
                  <a:lnTo>
                    <a:pt x="182" y="25"/>
                  </a:lnTo>
                  <a:lnTo>
                    <a:pt x="184" y="28"/>
                  </a:lnTo>
                  <a:lnTo>
                    <a:pt x="234" y="77"/>
                  </a:lnTo>
                  <a:lnTo>
                    <a:pt x="81" y="77"/>
                  </a:lnTo>
                  <a:lnTo>
                    <a:pt x="73" y="76"/>
                  </a:lnTo>
                  <a:lnTo>
                    <a:pt x="64" y="75"/>
                  </a:lnTo>
                  <a:lnTo>
                    <a:pt x="56" y="73"/>
                  </a:lnTo>
                  <a:lnTo>
                    <a:pt x="47" y="70"/>
                  </a:lnTo>
                  <a:lnTo>
                    <a:pt x="41" y="65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7" y="73"/>
                  </a:lnTo>
                  <a:lnTo>
                    <a:pt x="11" y="78"/>
                  </a:lnTo>
                  <a:lnTo>
                    <a:pt x="15" y="83"/>
                  </a:lnTo>
                  <a:lnTo>
                    <a:pt x="21" y="88"/>
                  </a:lnTo>
                  <a:lnTo>
                    <a:pt x="26" y="92"/>
                  </a:lnTo>
                  <a:lnTo>
                    <a:pt x="31" y="95"/>
                  </a:lnTo>
                  <a:lnTo>
                    <a:pt x="38" y="98"/>
                  </a:lnTo>
                  <a:lnTo>
                    <a:pt x="44" y="101"/>
                  </a:lnTo>
                  <a:lnTo>
                    <a:pt x="52" y="103"/>
                  </a:lnTo>
                  <a:lnTo>
                    <a:pt x="66" y="106"/>
                  </a:lnTo>
                  <a:lnTo>
                    <a:pt x="81" y="107"/>
                  </a:lnTo>
                  <a:lnTo>
                    <a:pt x="234" y="107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1" y="162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70"/>
                  </a:lnTo>
                  <a:lnTo>
                    <a:pt x="181" y="172"/>
                  </a:lnTo>
                  <a:lnTo>
                    <a:pt x="182" y="175"/>
                  </a:lnTo>
                  <a:lnTo>
                    <a:pt x="184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5" y="182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4" y="180"/>
                  </a:lnTo>
                  <a:lnTo>
                    <a:pt x="206" y="178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4" y="97"/>
                  </a:lnTo>
                  <a:lnTo>
                    <a:pt x="285" y="94"/>
                  </a:lnTo>
                  <a:lnTo>
                    <a:pt x="285" y="91"/>
                  </a:lnTo>
                  <a:lnTo>
                    <a:pt x="285" y="89"/>
                  </a:lnTo>
                  <a:lnTo>
                    <a:pt x="28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1" name="Google Shape;436;p24"/>
          <p:cNvSpPr txBox="1"/>
          <p:nvPr/>
        </p:nvSpPr>
        <p:spPr>
          <a:xfrm>
            <a:off x="759129" y="851621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 smtClean="0"/>
              <a:t>Model </a:t>
            </a:r>
            <a:r>
              <a:rPr lang="en-US" sz="3200" dirty="0" err="1" smtClean="0"/>
              <a:t>Generik</a:t>
            </a:r>
            <a:r>
              <a:rPr lang="en-US" sz="3200" dirty="0" smtClean="0"/>
              <a:t> </a:t>
            </a:r>
            <a:r>
              <a:rPr lang="en-US" sz="3200" dirty="0" err="1" smtClean="0"/>
              <a:t>Klaster</a:t>
            </a:r>
            <a:r>
              <a:rPr lang="en-US" sz="3200" dirty="0" smtClean="0"/>
              <a:t> Industry</a:t>
            </a:r>
            <a:endParaRPr lang="en-US" sz="3200" dirty="0">
              <a:solidFill>
                <a:schemeClr val="dk1"/>
              </a:solidFill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2"/>
          <a:srcRect l="17000" t="30784" r="26333" b="17778"/>
          <a:stretch>
            <a:fillRect/>
          </a:stretch>
        </p:blipFill>
        <p:spPr>
          <a:xfrm>
            <a:off x="1563472" y="1545049"/>
            <a:ext cx="8577577" cy="4556350"/>
          </a:xfrm>
          <a:prstGeom prst="rect">
            <a:avLst/>
          </a:prstGeom>
        </p:spPr>
      </p:pic>
      <p:pic>
        <p:nvPicPr>
          <p:cNvPr id="6" name="Gamba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636888" y="6126788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 flipV="1">
            <a:off x="5642270" y="6476518"/>
            <a:ext cx="926810" cy="133088"/>
            <a:chOff x="2496115" y="5556500"/>
            <a:chExt cx="3648413" cy="523902"/>
          </a:xfrm>
        </p:grpSpPr>
        <p:grpSp>
          <p:nvGrpSpPr>
            <p:cNvPr id="70" name="Group 69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75" name="Oval 74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1" name="Google Shape;436;p24"/>
          <p:cNvSpPr txBox="1"/>
          <p:nvPr/>
        </p:nvSpPr>
        <p:spPr>
          <a:xfrm>
            <a:off x="760625" y="1012414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 err="1" smtClean="0"/>
              <a:t>Siklus</a:t>
            </a:r>
            <a:r>
              <a:rPr lang="en-US" sz="3200" dirty="0" smtClean="0"/>
              <a:t> </a:t>
            </a:r>
            <a:r>
              <a:rPr lang="en-US" sz="3200" dirty="0" err="1" smtClean="0"/>
              <a:t>Kehidupan</a:t>
            </a:r>
            <a:r>
              <a:rPr lang="en-US" sz="3200" dirty="0" smtClean="0"/>
              <a:t> </a:t>
            </a:r>
            <a:r>
              <a:rPr lang="en-US" sz="3200" dirty="0" err="1" smtClean="0"/>
              <a:t>Klaster</a:t>
            </a:r>
            <a:endParaRPr lang="en-US" sz="3200" dirty="0">
              <a:solidFill>
                <a:schemeClr val="dk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18000" t="31763" r="26333" b="20740"/>
          <a:stretch>
            <a:fillRect/>
          </a:stretch>
        </p:blipFill>
        <p:spPr>
          <a:xfrm>
            <a:off x="1290391" y="1857995"/>
            <a:ext cx="9913268" cy="3844396"/>
          </a:xfrm>
          <a:prstGeom prst="rect">
            <a:avLst/>
          </a:prstGeom>
        </p:spPr>
      </p:pic>
      <p:pic>
        <p:nvPicPr>
          <p:cNvPr id="4" name="Gamba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716985" y="6152827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 flipV="1">
            <a:off x="5642270" y="6476518"/>
            <a:ext cx="926810" cy="133088"/>
            <a:chOff x="2496115" y="5556500"/>
            <a:chExt cx="3648413" cy="523902"/>
          </a:xfrm>
        </p:grpSpPr>
        <p:grpSp>
          <p:nvGrpSpPr>
            <p:cNvPr id="70" name="Group 69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75" name="Oval 74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710835" y="505982"/>
            <a:ext cx="259773" cy="261216"/>
            <a:chOff x="6439191" y="1702976"/>
            <a:chExt cx="214688" cy="215881"/>
          </a:xfrm>
        </p:grpSpPr>
        <p:sp>
          <p:nvSpPr>
            <p:cNvPr id="79" name="Freeform 170"/>
            <p:cNvSpPr>
              <a:spLocks noEditPoints="1"/>
            </p:cNvSpPr>
            <p:nvPr/>
          </p:nvSpPr>
          <p:spPr bwMode="auto">
            <a:xfrm>
              <a:off x="6439191" y="1702976"/>
              <a:ext cx="214688" cy="215881"/>
            </a:xfrm>
            <a:custGeom>
              <a:avLst/>
              <a:gdLst>
                <a:gd name="T0" fmla="*/ 421 w 902"/>
                <a:gd name="T1" fmla="*/ 269 h 901"/>
                <a:gd name="T2" fmla="*/ 721 w 902"/>
                <a:gd name="T3" fmla="*/ 405 h 901"/>
                <a:gd name="T4" fmla="*/ 722 w 902"/>
                <a:gd name="T5" fmla="*/ 411 h 901"/>
                <a:gd name="T6" fmla="*/ 726 w 902"/>
                <a:gd name="T7" fmla="*/ 416 h 901"/>
                <a:gd name="T8" fmla="*/ 731 w 902"/>
                <a:gd name="T9" fmla="*/ 419 h 901"/>
                <a:gd name="T10" fmla="*/ 736 w 902"/>
                <a:gd name="T11" fmla="*/ 420 h 901"/>
                <a:gd name="T12" fmla="*/ 871 w 902"/>
                <a:gd name="T13" fmla="*/ 871 h 901"/>
                <a:gd name="T14" fmla="*/ 31 w 902"/>
                <a:gd name="T15" fmla="*/ 630 h 901"/>
                <a:gd name="T16" fmla="*/ 331 w 902"/>
                <a:gd name="T17" fmla="*/ 30 h 901"/>
                <a:gd name="T18" fmla="*/ 331 w 902"/>
                <a:gd name="T19" fmla="*/ 168 h 901"/>
                <a:gd name="T20" fmla="*/ 334 w 902"/>
                <a:gd name="T21" fmla="*/ 173 h 901"/>
                <a:gd name="T22" fmla="*/ 337 w 902"/>
                <a:gd name="T23" fmla="*/ 177 h 901"/>
                <a:gd name="T24" fmla="*/ 343 w 902"/>
                <a:gd name="T25" fmla="*/ 179 h 901"/>
                <a:gd name="T26" fmla="*/ 482 w 902"/>
                <a:gd name="T27" fmla="*/ 179 h 901"/>
                <a:gd name="T28" fmla="*/ 406 w 902"/>
                <a:gd name="T29" fmla="*/ 239 h 901"/>
                <a:gd name="T30" fmla="*/ 400 w 902"/>
                <a:gd name="T31" fmla="*/ 240 h 901"/>
                <a:gd name="T32" fmla="*/ 395 w 902"/>
                <a:gd name="T33" fmla="*/ 245 h 901"/>
                <a:gd name="T34" fmla="*/ 392 w 902"/>
                <a:gd name="T35" fmla="*/ 249 h 901"/>
                <a:gd name="T36" fmla="*/ 391 w 902"/>
                <a:gd name="T37" fmla="*/ 254 h 901"/>
                <a:gd name="T38" fmla="*/ 31 w 902"/>
                <a:gd name="T39" fmla="*/ 630 h 901"/>
                <a:gd name="T40" fmla="*/ 460 w 902"/>
                <a:gd name="T41" fmla="*/ 150 h 901"/>
                <a:gd name="T42" fmla="*/ 361 w 902"/>
                <a:gd name="T43" fmla="*/ 52 h 901"/>
                <a:gd name="T44" fmla="*/ 851 w 902"/>
                <a:gd name="T45" fmla="*/ 390 h 901"/>
                <a:gd name="T46" fmla="*/ 751 w 902"/>
                <a:gd name="T47" fmla="*/ 292 h 901"/>
                <a:gd name="T48" fmla="*/ 747 w 902"/>
                <a:gd name="T49" fmla="*/ 244 h 901"/>
                <a:gd name="T50" fmla="*/ 743 w 902"/>
                <a:gd name="T51" fmla="*/ 240 h 901"/>
                <a:gd name="T52" fmla="*/ 736 w 902"/>
                <a:gd name="T53" fmla="*/ 239 h 901"/>
                <a:gd name="T54" fmla="*/ 512 w 902"/>
                <a:gd name="T55" fmla="*/ 164 h 901"/>
                <a:gd name="T56" fmla="*/ 507 w 902"/>
                <a:gd name="T57" fmla="*/ 154 h 901"/>
                <a:gd name="T58" fmla="*/ 354 w 902"/>
                <a:gd name="T59" fmla="*/ 2 h 901"/>
                <a:gd name="T60" fmla="*/ 349 w 902"/>
                <a:gd name="T61" fmla="*/ 0 h 901"/>
                <a:gd name="T62" fmla="*/ 15 w 902"/>
                <a:gd name="T63" fmla="*/ 0 h 901"/>
                <a:gd name="T64" fmla="*/ 10 w 902"/>
                <a:gd name="T65" fmla="*/ 1 h 901"/>
                <a:gd name="T66" fmla="*/ 6 w 902"/>
                <a:gd name="T67" fmla="*/ 4 h 901"/>
                <a:gd name="T68" fmla="*/ 2 w 902"/>
                <a:gd name="T69" fmla="*/ 9 h 901"/>
                <a:gd name="T70" fmla="*/ 0 w 902"/>
                <a:gd name="T71" fmla="*/ 15 h 901"/>
                <a:gd name="T72" fmla="*/ 1 w 902"/>
                <a:gd name="T73" fmla="*/ 648 h 901"/>
                <a:gd name="T74" fmla="*/ 3 w 902"/>
                <a:gd name="T75" fmla="*/ 654 h 901"/>
                <a:gd name="T76" fmla="*/ 8 w 902"/>
                <a:gd name="T77" fmla="*/ 658 h 901"/>
                <a:gd name="T78" fmla="*/ 13 w 902"/>
                <a:gd name="T79" fmla="*/ 660 h 901"/>
                <a:gd name="T80" fmla="*/ 391 w 902"/>
                <a:gd name="T81" fmla="*/ 660 h 901"/>
                <a:gd name="T82" fmla="*/ 392 w 902"/>
                <a:gd name="T83" fmla="*/ 889 h 901"/>
                <a:gd name="T84" fmla="*/ 394 w 902"/>
                <a:gd name="T85" fmla="*/ 894 h 901"/>
                <a:gd name="T86" fmla="*/ 398 w 902"/>
                <a:gd name="T87" fmla="*/ 898 h 901"/>
                <a:gd name="T88" fmla="*/ 404 w 902"/>
                <a:gd name="T89" fmla="*/ 900 h 901"/>
                <a:gd name="T90" fmla="*/ 887 w 902"/>
                <a:gd name="T91" fmla="*/ 901 h 901"/>
                <a:gd name="T92" fmla="*/ 893 w 902"/>
                <a:gd name="T93" fmla="*/ 900 h 901"/>
                <a:gd name="T94" fmla="*/ 897 w 902"/>
                <a:gd name="T95" fmla="*/ 897 h 901"/>
                <a:gd name="T96" fmla="*/ 900 w 902"/>
                <a:gd name="T97" fmla="*/ 891 h 901"/>
                <a:gd name="T98" fmla="*/ 902 w 902"/>
                <a:gd name="T99" fmla="*/ 886 h 901"/>
                <a:gd name="T100" fmla="*/ 900 w 902"/>
                <a:gd name="T101" fmla="*/ 4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2" h="901">
                  <a:moveTo>
                    <a:pt x="421" y="871"/>
                  </a:moveTo>
                  <a:lnTo>
                    <a:pt x="421" y="269"/>
                  </a:lnTo>
                  <a:lnTo>
                    <a:pt x="721" y="269"/>
                  </a:lnTo>
                  <a:lnTo>
                    <a:pt x="721" y="405"/>
                  </a:lnTo>
                  <a:lnTo>
                    <a:pt x="721" y="408"/>
                  </a:lnTo>
                  <a:lnTo>
                    <a:pt x="722" y="411"/>
                  </a:lnTo>
                  <a:lnTo>
                    <a:pt x="725" y="414"/>
                  </a:lnTo>
                  <a:lnTo>
                    <a:pt x="726" y="416"/>
                  </a:lnTo>
                  <a:lnTo>
                    <a:pt x="728" y="417"/>
                  </a:lnTo>
                  <a:lnTo>
                    <a:pt x="731" y="419"/>
                  </a:lnTo>
                  <a:lnTo>
                    <a:pt x="733" y="419"/>
                  </a:lnTo>
                  <a:lnTo>
                    <a:pt x="736" y="420"/>
                  </a:lnTo>
                  <a:lnTo>
                    <a:pt x="871" y="420"/>
                  </a:lnTo>
                  <a:lnTo>
                    <a:pt x="871" y="871"/>
                  </a:lnTo>
                  <a:lnTo>
                    <a:pt x="421" y="871"/>
                  </a:lnTo>
                  <a:close/>
                  <a:moveTo>
                    <a:pt x="31" y="630"/>
                  </a:moveTo>
                  <a:lnTo>
                    <a:pt x="31" y="30"/>
                  </a:lnTo>
                  <a:lnTo>
                    <a:pt x="331" y="30"/>
                  </a:lnTo>
                  <a:lnTo>
                    <a:pt x="331" y="164"/>
                  </a:lnTo>
                  <a:lnTo>
                    <a:pt x="331" y="168"/>
                  </a:lnTo>
                  <a:lnTo>
                    <a:pt x="332" y="171"/>
                  </a:lnTo>
                  <a:lnTo>
                    <a:pt x="334" y="173"/>
                  </a:lnTo>
                  <a:lnTo>
                    <a:pt x="335" y="175"/>
                  </a:lnTo>
                  <a:lnTo>
                    <a:pt x="337" y="177"/>
                  </a:lnTo>
                  <a:lnTo>
                    <a:pt x="340" y="178"/>
                  </a:lnTo>
                  <a:lnTo>
                    <a:pt x="343" y="179"/>
                  </a:lnTo>
                  <a:lnTo>
                    <a:pt x="346" y="179"/>
                  </a:lnTo>
                  <a:lnTo>
                    <a:pt x="482" y="179"/>
                  </a:lnTo>
                  <a:lnTo>
                    <a:pt x="482" y="239"/>
                  </a:lnTo>
                  <a:lnTo>
                    <a:pt x="406" y="239"/>
                  </a:lnTo>
                  <a:lnTo>
                    <a:pt x="404" y="239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5" y="245"/>
                  </a:lnTo>
                  <a:lnTo>
                    <a:pt x="394" y="247"/>
                  </a:lnTo>
                  <a:lnTo>
                    <a:pt x="392" y="249"/>
                  </a:lnTo>
                  <a:lnTo>
                    <a:pt x="392" y="252"/>
                  </a:lnTo>
                  <a:lnTo>
                    <a:pt x="391" y="254"/>
                  </a:lnTo>
                  <a:lnTo>
                    <a:pt x="391" y="630"/>
                  </a:lnTo>
                  <a:lnTo>
                    <a:pt x="31" y="630"/>
                  </a:lnTo>
                  <a:close/>
                  <a:moveTo>
                    <a:pt x="361" y="52"/>
                  </a:moveTo>
                  <a:lnTo>
                    <a:pt x="460" y="150"/>
                  </a:lnTo>
                  <a:lnTo>
                    <a:pt x="361" y="150"/>
                  </a:lnTo>
                  <a:lnTo>
                    <a:pt x="361" y="52"/>
                  </a:lnTo>
                  <a:close/>
                  <a:moveTo>
                    <a:pt x="751" y="292"/>
                  </a:moveTo>
                  <a:lnTo>
                    <a:pt x="851" y="390"/>
                  </a:lnTo>
                  <a:lnTo>
                    <a:pt x="751" y="390"/>
                  </a:lnTo>
                  <a:lnTo>
                    <a:pt x="751" y="292"/>
                  </a:lnTo>
                  <a:close/>
                  <a:moveTo>
                    <a:pt x="897" y="395"/>
                  </a:moveTo>
                  <a:lnTo>
                    <a:pt x="747" y="244"/>
                  </a:lnTo>
                  <a:lnTo>
                    <a:pt x="745" y="243"/>
                  </a:lnTo>
                  <a:lnTo>
                    <a:pt x="743" y="240"/>
                  </a:lnTo>
                  <a:lnTo>
                    <a:pt x="740" y="239"/>
                  </a:lnTo>
                  <a:lnTo>
                    <a:pt x="736" y="239"/>
                  </a:lnTo>
                  <a:lnTo>
                    <a:pt x="512" y="239"/>
                  </a:lnTo>
                  <a:lnTo>
                    <a:pt x="512" y="164"/>
                  </a:lnTo>
                  <a:lnTo>
                    <a:pt x="511" y="159"/>
                  </a:lnTo>
                  <a:lnTo>
                    <a:pt x="507" y="154"/>
                  </a:lnTo>
                  <a:lnTo>
                    <a:pt x="357" y="4"/>
                  </a:lnTo>
                  <a:lnTo>
                    <a:pt x="354" y="2"/>
                  </a:lnTo>
                  <a:lnTo>
                    <a:pt x="352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645"/>
                  </a:lnTo>
                  <a:lnTo>
                    <a:pt x="1" y="648"/>
                  </a:lnTo>
                  <a:lnTo>
                    <a:pt x="2" y="651"/>
                  </a:lnTo>
                  <a:lnTo>
                    <a:pt x="3" y="654"/>
                  </a:lnTo>
                  <a:lnTo>
                    <a:pt x="6" y="656"/>
                  </a:lnTo>
                  <a:lnTo>
                    <a:pt x="8" y="658"/>
                  </a:lnTo>
                  <a:lnTo>
                    <a:pt x="10" y="659"/>
                  </a:lnTo>
                  <a:lnTo>
                    <a:pt x="13" y="660"/>
                  </a:lnTo>
                  <a:lnTo>
                    <a:pt x="15" y="660"/>
                  </a:lnTo>
                  <a:lnTo>
                    <a:pt x="391" y="660"/>
                  </a:lnTo>
                  <a:lnTo>
                    <a:pt x="391" y="886"/>
                  </a:lnTo>
                  <a:lnTo>
                    <a:pt x="392" y="889"/>
                  </a:lnTo>
                  <a:lnTo>
                    <a:pt x="392" y="891"/>
                  </a:lnTo>
                  <a:lnTo>
                    <a:pt x="394" y="894"/>
                  </a:lnTo>
                  <a:lnTo>
                    <a:pt x="395" y="897"/>
                  </a:lnTo>
                  <a:lnTo>
                    <a:pt x="398" y="898"/>
                  </a:lnTo>
                  <a:lnTo>
                    <a:pt x="400" y="900"/>
                  </a:lnTo>
                  <a:lnTo>
                    <a:pt x="404" y="900"/>
                  </a:lnTo>
                  <a:lnTo>
                    <a:pt x="406" y="901"/>
                  </a:lnTo>
                  <a:lnTo>
                    <a:pt x="887" y="901"/>
                  </a:lnTo>
                  <a:lnTo>
                    <a:pt x="889" y="900"/>
                  </a:lnTo>
                  <a:lnTo>
                    <a:pt x="893" y="900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4"/>
                  </a:lnTo>
                  <a:lnTo>
                    <a:pt x="900" y="891"/>
                  </a:lnTo>
                  <a:lnTo>
                    <a:pt x="901" y="889"/>
                  </a:lnTo>
                  <a:lnTo>
                    <a:pt x="902" y="886"/>
                  </a:lnTo>
                  <a:lnTo>
                    <a:pt x="902" y="405"/>
                  </a:lnTo>
                  <a:lnTo>
                    <a:pt x="900" y="400"/>
                  </a:lnTo>
                  <a:lnTo>
                    <a:pt x="897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171"/>
            <p:cNvSpPr/>
            <p:nvPr/>
          </p:nvSpPr>
          <p:spPr bwMode="auto">
            <a:xfrm>
              <a:off x="6578738" y="1706555"/>
              <a:ext cx="67985" cy="50094"/>
            </a:xfrm>
            <a:custGeom>
              <a:avLst/>
              <a:gdLst>
                <a:gd name="T0" fmla="*/ 2 w 284"/>
                <a:gd name="T1" fmla="*/ 99 h 209"/>
                <a:gd name="T2" fmla="*/ 4 w 284"/>
                <a:gd name="T3" fmla="*/ 101 h 209"/>
                <a:gd name="T4" fmla="*/ 81 w 284"/>
                <a:gd name="T5" fmla="*/ 177 h 209"/>
                <a:gd name="T6" fmla="*/ 86 w 284"/>
                <a:gd name="T7" fmla="*/ 179 h 209"/>
                <a:gd name="T8" fmla="*/ 93 w 284"/>
                <a:gd name="T9" fmla="*/ 179 h 209"/>
                <a:gd name="T10" fmla="*/ 98 w 284"/>
                <a:gd name="T11" fmla="*/ 177 h 209"/>
                <a:gd name="T12" fmla="*/ 102 w 284"/>
                <a:gd name="T13" fmla="*/ 173 h 209"/>
                <a:gd name="T14" fmla="*/ 104 w 284"/>
                <a:gd name="T15" fmla="*/ 168 h 209"/>
                <a:gd name="T16" fmla="*/ 104 w 284"/>
                <a:gd name="T17" fmla="*/ 161 h 209"/>
                <a:gd name="T18" fmla="*/ 102 w 284"/>
                <a:gd name="T19" fmla="*/ 156 h 209"/>
                <a:gd name="T20" fmla="*/ 51 w 284"/>
                <a:gd name="T21" fmla="*/ 106 h 209"/>
                <a:gd name="T22" fmla="*/ 213 w 284"/>
                <a:gd name="T23" fmla="*/ 107 h 209"/>
                <a:gd name="T24" fmla="*/ 231 w 284"/>
                <a:gd name="T25" fmla="*/ 114 h 209"/>
                <a:gd name="T26" fmla="*/ 245 w 284"/>
                <a:gd name="T27" fmla="*/ 126 h 209"/>
                <a:gd name="T28" fmla="*/ 253 w 284"/>
                <a:gd name="T29" fmla="*/ 142 h 209"/>
                <a:gd name="T30" fmla="*/ 254 w 284"/>
                <a:gd name="T31" fmla="*/ 194 h 209"/>
                <a:gd name="T32" fmla="*/ 256 w 284"/>
                <a:gd name="T33" fmla="*/ 201 h 209"/>
                <a:gd name="T34" fmla="*/ 260 w 284"/>
                <a:gd name="T35" fmla="*/ 205 h 209"/>
                <a:gd name="T36" fmla="*/ 264 w 284"/>
                <a:gd name="T37" fmla="*/ 208 h 209"/>
                <a:gd name="T38" fmla="*/ 269 w 284"/>
                <a:gd name="T39" fmla="*/ 209 h 209"/>
                <a:gd name="T40" fmla="*/ 276 w 284"/>
                <a:gd name="T41" fmla="*/ 208 h 209"/>
                <a:gd name="T42" fmla="*/ 280 w 284"/>
                <a:gd name="T43" fmla="*/ 205 h 209"/>
                <a:gd name="T44" fmla="*/ 283 w 284"/>
                <a:gd name="T45" fmla="*/ 201 h 209"/>
                <a:gd name="T46" fmla="*/ 284 w 284"/>
                <a:gd name="T47" fmla="*/ 194 h 209"/>
                <a:gd name="T48" fmla="*/ 284 w 284"/>
                <a:gd name="T49" fmla="*/ 142 h 209"/>
                <a:gd name="T50" fmla="*/ 280 w 284"/>
                <a:gd name="T51" fmla="*/ 127 h 209"/>
                <a:gd name="T52" fmla="*/ 274 w 284"/>
                <a:gd name="T53" fmla="*/ 114 h 209"/>
                <a:gd name="T54" fmla="*/ 264 w 284"/>
                <a:gd name="T55" fmla="*/ 102 h 209"/>
                <a:gd name="T56" fmla="*/ 252 w 284"/>
                <a:gd name="T57" fmla="*/ 93 h 209"/>
                <a:gd name="T58" fmla="*/ 239 w 284"/>
                <a:gd name="T59" fmla="*/ 84 h 209"/>
                <a:gd name="T60" fmla="*/ 225 w 284"/>
                <a:gd name="T61" fmla="*/ 79 h 209"/>
                <a:gd name="T62" fmla="*/ 210 w 284"/>
                <a:gd name="T63" fmla="*/ 77 h 209"/>
                <a:gd name="T64" fmla="*/ 51 w 284"/>
                <a:gd name="T65" fmla="*/ 76 h 209"/>
                <a:gd name="T66" fmla="*/ 102 w 284"/>
                <a:gd name="T67" fmla="*/ 23 h 209"/>
                <a:gd name="T68" fmla="*/ 104 w 284"/>
                <a:gd name="T69" fmla="*/ 18 h 209"/>
                <a:gd name="T70" fmla="*/ 104 w 284"/>
                <a:gd name="T71" fmla="*/ 11 h 209"/>
                <a:gd name="T72" fmla="*/ 102 w 284"/>
                <a:gd name="T73" fmla="*/ 6 h 209"/>
                <a:gd name="T74" fmla="*/ 98 w 284"/>
                <a:gd name="T75" fmla="*/ 2 h 209"/>
                <a:gd name="T76" fmla="*/ 93 w 284"/>
                <a:gd name="T77" fmla="*/ 0 h 209"/>
                <a:gd name="T78" fmla="*/ 87 w 284"/>
                <a:gd name="T79" fmla="*/ 0 h 209"/>
                <a:gd name="T80" fmla="*/ 82 w 284"/>
                <a:gd name="T81" fmla="*/ 2 h 209"/>
                <a:gd name="T82" fmla="*/ 4 w 284"/>
                <a:gd name="T83" fmla="*/ 80 h 209"/>
                <a:gd name="T84" fmla="*/ 1 w 284"/>
                <a:gd name="T85" fmla="*/ 85 h 209"/>
                <a:gd name="T86" fmla="*/ 0 w 284"/>
                <a:gd name="T87" fmla="*/ 90 h 209"/>
                <a:gd name="T88" fmla="*/ 0 w 284"/>
                <a:gd name="T89" fmla="*/ 91 h 209"/>
                <a:gd name="T90" fmla="*/ 0 w 284"/>
                <a:gd name="T91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09">
                  <a:moveTo>
                    <a:pt x="1" y="97"/>
                  </a:moveTo>
                  <a:lnTo>
                    <a:pt x="2" y="99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9" y="175"/>
                  </a:lnTo>
                  <a:lnTo>
                    <a:pt x="81" y="177"/>
                  </a:lnTo>
                  <a:lnTo>
                    <a:pt x="84" y="178"/>
                  </a:lnTo>
                  <a:lnTo>
                    <a:pt x="86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5" y="178"/>
                  </a:lnTo>
                  <a:lnTo>
                    <a:pt x="98" y="177"/>
                  </a:lnTo>
                  <a:lnTo>
                    <a:pt x="100" y="175"/>
                  </a:lnTo>
                  <a:lnTo>
                    <a:pt x="102" y="173"/>
                  </a:lnTo>
                  <a:lnTo>
                    <a:pt x="103" y="170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0" y="154"/>
                  </a:lnTo>
                  <a:lnTo>
                    <a:pt x="51" y="106"/>
                  </a:lnTo>
                  <a:lnTo>
                    <a:pt x="204" y="106"/>
                  </a:lnTo>
                  <a:lnTo>
                    <a:pt x="213" y="107"/>
                  </a:lnTo>
                  <a:lnTo>
                    <a:pt x="222" y="110"/>
                  </a:lnTo>
                  <a:lnTo>
                    <a:pt x="231" y="114"/>
                  </a:lnTo>
                  <a:lnTo>
                    <a:pt x="238" y="120"/>
                  </a:lnTo>
                  <a:lnTo>
                    <a:pt x="245" y="126"/>
                  </a:lnTo>
                  <a:lnTo>
                    <a:pt x="250" y="133"/>
                  </a:lnTo>
                  <a:lnTo>
                    <a:pt x="253" y="142"/>
                  </a:lnTo>
                  <a:lnTo>
                    <a:pt x="254" y="149"/>
                  </a:lnTo>
                  <a:lnTo>
                    <a:pt x="254" y="194"/>
                  </a:lnTo>
                  <a:lnTo>
                    <a:pt x="255" y="198"/>
                  </a:lnTo>
                  <a:lnTo>
                    <a:pt x="256" y="201"/>
                  </a:lnTo>
                  <a:lnTo>
                    <a:pt x="257" y="203"/>
                  </a:lnTo>
                  <a:lnTo>
                    <a:pt x="260" y="205"/>
                  </a:lnTo>
                  <a:lnTo>
                    <a:pt x="262" y="207"/>
                  </a:lnTo>
                  <a:lnTo>
                    <a:pt x="264" y="208"/>
                  </a:lnTo>
                  <a:lnTo>
                    <a:pt x="267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5"/>
                  </a:lnTo>
                  <a:lnTo>
                    <a:pt x="282" y="203"/>
                  </a:lnTo>
                  <a:lnTo>
                    <a:pt x="283" y="201"/>
                  </a:lnTo>
                  <a:lnTo>
                    <a:pt x="284" y="198"/>
                  </a:lnTo>
                  <a:lnTo>
                    <a:pt x="284" y="194"/>
                  </a:lnTo>
                  <a:lnTo>
                    <a:pt x="284" y="149"/>
                  </a:lnTo>
                  <a:lnTo>
                    <a:pt x="284" y="142"/>
                  </a:lnTo>
                  <a:lnTo>
                    <a:pt x="283" y="135"/>
                  </a:lnTo>
                  <a:lnTo>
                    <a:pt x="280" y="127"/>
                  </a:lnTo>
                  <a:lnTo>
                    <a:pt x="278" y="121"/>
                  </a:lnTo>
                  <a:lnTo>
                    <a:pt x="274" y="114"/>
                  </a:lnTo>
                  <a:lnTo>
                    <a:pt x="269" y="108"/>
                  </a:lnTo>
                  <a:lnTo>
                    <a:pt x="264" y="102"/>
                  </a:lnTo>
                  <a:lnTo>
                    <a:pt x="259" y="97"/>
                  </a:lnTo>
                  <a:lnTo>
                    <a:pt x="252" y="93"/>
                  </a:lnTo>
                  <a:lnTo>
                    <a:pt x="246" y="88"/>
                  </a:lnTo>
                  <a:lnTo>
                    <a:pt x="239" y="84"/>
                  </a:lnTo>
                  <a:lnTo>
                    <a:pt x="232" y="81"/>
                  </a:lnTo>
                  <a:lnTo>
                    <a:pt x="225" y="79"/>
                  </a:lnTo>
                  <a:lnTo>
                    <a:pt x="218" y="78"/>
                  </a:lnTo>
                  <a:lnTo>
                    <a:pt x="210" y="77"/>
                  </a:lnTo>
                  <a:lnTo>
                    <a:pt x="204" y="76"/>
                  </a:lnTo>
                  <a:lnTo>
                    <a:pt x="51" y="76"/>
                  </a:lnTo>
                  <a:lnTo>
                    <a:pt x="101" y="25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5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4" y="80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172"/>
            <p:cNvSpPr/>
            <p:nvPr/>
          </p:nvSpPr>
          <p:spPr bwMode="auto">
            <a:xfrm>
              <a:off x="6446347" y="1871149"/>
              <a:ext cx="67985" cy="44131"/>
            </a:xfrm>
            <a:custGeom>
              <a:avLst/>
              <a:gdLst>
                <a:gd name="T0" fmla="*/ 283 w 285"/>
                <a:gd name="T1" fmla="*/ 83 h 182"/>
                <a:gd name="T2" fmla="*/ 206 w 285"/>
                <a:gd name="T3" fmla="*/ 6 h 182"/>
                <a:gd name="T4" fmla="*/ 200 w 285"/>
                <a:gd name="T5" fmla="*/ 3 h 182"/>
                <a:gd name="T6" fmla="*/ 195 w 285"/>
                <a:gd name="T7" fmla="*/ 2 h 182"/>
                <a:gd name="T8" fmla="*/ 190 w 285"/>
                <a:gd name="T9" fmla="*/ 3 h 182"/>
                <a:gd name="T10" fmla="*/ 184 w 285"/>
                <a:gd name="T11" fmla="*/ 6 h 182"/>
                <a:gd name="T12" fmla="*/ 181 w 285"/>
                <a:gd name="T13" fmla="*/ 12 h 182"/>
                <a:gd name="T14" fmla="*/ 180 w 285"/>
                <a:gd name="T15" fmla="*/ 17 h 182"/>
                <a:gd name="T16" fmla="*/ 181 w 285"/>
                <a:gd name="T17" fmla="*/ 22 h 182"/>
                <a:gd name="T18" fmla="*/ 184 w 285"/>
                <a:gd name="T19" fmla="*/ 28 h 182"/>
                <a:gd name="T20" fmla="*/ 81 w 285"/>
                <a:gd name="T21" fmla="*/ 77 h 182"/>
                <a:gd name="T22" fmla="*/ 64 w 285"/>
                <a:gd name="T23" fmla="*/ 75 h 182"/>
                <a:gd name="T24" fmla="*/ 47 w 285"/>
                <a:gd name="T25" fmla="*/ 70 h 182"/>
                <a:gd name="T26" fmla="*/ 35 w 285"/>
                <a:gd name="T27" fmla="*/ 60 h 182"/>
                <a:gd name="T28" fmla="*/ 31 w 285"/>
                <a:gd name="T29" fmla="*/ 53 h 182"/>
                <a:gd name="T30" fmla="*/ 30 w 285"/>
                <a:gd name="T31" fmla="*/ 45 h 182"/>
                <a:gd name="T32" fmla="*/ 29 w 285"/>
                <a:gd name="T33" fmla="*/ 13 h 182"/>
                <a:gd name="T34" fmla="*/ 27 w 285"/>
                <a:gd name="T35" fmla="*/ 7 h 182"/>
                <a:gd name="T36" fmla="*/ 23 w 285"/>
                <a:gd name="T37" fmla="*/ 3 h 182"/>
                <a:gd name="T38" fmla="*/ 17 w 285"/>
                <a:gd name="T39" fmla="*/ 1 h 182"/>
                <a:gd name="T40" fmla="*/ 12 w 285"/>
                <a:gd name="T41" fmla="*/ 1 h 182"/>
                <a:gd name="T42" fmla="*/ 7 w 285"/>
                <a:gd name="T43" fmla="*/ 3 h 182"/>
                <a:gd name="T44" fmla="*/ 2 w 285"/>
                <a:gd name="T45" fmla="*/ 7 h 182"/>
                <a:gd name="T46" fmla="*/ 0 w 285"/>
                <a:gd name="T47" fmla="*/ 13 h 182"/>
                <a:gd name="T48" fmla="*/ 0 w 285"/>
                <a:gd name="T49" fmla="*/ 45 h 182"/>
                <a:gd name="T50" fmla="*/ 1 w 285"/>
                <a:gd name="T51" fmla="*/ 60 h 182"/>
                <a:gd name="T52" fmla="*/ 7 w 285"/>
                <a:gd name="T53" fmla="*/ 73 h 182"/>
                <a:gd name="T54" fmla="*/ 15 w 285"/>
                <a:gd name="T55" fmla="*/ 83 h 182"/>
                <a:gd name="T56" fmla="*/ 26 w 285"/>
                <a:gd name="T57" fmla="*/ 92 h 182"/>
                <a:gd name="T58" fmla="*/ 38 w 285"/>
                <a:gd name="T59" fmla="*/ 98 h 182"/>
                <a:gd name="T60" fmla="*/ 52 w 285"/>
                <a:gd name="T61" fmla="*/ 103 h 182"/>
                <a:gd name="T62" fmla="*/ 81 w 285"/>
                <a:gd name="T63" fmla="*/ 107 h 182"/>
                <a:gd name="T64" fmla="*/ 184 w 285"/>
                <a:gd name="T65" fmla="*/ 156 h 182"/>
                <a:gd name="T66" fmla="*/ 181 w 285"/>
                <a:gd name="T67" fmla="*/ 162 h 182"/>
                <a:gd name="T68" fmla="*/ 180 w 285"/>
                <a:gd name="T69" fmla="*/ 167 h 182"/>
                <a:gd name="T70" fmla="*/ 181 w 285"/>
                <a:gd name="T71" fmla="*/ 172 h 182"/>
                <a:gd name="T72" fmla="*/ 184 w 285"/>
                <a:gd name="T73" fmla="*/ 178 h 182"/>
                <a:gd name="T74" fmla="*/ 190 w 285"/>
                <a:gd name="T75" fmla="*/ 181 h 182"/>
                <a:gd name="T76" fmla="*/ 195 w 285"/>
                <a:gd name="T77" fmla="*/ 182 h 182"/>
                <a:gd name="T78" fmla="*/ 200 w 285"/>
                <a:gd name="T79" fmla="*/ 181 h 182"/>
                <a:gd name="T80" fmla="*/ 206 w 285"/>
                <a:gd name="T81" fmla="*/ 178 h 182"/>
                <a:gd name="T82" fmla="*/ 283 w 285"/>
                <a:gd name="T83" fmla="*/ 101 h 182"/>
                <a:gd name="T84" fmla="*/ 285 w 285"/>
                <a:gd name="T85" fmla="*/ 94 h 182"/>
                <a:gd name="T86" fmla="*/ 285 w 285"/>
                <a:gd name="T87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" h="182">
                  <a:moveTo>
                    <a:pt x="284" y="86"/>
                  </a:moveTo>
                  <a:lnTo>
                    <a:pt x="283" y="83"/>
                  </a:lnTo>
                  <a:lnTo>
                    <a:pt x="281" y="81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0" y="3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90" y="3"/>
                  </a:lnTo>
                  <a:lnTo>
                    <a:pt x="186" y="4"/>
                  </a:lnTo>
                  <a:lnTo>
                    <a:pt x="184" y="6"/>
                  </a:lnTo>
                  <a:lnTo>
                    <a:pt x="182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0" y="19"/>
                  </a:lnTo>
                  <a:lnTo>
                    <a:pt x="181" y="22"/>
                  </a:lnTo>
                  <a:lnTo>
                    <a:pt x="182" y="25"/>
                  </a:lnTo>
                  <a:lnTo>
                    <a:pt x="184" y="28"/>
                  </a:lnTo>
                  <a:lnTo>
                    <a:pt x="234" y="77"/>
                  </a:lnTo>
                  <a:lnTo>
                    <a:pt x="81" y="77"/>
                  </a:lnTo>
                  <a:lnTo>
                    <a:pt x="73" y="76"/>
                  </a:lnTo>
                  <a:lnTo>
                    <a:pt x="64" y="75"/>
                  </a:lnTo>
                  <a:lnTo>
                    <a:pt x="56" y="73"/>
                  </a:lnTo>
                  <a:lnTo>
                    <a:pt x="47" y="70"/>
                  </a:lnTo>
                  <a:lnTo>
                    <a:pt x="41" y="65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7" y="73"/>
                  </a:lnTo>
                  <a:lnTo>
                    <a:pt x="11" y="78"/>
                  </a:lnTo>
                  <a:lnTo>
                    <a:pt x="15" y="83"/>
                  </a:lnTo>
                  <a:lnTo>
                    <a:pt x="21" y="88"/>
                  </a:lnTo>
                  <a:lnTo>
                    <a:pt x="26" y="92"/>
                  </a:lnTo>
                  <a:lnTo>
                    <a:pt x="31" y="95"/>
                  </a:lnTo>
                  <a:lnTo>
                    <a:pt x="38" y="98"/>
                  </a:lnTo>
                  <a:lnTo>
                    <a:pt x="44" y="101"/>
                  </a:lnTo>
                  <a:lnTo>
                    <a:pt x="52" y="103"/>
                  </a:lnTo>
                  <a:lnTo>
                    <a:pt x="66" y="106"/>
                  </a:lnTo>
                  <a:lnTo>
                    <a:pt x="81" y="107"/>
                  </a:lnTo>
                  <a:lnTo>
                    <a:pt x="234" y="107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1" y="162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70"/>
                  </a:lnTo>
                  <a:lnTo>
                    <a:pt x="181" y="172"/>
                  </a:lnTo>
                  <a:lnTo>
                    <a:pt x="182" y="175"/>
                  </a:lnTo>
                  <a:lnTo>
                    <a:pt x="184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5" y="182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4" y="180"/>
                  </a:lnTo>
                  <a:lnTo>
                    <a:pt x="206" y="178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4" y="97"/>
                  </a:lnTo>
                  <a:lnTo>
                    <a:pt x="285" y="94"/>
                  </a:lnTo>
                  <a:lnTo>
                    <a:pt x="285" y="91"/>
                  </a:lnTo>
                  <a:lnTo>
                    <a:pt x="285" y="89"/>
                  </a:lnTo>
                  <a:lnTo>
                    <a:pt x="28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1" name="Google Shape;436;p24"/>
          <p:cNvSpPr txBox="1"/>
          <p:nvPr/>
        </p:nvSpPr>
        <p:spPr>
          <a:xfrm>
            <a:off x="729656" y="875824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 err="1" smtClean="0"/>
              <a:t>Tahapan</a:t>
            </a:r>
            <a:r>
              <a:rPr lang="en-US" sz="3200" dirty="0" smtClean="0"/>
              <a:t> </a:t>
            </a:r>
            <a:r>
              <a:rPr lang="en-US" sz="3200" dirty="0" err="1" smtClean="0"/>
              <a:t>Pengembangan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Klaster</a:t>
            </a:r>
            <a:r>
              <a:rPr lang="en-US" sz="3200" dirty="0" smtClean="0"/>
              <a:t> Industri</a:t>
            </a:r>
            <a:endParaRPr lang="en-US" sz="3200" dirty="0">
              <a:solidFill>
                <a:schemeClr val="dk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19083" t="16741" r="27167" b="16741"/>
          <a:stretch>
            <a:fillRect/>
          </a:stretch>
        </p:blipFill>
        <p:spPr>
          <a:xfrm>
            <a:off x="2753340" y="1478754"/>
            <a:ext cx="6925433" cy="4820960"/>
          </a:xfrm>
          <a:prstGeom prst="rect">
            <a:avLst/>
          </a:prstGeom>
        </p:spPr>
      </p:pic>
      <p:pic>
        <p:nvPicPr>
          <p:cNvPr id="4" name="Gamba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/>
          <p:nvPr/>
        </p:nvSpPr>
        <p:spPr>
          <a:xfrm>
            <a:off x="609602" y="1555247"/>
            <a:ext cx="4839188" cy="919101"/>
          </a:xfrm>
          <a:custGeom>
            <a:avLst/>
            <a:gdLst/>
            <a:ahLst/>
            <a:cxnLst/>
            <a:rect l="l" t="t" r="r" b="b"/>
            <a:pathLst>
              <a:path w="177442" h="29704" extrusionOk="0">
                <a:moveTo>
                  <a:pt x="85540" y="1"/>
                </a:moveTo>
                <a:cubicBezTo>
                  <a:pt x="83111" y="1"/>
                  <a:pt x="80683" y="145"/>
                  <a:pt x="78254" y="290"/>
                </a:cubicBezTo>
                <a:cubicBezTo>
                  <a:pt x="78128" y="290"/>
                  <a:pt x="78001" y="290"/>
                  <a:pt x="77874" y="321"/>
                </a:cubicBezTo>
                <a:cubicBezTo>
                  <a:pt x="76608" y="416"/>
                  <a:pt x="52412" y="512"/>
                  <a:pt x="51146" y="607"/>
                </a:cubicBezTo>
                <a:cubicBezTo>
                  <a:pt x="50069" y="702"/>
                  <a:pt x="48960" y="765"/>
                  <a:pt x="47884" y="860"/>
                </a:cubicBezTo>
                <a:cubicBezTo>
                  <a:pt x="46142" y="1018"/>
                  <a:pt x="44368" y="1208"/>
                  <a:pt x="42627" y="1367"/>
                </a:cubicBezTo>
                <a:cubicBezTo>
                  <a:pt x="41043" y="1493"/>
                  <a:pt x="10831" y="1715"/>
                  <a:pt x="9247" y="1968"/>
                </a:cubicBezTo>
                <a:cubicBezTo>
                  <a:pt x="7284" y="2317"/>
                  <a:pt x="5447" y="3045"/>
                  <a:pt x="3674" y="3932"/>
                </a:cubicBezTo>
                <a:cubicBezTo>
                  <a:pt x="2534" y="4470"/>
                  <a:pt x="1679" y="5325"/>
                  <a:pt x="1172" y="6497"/>
                </a:cubicBezTo>
                <a:cubicBezTo>
                  <a:pt x="792" y="7384"/>
                  <a:pt x="507" y="8334"/>
                  <a:pt x="412" y="9315"/>
                </a:cubicBezTo>
                <a:cubicBezTo>
                  <a:pt x="158" y="11501"/>
                  <a:pt x="0" y="13749"/>
                  <a:pt x="63" y="15966"/>
                </a:cubicBezTo>
                <a:cubicBezTo>
                  <a:pt x="95" y="17486"/>
                  <a:pt x="158" y="18974"/>
                  <a:pt x="285" y="20463"/>
                </a:cubicBezTo>
                <a:cubicBezTo>
                  <a:pt x="348" y="21603"/>
                  <a:pt x="507" y="22711"/>
                  <a:pt x="728" y="23820"/>
                </a:cubicBezTo>
                <a:cubicBezTo>
                  <a:pt x="982" y="24992"/>
                  <a:pt x="1584" y="25878"/>
                  <a:pt x="2470" y="26638"/>
                </a:cubicBezTo>
                <a:cubicBezTo>
                  <a:pt x="3325" y="27367"/>
                  <a:pt x="4339" y="27810"/>
                  <a:pt x="5352" y="28190"/>
                </a:cubicBezTo>
                <a:cubicBezTo>
                  <a:pt x="7949" y="29172"/>
                  <a:pt x="39270" y="29584"/>
                  <a:pt x="41993" y="29647"/>
                </a:cubicBezTo>
                <a:cubicBezTo>
                  <a:pt x="43438" y="29675"/>
                  <a:pt x="49474" y="29704"/>
                  <a:pt x="55996" y="29704"/>
                </a:cubicBezTo>
                <a:cubicBezTo>
                  <a:pt x="64057" y="29704"/>
                  <a:pt x="72858" y="29660"/>
                  <a:pt x="74644" y="29520"/>
                </a:cubicBezTo>
                <a:cubicBezTo>
                  <a:pt x="75752" y="29425"/>
                  <a:pt x="79679" y="29109"/>
                  <a:pt x="82086" y="28887"/>
                </a:cubicBezTo>
                <a:cubicBezTo>
                  <a:pt x="84461" y="28665"/>
                  <a:pt x="88705" y="28158"/>
                  <a:pt x="91207" y="28095"/>
                </a:cubicBezTo>
                <a:cubicBezTo>
                  <a:pt x="92458" y="28063"/>
                  <a:pt x="98024" y="28056"/>
                  <a:pt x="103360" y="28056"/>
                </a:cubicBezTo>
                <a:cubicBezTo>
                  <a:pt x="108696" y="28056"/>
                  <a:pt x="113803" y="28063"/>
                  <a:pt x="114135" y="28063"/>
                </a:cubicBezTo>
                <a:lnTo>
                  <a:pt x="138236" y="28063"/>
                </a:lnTo>
                <a:cubicBezTo>
                  <a:pt x="141783" y="28000"/>
                  <a:pt x="162526" y="27842"/>
                  <a:pt x="166073" y="27557"/>
                </a:cubicBezTo>
                <a:cubicBezTo>
                  <a:pt x="167181" y="27462"/>
                  <a:pt x="168258" y="27335"/>
                  <a:pt x="169335" y="27113"/>
                </a:cubicBezTo>
                <a:cubicBezTo>
                  <a:pt x="170855" y="26765"/>
                  <a:pt x="172248" y="26163"/>
                  <a:pt x="173357" y="24992"/>
                </a:cubicBezTo>
                <a:cubicBezTo>
                  <a:pt x="173420" y="24928"/>
                  <a:pt x="173483" y="24865"/>
                  <a:pt x="173547" y="24802"/>
                </a:cubicBezTo>
                <a:cubicBezTo>
                  <a:pt x="174307" y="24136"/>
                  <a:pt x="174845" y="23345"/>
                  <a:pt x="175225" y="22458"/>
                </a:cubicBezTo>
                <a:cubicBezTo>
                  <a:pt x="175858" y="20938"/>
                  <a:pt x="176365" y="19386"/>
                  <a:pt x="176713" y="17803"/>
                </a:cubicBezTo>
                <a:cubicBezTo>
                  <a:pt x="176935" y="16789"/>
                  <a:pt x="177157" y="15744"/>
                  <a:pt x="177252" y="14731"/>
                </a:cubicBezTo>
                <a:cubicBezTo>
                  <a:pt x="177379" y="13116"/>
                  <a:pt x="177410" y="11469"/>
                  <a:pt x="177410" y="9854"/>
                </a:cubicBezTo>
                <a:cubicBezTo>
                  <a:pt x="177442" y="9062"/>
                  <a:pt x="177379" y="8270"/>
                  <a:pt x="177220" y="7510"/>
                </a:cubicBezTo>
                <a:cubicBezTo>
                  <a:pt x="176935" y="5864"/>
                  <a:pt x="176112" y="4533"/>
                  <a:pt x="174877" y="3425"/>
                </a:cubicBezTo>
                <a:cubicBezTo>
                  <a:pt x="173610" y="2348"/>
                  <a:pt x="172121" y="1715"/>
                  <a:pt x="170506" y="1303"/>
                </a:cubicBezTo>
                <a:cubicBezTo>
                  <a:pt x="168765" y="860"/>
                  <a:pt x="166991" y="670"/>
                  <a:pt x="165218" y="607"/>
                </a:cubicBezTo>
                <a:cubicBezTo>
                  <a:pt x="163001" y="480"/>
                  <a:pt x="143588" y="480"/>
                  <a:pt x="141402" y="416"/>
                </a:cubicBezTo>
                <a:lnTo>
                  <a:pt x="138489" y="416"/>
                </a:lnTo>
                <a:cubicBezTo>
                  <a:pt x="136905" y="385"/>
                  <a:pt x="119044" y="385"/>
                  <a:pt x="117492" y="321"/>
                </a:cubicBezTo>
                <a:cubicBezTo>
                  <a:pt x="115592" y="258"/>
                  <a:pt x="113660" y="131"/>
                  <a:pt x="111760" y="68"/>
                </a:cubicBezTo>
                <a:cubicBezTo>
                  <a:pt x="109670" y="5"/>
                  <a:pt x="88325" y="5"/>
                  <a:pt x="86235" y="5"/>
                </a:cubicBezTo>
                <a:cubicBezTo>
                  <a:pt x="86003" y="2"/>
                  <a:pt x="85771" y="1"/>
                  <a:pt x="85540" y="1"/>
                </a:cubicBezTo>
                <a:close/>
              </a:path>
            </a:pathLst>
          </a:custGeom>
          <a:solidFill>
            <a:srgbClr val="E5C74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208;p28"/>
          <p:cNvSpPr/>
          <p:nvPr/>
        </p:nvSpPr>
        <p:spPr>
          <a:xfrm>
            <a:off x="1429300" y="1555247"/>
            <a:ext cx="4082610" cy="919101"/>
          </a:xfrm>
          <a:custGeom>
            <a:avLst/>
            <a:gdLst/>
            <a:ahLst/>
            <a:cxnLst/>
            <a:rect l="l" t="t" r="r" b="b"/>
            <a:pathLst>
              <a:path w="149700" h="29704" extrusionOk="0">
                <a:moveTo>
                  <a:pt x="57798" y="1"/>
                </a:moveTo>
                <a:cubicBezTo>
                  <a:pt x="55369" y="1"/>
                  <a:pt x="52938" y="145"/>
                  <a:pt x="50481" y="290"/>
                </a:cubicBezTo>
                <a:cubicBezTo>
                  <a:pt x="50386" y="290"/>
                  <a:pt x="50259" y="290"/>
                  <a:pt x="50132" y="321"/>
                </a:cubicBezTo>
                <a:cubicBezTo>
                  <a:pt x="48866" y="416"/>
                  <a:pt x="24670" y="512"/>
                  <a:pt x="23404" y="607"/>
                </a:cubicBezTo>
                <a:cubicBezTo>
                  <a:pt x="22327" y="702"/>
                  <a:pt x="21218" y="765"/>
                  <a:pt x="20142" y="860"/>
                </a:cubicBezTo>
                <a:cubicBezTo>
                  <a:pt x="18400" y="1018"/>
                  <a:pt x="16626" y="1208"/>
                  <a:pt x="14885" y="1367"/>
                </a:cubicBezTo>
                <a:cubicBezTo>
                  <a:pt x="13301" y="1493"/>
                  <a:pt x="10799" y="1715"/>
                  <a:pt x="9248" y="1968"/>
                </a:cubicBezTo>
                <a:cubicBezTo>
                  <a:pt x="7252" y="2317"/>
                  <a:pt x="5447" y="3045"/>
                  <a:pt x="3674" y="3932"/>
                </a:cubicBezTo>
                <a:cubicBezTo>
                  <a:pt x="2534" y="4470"/>
                  <a:pt x="1679" y="5325"/>
                  <a:pt x="1172" y="6497"/>
                </a:cubicBezTo>
                <a:cubicBezTo>
                  <a:pt x="760" y="7384"/>
                  <a:pt x="507" y="8334"/>
                  <a:pt x="380" y="9315"/>
                </a:cubicBezTo>
                <a:cubicBezTo>
                  <a:pt x="159" y="11501"/>
                  <a:pt x="0" y="13749"/>
                  <a:pt x="32" y="15966"/>
                </a:cubicBezTo>
                <a:cubicBezTo>
                  <a:pt x="95" y="17486"/>
                  <a:pt x="127" y="18974"/>
                  <a:pt x="254" y="20463"/>
                </a:cubicBezTo>
                <a:cubicBezTo>
                  <a:pt x="349" y="21603"/>
                  <a:pt x="475" y="22711"/>
                  <a:pt x="729" y="23820"/>
                </a:cubicBezTo>
                <a:cubicBezTo>
                  <a:pt x="982" y="24992"/>
                  <a:pt x="1584" y="25878"/>
                  <a:pt x="2470" y="26638"/>
                </a:cubicBezTo>
                <a:cubicBezTo>
                  <a:pt x="3325" y="27367"/>
                  <a:pt x="4307" y="27810"/>
                  <a:pt x="5352" y="28190"/>
                </a:cubicBezTo>
                <a:cubicBezTo>
                  <a:pt x="7917" y="29172"/>
                  <a:pt x="11528" y="29584"/>
                  <a:pt x="14251" y="29647"/>
                </a:cubicBezTo>
                <a:cubicBezTo>
                  <a:pt x="15696" y="29675"/>
                  <a:pt x="21732" y="29704"/>
                  <a:pt x="28254" y="29704"/>
                </a:cubicBezTo>
                <a:cubicBezTo>
                  <a:pt x="36315" y="29704"/>
                  <a:pt x="45116" y="29660"/>
                  <a:pt x="46902" y="29520"/>
                </a:cubicBezTo>
                <a:cubicBezTo>
                  <a:pt x="48010" y="29425"/>
                  <a:pt x="51937" y="29109"/>
                  <a:pt x="54344" y="28887"/>
                </a:cubicBezTo>
                <a:cubicBezTo>
                  <a:pt x="56719" y="28665"/>
                  <a:pt x="60963" y="28158"/>
                  <a:pt x="63465" y="28095"/>
                </a:cubicBezTo>
                <a:cubicBezTo>
                  <a:pt x="64716" y="28063"/>
                  <a:pt x="70282" y="28056"/>
                  <a:pt x="75618" y="28056"/>
                </a:cubicBezTo>
                <a:cubicBezTo>
                  <a:pt x="80954" y="28056"/>
                  <a:pt x="86061" y="28063"/>
                  <a:pt x="86393" y="28063"/>
                </a:cubicBezTo>
                <a:lnTo>
                  <a:pt x="110494" y="28063"/>
                </a:lnTo>
                <a:cubicBezTo>
                  <a:pt x="114041" y="28000"/>
                  <a:pt x="134784" y="27842"/>
                  <a:pt x="138331" y="27557"/>
                </a:cubicBezTo>
                <a:cubicBezTo>
                  <a:pt x="139407" y="27462"/>
                  <a:pt x="140516" y="27335"/>
                  <a:pt x="141593" y="27113"/>
                </a:cubicBezTo>
                <a:cubicBezTo>
                  <a:pt x="143113" y="26765"/>
                  <a:pt x="144506" y="26163"/>
                  <a:pt x="145615" y="24992"/>
                </a:cubicBezTo>
                <a:cubicBezTo>
                  <a:pt x="145678" y="24928"/>
                  <a:pt x="145741" y="24865"/>
                  <a:pt x="145805" y="24802"/>
                </a:cubicBezTo>
                <a:cubicBezTo>
                  <a:pt x="146565" y="24136"/>
                  <a:pt x="147103" y="23345"/>
                  <a:pt x="147483" y="22458"/>
                </a:cubicBezTo>
                <a:cubicBezTo>
                  <a:pt x="148116" y="20938"/>
                  <a:pt x="148623" y="19386"/>
                  <a:pt x="148971" y="17803"/>
                </a:cubicBezTo>
                <a:cubicBezTo>
                  <a:pt x="149193" y="16789"/>
                  <a:pt x="149415" y="15744"/>
                  <a:pt x="149478" y="14731"/>
                </a:cubicBezTo>
                <a:cubicBezTo>
                  <a:pt x="149637" y="13116"/>
                  <a:pt x="149668" y="11469"/>
                  <a:pt x="149668" y="9854"/>
                </a:cubicBezTo>
                <a:cubicBezTo>
                  <a:pt x="149700" y="9062"/>
                  <a:pt x="149637" y="8270"/>
                  <a:pt x="149478" y="7510"/>
                </a:cubicBezTo>
                <a:cubicBezTo>
                  <a:pt x="149193" y="5864"/>
                  <a:pt x="148370" y="4533"/>
                  <a:pt x="147135" y="3425"/>
                </a:cubicBezTo>
                <a:cubicBezTo>
                  <a:pt x="145868" y="2348"/>
                  <a:pt x="144348" y="1715"/>
                  <a:pt x="142764" y="1303"/>
                </a:cubicBezTo>
                <a:cubicBezTo>
                  <a:pt x="141023" y="860"/>
                  <a:pt x="139249" y="670"/>
                  <a:pt x="137476" y="607"/>
                </a:cubicBezTo>
                <a:cubicBezTo>
                  <a:pt x="135259" y="480"/>
                  <a:pt x="115846" y="480"/>
                  <a:pt x="113660" y="416"/>
                </a:cubicBezTo>
                <a:lnTo>
                  <a:pt x="110747" y="416"/>
                </a:lnTo>
                <a:cubicBezTo>
                  <a:pt x="109163" y="385"/>
                  <a:pt x="91302" y="385"/>
                  <a:pt x="89750" y="321"/>
                </a:cubicBezTo>
                <a:cubicBezTo>
                  <a:pt x="87819" y="258"/>
                  <a:pt x="85918" y="131"/>
                  <a:pt x="84018" y="68"/>
                </a:cubicBezTo>
                <a:cubicBezTo>
                  <a:pt x="81896" y="5"/>
                  <a:pt x="60583" y="5"/>
                  <a:pt x="58493" y="5"/>
                </a:cubicBezTo>
                <a:cubicBezTo>
                  <a:pt x="58261" y="2"/>
                  <a:pt x="58029" y="1"/>
                  <a:pt x="57798" y="1"/>
                </a:cubicBezTo>
                <a:close/>
              </a:path>
            </a:pathLst>
          </a:custGeom>
          <a:solidFill>
            <a:srgbClr val="F4D6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209;p28"/>
          <p:cNvSpPr/>
          <p:nvPr/>
        </p:nvSpPr>
        <p:spPr>
          <a:xfrm>
            <a:off x="609600" y="2754293"/>
            <a:ext cx="4794434" cy="929623"/>
          </a:xfrm>
          <a:custGeom>
            <a:avLst/>
            <a:gdLst/>
            <a:ahLst/>
            <a:cxnLst/>
            <a:rect l="l" t="t" r="r" b="b"/>
            <a:pathLst>
              <a:path w="177442" h="29715" extrusionOk="0">
                <a:moveTo>
                  <a:pt x="85540" y="0"/>
                </a:moveTo>
                <a:cubicBezTo>
                  <a:pt x="83111" y="0"/>
                  <a:pt x="80683" y="145"/>
                  <a:pt x="78254" y="290"/>
                </a:cubicBezTo>
                <a:cubicBezTo>
                  <a:pt x="78128" y="290"/>
                  <a:pt x="78001" y="321"/>
                  <a:pt x="77874" y="321"/>
                </a:cubicBezTo>
                <a:cubicBezTo>
                  <a:pt x="76608" y="416"/>
                  <a:pt x="52412" y="543"/>
                  <a:pt x="51146" y="638"/>
                </a:cubicBezTo>
                <a:cubicBezTo>
                  <a:pt x="50069" y="733"/>
                  <a:pt x="48960" y="796"/>
                  <a:pt x="47884" y="891"/>
                </a:cubicBezTo>
                <a:cubicBezTo>
                  <a:pt x="46142" y="1050"/>
                  <a:pt x="44368" y="1240"/>
                  <a:pt x="42627" y="1398"/>
                </a:cubicBezTo>
                <a:cubicBezTo>
                  <a:pt x="41043" y="1525"/>
                  <a:pt x="10831" y="1715"/>
                  <a:pt x="9247" y="2000"/>
                </a:cubicBezTo>
                <a:cubicBezTo>
                  <a:pt x="7284" y="2316"/>
                  <a:pt x="5447" y="3045"/>
                  <a:pt x="3674" y="3931"/>
                </a:cubicBezTo>
                <a:cubicBezTo>
                  <a:pt x="2534" y="4502"/>
                  <a:pt x="1679" y="5357"/>
                  <a:pt x="1172" y="6528"/>
                </a:cubicBezTo>
                <a:cubicBezTo>
                  <a:pt x="792" y="7415"/>
                  <a:pt x="507" y="8365"/>
                  <a:pt x="412" y="9315"/>
                </a:cubicBezTo>
                <a:cubicBezTo>
                  <a:pt x="158" y="11532"/>
                  <a:pt x="0" y="13749"/>
                  <a:pt x="63" y="15997"/>
                </a:cubicBezTo>
                <a:cubicBezTo>
                  <a:pt x="95" y="17486"/>
                  <a:pt x="158" y="19006"/>
                  <a:pt x="285" y="20494"/>
                </a:cubicBezTo>
                <a:cubicBezTo>
                  <a:pt x="348" y="21603"/>
                  <a:pt x="507" y="22743"/>
                  <a:pt x="728" y="23851"/>
                </a:cubicBezTo>
                <a:cubicBezTo>
                  <a:pt x="982" y="25023"/>
                  <a:pt x="1584" y="25910"/>
                  <a:pt x="2470" y="26670"/>
                </a:cubicBezTo>
                <a:cubicBezTo>
                  <a:pt x="3325" y="27398"/>
                  <a:pt x="4339" y="27842"/>
                  <a:pt x="5352" y="28222"/>
                </a:cubicBezTo>
                <a:cubicBezTo>
                  <a:pt x="7949" y="29203"/>
                  <a:pt x="39270" y="29615"/>
                  <a:pt x="41993" y="29647"/>
                </a:cubicBezTo>
                <a:cubicBezTo>
                  <a:pt x="43533" y="29677"/>
                  <a:pt x="50288" y="29714"/>
                  <a:pt x="57288" y="29714"/>
                </a:cubicBezTo>
                <a:cubicBezTo>
                  <a:pt x="64974" y="29714"/>
                  <a:pt x="72953" y="29669"/>
                  <a:pt x="74644" y="29520"/>
                </a:cubicBezTo>
                <a:cubicBezTo>
                  <a:pt x="75752" y="29425"/>
                  <a:pt x="79679" y="29140"/>
                  <a:pt x="82086" y="28918"/>
                </a:cubicBezTo>
                <a:cubicBezTo>
                  <a:pt x="84461" y="28665"/>
                  <a:pt x="88705" y="28190"/>
                  <a:pt x="91207" y="28127"/>
                </a:cubicBezTo>
                <a:cubicBezTo>
                  <a:pt x="92279" y="28086"/>
                  <a:pt x="96522" y="28074"/>
                  <a:pt x="101072" y="28074"/>
                </a:cubicBezTo>
                <a:cubicBezTo>
                  <a:pt x="107140" y="28074"/>
                  <a:pt x="113755" y="28095"/>
                  <a:pt x="114135" y="28095"/>
                </a:cubicBezTo>
                <a:lnTo>
                  <a:pt x="138236" y="28095"/>
                </a:lnTo>
                <a:cubicBezTo>
                  <a:pt x="141783" y="28032"/>
                  <a:pt x="162526" y="27873"/>
                  <a:pt x="166073" y="27588"/>
                </a:cubicBezTo>
                <a:cubicBezTo>
                  <a:pt x="167181" y="27493"/>
                  <a:pt x="168258" y="27366"/>
                  <a:pt x="169335" y="27113"/>
                </a:cubicBezTo>
                <a:cubicBezTo>
                  <a:pt x="170855" y="26796"/>
                  <a:pt x="172248" y="26163"/>
                  <a:pt x="173357" y="25023"/>
                </a:cubicBezTo>
                <a:cubicBezTo>
                  <a:pt x="173420" y="24928"/>
                  <a:pt x="173483" y="24896"/>
                  <a:pt x="173547" y="24833"/>
                </a:cubicBezTo>
                <a:cubicBezTo>
                  <a:pt x="174307" y="24168"/>
                  <a:pt x="174845" y="23376"/>
                  <a:pt x="175225" y="22458"/>
                </a:cubicBezTo>
                <a:cubicBezTo>
                  <a:pt x="175858" y="20969"/>
                  <a:pt x="176365" y="19418"/>
                  <a:pt x="176713" y="17802"/>
                </a:cubicBezTo>
                <a:cubicBezTo>
                  <a:pt x="176935" y="16789"/>
                  <a:pt x="177157" y="15776"/>
                  <a:pt x="177252" y="14762"/>
                </a:cubicBezTo>
                <a:cubicBezTo>
                  <a:pt x="177379" y="13115"/>
                  <a:pt x="177410" y="11500"/>
                  <a:pt x="177410" y="9854"/>
                </a:cubicBezTo>
                <a:cubicBezTo>
                  <a:pt x="177442" y="9094"/>
                  <a:pt x="177379" y="8302"/>
                  <a:pt x="177220" y="7510"/>
                </a:cubicBezTo>
                <a:cubicBezTo>
                  <a:pt x="176935" y="5895"/>
                  <a:pt x="176112" y="4533"/>
                  <a:pt x="174877" y="3456"/>
                </a:cubicBezTo>
                <a:cubicBezTo>
                  <a:pt x="173610" y="2348"/>
                  <a:pt x="172121" y="1746"/>
                  <a:pt x="170506" y="1335"/>
                </a:cubicBezTo>
                <a:cubicBezTo>
                  <a:pt x="168765" y="860"/>
                  <a:pt x="166991" y="701"/>
                  <a:pt x="165218" y="606"/>
                </a:cubicBezTo>
                <a:cubicBezTo>
                  <a:pt x="163001" y="511"/>
                  <a:pt x="143588" y="480"/>
                  <a:pt x="141402" y="448"/>
                </a:cubicBezTo>
                <a:cubicBezTo>
                  <a:pt x="141075" y="437"/>
                  <a:pt x="140751" y="434"/>
                  <a:pt x="140429" y="434"/>
                </a:cubicBezTo>
                <a:cubicBezTo>
                  <a:pt x="139784" y="434"/>
                  <a:pt x="139143" y="448"/>
                  <a:pt x="138489" y="448"/>
                </a:cubicBezTo>
                <a:cubicBezTo>
                  <a:pt x="136905" y="416"/>
                  <a:pt x="119044" y="416"/>
                  <a:pt x="117492" y="353"/>
                </a:cubicBezTo>
                <a:cubicBezTo>
                  <a:pt x="115592" y="290"/>
                  <a:pt x="113660" y="131"/>
                  <a:pt x="111760" y="100"/>
                </a:cubicBezTo>
                <a:cubicBezTo>
                  <a:pt x="109670" y="36"/>
                  <a:pt x="88325" y="36"/>
                  <a:pt x="86235" y="5"/>
                </a:cubicBezTo>
                <a:cubicBezTo>
                  <a:pt x="86003" y="2"/>
                  <a:pt x="85771" y="0"/>
                  <a:pt x="85540" y="0"/>
                </a:cubicBezTo>
                <a:close/>
              </a:path>
            </a:pathLst>
          </a:custGeom>
          <a:solidFill>
            <a:srgbClr val="E593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210;p28"/>
          <p:cNvSpPr/>
          <p:nvPr/>
        </p:nvSpPr>
        <p:spPr>
          <a:xfrm>
            <a:off x="1429299" y="2754293"/>
            <a:ext cx="4044853" cy="929623"/>
          </a:xfrm>
          <a:custGeom>
            <a:avLst/>
            <a:gdLst/>
            <a:ahLst/>
            <a:cxnLst/>
            <a:rect l="l" t="t" r="r" b="b"/>
            <a:pathLst>
              <a:path w="149700" h="29715" extrusionOk="0">
                <a:moveTo>
                  <a:pt x="57798" y="0"/>
                </a:moveTo>
                <a:cubicBezTo>
                  <a:pt x="55369" y="0"/>
                  <a:pt x="52938" y="145"/>
                  <a:pt x="50481" y="290"/>
                </a:cubicBezTo>
                <a:cubicBezTo>
                  <a:pt x="50386" y="290"/>
                  <a:pt x="50259" y="321"/>
                  <a:pt x="50132" y="321"/>
                </a:cubicBezTo>
                <a:cubicBezTo>
                  <a:pt x="48866" y="416"/>
                  <a:pt x="24670" y="543"/>
                  <a:pt x="23404" y="638"/>
                </a:cubicBezTo>
                <a:cubicBezTo>
                  <a:pt x="22327" y="733"/>
                  <a:pt x="21218" y="796"/>
                  <a:pt x="20142" y="891"/>
                </a:cubicBezTo>
                <a:cubicBezTo>
                  <a:pt x="18400" y="1050"/>
                  <a:pt x="16626" y="1240"/>
                  <a:pt x="14885" y="1398"/>
                </a:cubicBezTo>
                <a:cubicBezTo>
                  <a:pt x="13301" y="1525"/>
                  <a:pt x="10799" y="1715"/>
                  <a:pt x="9248" y="2000"/>
                </a:cubicBezTo>
                <a:cubicBezTo>
                  <a:pt x="7252" y="2316"/>
                  <a:pt x="5447" y="3045"/>
                  <a:pt x="3674" y="3931"/>
                </a:cubicBezTo>
                <a:cubicBezTo>
                  <a:pt x="2534" y="4502"/>
                  <a:pt x="1679" y="5357"/>
                  <a:pt x="1172" y="6528"/>
                </a:cubicBezTo>
                <a:cubicBezTo>
                  <a:pt x="760" y="7415"/>
                  <a:pt x="507" y="8365"/>
                  <a:pt x="380" y="9315"/>
                </a:cubicBezTo>
                <a:cubicBezTo>
                  <a:pt x="159" y="11532"/>
                  <a:pt x="0" y="13749"/>
                  <a:pt x="32" y="15997"/>
                </a:cubicBezTo>
                <a:cubicBezTo>
                  <a:pt x="95" y="17486"/>
                  <a:pt x="127" y="19006"/>
                  <a:pt x="254" y="20494"/>
                </a:cubicBezTo>
                <a:cubicBezTo>
                  <a:pt x="349" y="21603"/>
                  <a:pt x="475" y="22743"/>
                  <a:pt x="729" y="23851"/>
                </a:cubicBezTo>
                <a:cubicBezTo>
                  <a:pt x="982" y="25023"/>
                  <a:pt x="1584" y="25910"/>
                  <a:pt x="2470" y="26670"/>
                </a:cubicBezTo>
                <a:cubicBezTo>
                  <a:pt x="3325" y="27398"/>
                  <a:pt x="4307" y="27842"/>
                  <a:pt x="5352" y="28222"/>
                </a:cubicBezTo>
                <a:cubicBezTo>
                  <a:pt x="7917" y="29203"/>
                  <a:pt x="11528" y="29615"/>
                  <a:pt x="14251" y="29647"/>
                </a:cubicBezTo>
                <a:cubicBezTo>
                  <a:pt x="15791" y="29677"/>
                  <a:pt x="22546" y="29714"/>
                  <a:pt x="29546" y="29714"/>
                </a:cubicBezTo>
                <a:cubicBezTo>
                  <a:pt x="37232" y="29714"/>
                  <a:pt x="45211" y="29669"/>
                  <a:pt x="46902" y="29520"/>
                </a:cubicBezTo>
                <a:cubicBezTo>
                  <a:pt x="48010" y="29425"/>
                  <a:pt x="51937" y="29140"/>
                  <a:pt x="54344" y="28918"/>
                </a:cubicBezTo>
                <a:cubicBezTo>
                  <a:pt x="56719" y="28665"/>
                  <a:pt x="60963" y="28190"/>
                  <a:pt x="63465" y="28127"/>
                </a:cubicBezTo>
                <a:cubicBezTo>
                  <a:pt x="64537" y="28086"/>
                  <a:pt x="68780" y="28074"/>
                  <a:pt x="73330" y="28074"/>
                </a:cubicBezTo>
                <a:cubicBezTo>
                  <a:pt x="79398" y="28074"/>
                  <a:pt x="86013" y="28095"/>
                  <a:pt x="86393" y="28095"/>
                </a:cubicBezTo>
                <a:lnTo>
                  <a:pt x="110494" y="28095"/>
                </a:lnTo>
                <a:cubicBezTo>
                  <a:pt x="114041" y="28032"/>
                  <a:pt x="134784" y="27873"/>
                  <a:pt x="138331" y="27588"/>
                </a:cubicBezTo>
                <a:cubicBezTo>
                  <a:pt x="139407" y="27493"/>
                  <a:pt x="140516" y="27366"/>
                  <a:pt x="141593" y="27113"/>
                </a:cubicBezTo>
                <a:cubicBezTo>
                  <a:pt x="143113" y="26796"/>
                  <a:pt x="144506" y="26163"/>
                  <a:pt x="145615" y="25023"/>
                </a:cubicBezTo>
                <a:cubicBezTo>
                  <a:pt x="145678" y="24928"/>
                  <a:pt x="145741" y="24896"/>
                  <a:pt x="145805" y="24833"/>
                </a:cubicBezTo>
                <a:cubicBezTo>
                  <a:pt x="146565" y="24168"/>
                  <a:pt x="147103" y="23376"/>
                  <a:pt x="147483" y="22458"/>
                </a:cubicBezTo>
                <a:cubicBezTo>
                  <a:pt x="148116" y="20969"/>
                  <a:pt x="148623" y="19418"/>
                  <a:pt x="148971" y="17802"/>
                </a:cubicBezTo>
                <a:cubicBezTo>
                  <a:pt x="149193" y="16789"/>
                  <a:pt x="149415" y="15776"/>
                  <a:pt x="149478" y="14762"/>
                </a:cubicBezTo>
                <a:cubicBezTo>
                  <a:pt x="149637" y="13115"/>
                  <a:pt x="149668" y="11500"/>
                  <a:pt x="149668" y="9854"/>
                </a:cubicBezTo>
                <a:cubicBezTo>
                  <a:pt x="149700" y="9094"/>
                  <a:pt x="149637" y="8302"/>
                  <a:pt x="149478" y="7510"/>
                </a:cubicBezTo>
                <a:cubicBezTo>
                  <a:pt x="149193" y="5895"/>
                  <a:pt x="148370" y="4533"/>
                  <a:pt x="147135" y="3456"/>
                </a:cubicBezTo>
                <a:cubicBezTo>
                  <a:pt x="145868" y="2348"/>
                  <a:pt x="144348" y="1746"/>
                  <a:pt x="142764" y="1335"/>
                </a:cubicBezTo>
                <a:cubicBezTo>
                  <a:pt x="141023" y="860"/>
                  <a:pt x="139249" y="701"/>
                  <a:pt x="137476" y="606"/>
                </a:cubicBezTo>
                <a:cubicBezTo>
                  <a:pt x="135259" y="511"/>
                  <a:pt x="115846" y="480"/>
                  <a:pt x="113660" y="448"/>
                </a:cubicBezTo>
                <a:cubicBezTo>
                  <a:pt x="113333" y="437"/>
                  <a:pt x="113006" y="434"/>
                  <a:pt x="112680" y="434"/>
                </a:cubicBezTo>
                <a:cubicBezTo>
                  <a:pt x="112028" y="434"/>
                  <a:pt x="111380" y="448"/>
                  <a:pt x="110747" y="448"/>
                </a:cubicBezTo>
                <a:cubicBezTo>
                  <a:pt x="109163" y="416"/>
                  <a:pt x="91302" y="416"/>
                  <a:pt x="89750" y="353"/>
                </a:cubicBezTo>
                <a:cubicBezTo>
                  <a:pt x="87819" y="290"/>
                  <a:pt x="85918" y="131"/>
                  <a:pt x="84018" y="100"/>
                </a:cubicBezTo>
                <a:cubicBezTo>
                  <a:pt x="81896" y="36"/>
                  <a:pt x="60583" y="36"/>
                  <a:pt x="58493" y="5"/>
                </a:cubicBezTo>
                <a:cubicBezTo>
                  <a:pt x="58261" y="2"/>
                  <a:pt x="58029" y="0"/>
                  <a:pt x="57798" y="0"/>
                </a:cubicBezTo>
                <a:close/>
              </a:path>
            </a:pathLst>
          </a:custGeom>
          <a:solidFill>
            <a:srgbClr val="F4A5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213;p28"/>
          <p:cNvSpPr txBox="1"/>
          <p:nvPr/>
        </p:nvSpPr>
        <p:spPr>
          <a:xfrm>
            <a:off x="609601" y="1635712"/>
            <a:ext cx="756587" cy="86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3600" dirty="0"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36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609600" y="2846317"/>
            <a:ext cx="749589" cy="87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3600"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 sz="3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1603825" y="1874504"/>
            <a:ext cx="3587232" cy="25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Pemetaan Klaster (</a:t>
            </a:r>
            <a:r>
              <a:rPr lang="en-GB" i="1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Cluster Mapping</a:t>
            </a:r>
            <a:r>
              <a:rPr lang="en-GB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)</a:t>
            </a:r>
            <a:endParaRPr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1603825" y="3137254"/>
            <a:ext cx="3554056" cy="25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20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Segmentasi Produk &amp; Pasar</a:t>
            </a:r>
            <a:endParaRPr sz="20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6268488" y="1526666"/>
            <a:ext cx="4794434" cy="929623"/>
          </a:xfrm>
          <a:custGeom>
            <a:avLst/>
            <a:gdLst/>
            <a:ahLst/>
            <a:cxnLst/>
            <a:rect l="l" t="t" r="r" b="b"/>
            <a:pathLst>
              <a:path w="177442" h="29715" extrusionOk="0">
                <a:moveTo>
                  <a:pt x="85540" y="0"/>
                </a:moveTo>
                <a:cubicBezTo>
                  <a:pt x="83111" y="0"/>
                  <a:pt x="80683" y="145"/>
                  <a:pt x="78254" y="290"/>
                </a:cubicBezTo>
                <a:cubicBezTo>
                  <a:pt x="78128" y="290"/>
                  <a:pt x="78001" y="321"/>
                  <a:pt x="77874" y="321"/>
                </a:cubicBezTo>
                <a:cubicBezTo>
                  <a:pt x="76608" y="416"/>
                  <a:pt x="52412" y="543"/>
                  <a:pt x="51146" y="638"/>
                </a:cubicBezTo>
                <a:cubicBezTo>
                  <a:pt x="50069" y="733"/>
                  <a:pt x="48960" y="796"/>
                  <a:pt x="47884" y="891"/>
                </a:cubicBezTo>
                <a:cubicBezTo>
                  <a:pt x="46142" y="1050"/>
                  <a:pt x="44368" y="1240"/>
                  <a:pt x="42627" y="1398"/>
                </a:cubicBezTo>
                <a:cubicBezTo>
                  <a:pt x="41043" y="1525"/>
                  <a:pt x="10831" y="1715"/>
                  <a:pt x="9247" y="2000"/>
                </a:cubicBezTo>
                <a:cubicBezTo>
                  <a:pt x="7284" y="2316"/>
                  <a:pt x="5447" y="3045"/>
                  <a:pt x="3674" y="3931"/>
                </a:cubicBezTo>
                <a:cubicBezTo>
                  <a:pt x="2534" y="4502"/>
                  <a:pt x="1679" y="5357"/>
                  <a:pt x="1172" y="6528"/>
                </a:cubicBezTo>
                <a:cubicBezTo>
                  <a:pt x="792" y="7415"/>
                  <a:pt x="507" y="8365"/>
                  <a:pt x="412" y="9315"/>
                </a:cubicBezTo>
                <a:cubicBezTo>
                  <a:pt x="158" y="11532"/>
                  <a:pt x="0" y="13749"/>
                  <a:pt x="63" y="15997"/>
                </a:cubicBezTo>
                <a:cubicBezTo>
                  <a:pt x="95" y="17486"/>
                  <a:pt x="158" y="19006"/>
                  <a:pt x="285" y="20494"/>
                </a:cubicBezTo>
                <a:cubicBezTo>
                  <a:pt x="348" y="21603"/>
                  <a:pt x="507" y="22743"/>
                  <a:pt x="728" y="23851"/>
                </a:cubicBezTo>
                <a:cubicBezTo>
                  <a:pt x="982" y="25023"/>
                  <a:pt x="1584" y="25910"/>
                  <a:pt x="2470" y="26670"/>
                </a:cubicBezTo>
                <a:cubicBezTo>
                  <a:pt x="3325" y="27398"/>
                  <a:pt x="4339" y="27842"/>
                  <a:pt x="5352" y="28222"/>
                </a:cubicBezTo>
                <a:cubicBezTo>
                  <a:pt x="7949" y="29203"/>
                  <a:pt x="39270" y="29615"/>
                  <a:pt x="41993" y="29647"/>
                </a:cubicBezTo>
                <a:cubicBezTo>
                  <a:pt x="43533" y="29677"/>
                  <a:pt x="50288" y="29714"/>
                  <a:pt x="57288" y="29714"/>
                </a:cubicBezTo>
                <a:cubicBezTo>
                  <a:pt x="64974" y="29714"/>
                  <a:pt x="72953" y="29669"/>
                  <a:pt x="74644" y="29520"/>
                </a:cubicBezTo>
                <a:cubicBezTo>
                  <a:pt x="75752" y="29425"/>
                  <a:pt x="79679" y="29140"/>
                  <a:pt x="82086" y="28918"/>
                </a:cubicBezTo>
                <a:cubicBezTo>
                  <a:pt x="84461" y="28665"/>
                  <a:pt x="88705" y="28190"/>
                  <a:pt x="91207" y="28127"/>
                </a:cubicBezTo>
                <a:cubicBezTo>
                  <a:pt x="92279" y="28086"/>
                  <a:pt x="96522" y="28074"/>
                  <a:pt x="101072" y="28074"/>
                </a:cubicBezTo>
                <a:cubicBezTo>
                  <a:pt x="107140" y="28074"/>
                  <a:pt x="113755" y="28095"/>
                  <a:pt x="114135" y="28095"/>
                </a:cubicBezTo>
                <a:lnTo>
                  <a:pt x="138236" y="28095"/>
                </a:lnTo>
                <a:cubicBezTo>
                  <a:pt x="141783" y="28032"/>
                  <a:pt x="162526" y="27873"/>
                  <a:pt x="166073" y="27588"/>
                </a:cubicBezTo>
                <a:cubicBezTo>
                  <a:pt x="167181" y="27493"/>
                  <a:pt x="168258" y="27366"/>
                  <a:pt x="169335" y="27113"/>
                </a:cubicBezTo>
                <a:cubicBezTo>
                  <a:pt x="170855" y="26796"/>
                  <a:pt x="172248" y="26163"/>
                  <a:pt x="173357" y="25023"/>
                </a:cubicBezTo>
                <a:cubicBezTo>
                  <a:pt x="173420" y="24928"/>
                  <a:pt x="173483" y="24896"/>
                  <a:pt x="173547" y="24833"/>
                </a:cubicBezTo>
                <a:cubicBezTo>
                  <a:pt x="174307" y="24168"/>
                  <a:pt x="174845" y="23376"/>
                  <a:pt x="175225" y="22458"/>
                </a:cubicBezTo>
                <a:cubicBezTo>
                  <a:pt x="175858" y="20969"/>
                  <a:pt x="176365" y="19418"/>
                  <a:pt x="176713" y="17802"/>
                </a:cubicBezTo>
                <a:cubicBezTo>
                  <a:pt x="176935" y="16789"/>
                  <a:pt x="177157" y="15776"/>
                  <a:pt x="177252" y="14762"/>
                </a:cubicBezTo>
                <a:cubicBezTo>
                  <a:pt x="177379" y="13115"/>
                  <a:pt x="177410" y="11500"/>
                  <a:pt x="177410" y="9854"/>
                </a:cubicBezTo>
                <a:cubicBezTo>
                  <a:pt x="177442" y="9094"/>
                  <a:pt x="177379" y="8302"/>
                  <a:pt x="177220" y="7510"/>
                </a:cubicBezTo>
                <a:cubicBezTo>
                  <a:pt x="176935" y="5895"/>
                  <a:pt x="176112" y="4533"/>
                  <a:pt x="174877" y="3456"/>
                </a:cubicBezTo>
                <a:cubicBezTo>
                  <a:pt x="173610" y="2348"/>
                  <a:pt x="172121" y="1746"/>
                  <a:pt x="170506" y="1335"/>
                </a:cubicBezTo>
                <a:cubicBezTo>
                  <a:pt x="168765" y="860"/>
                  <a:pt x="166991" y="701"/>
                  <a:pt x="165218" y="606"/>
                </a:cubicBezTo>
                <a:cubicBezTo>
                  <a:pt x="163001" y="511"/>
                  <a:pt x="143588" y="480"/>
                  <a:pt x="141402" y="448"/>
                </a:cubicBezTo>
                <a:cubicBezTo>
                  <a:pt x="141075" y="437"/>
                  <a:pt x="140751" y="434"/>
                  <a:pt x="140429" y="434"/>
                </a:cubicBezTo>
                <a:cubicBezTo>
                  <a:pt x="139784" y="434"/>
                  <a:pt x="139143" y="448"/>
                  <a:pt x="138489" y="448"/>
                </a:cubicBezTo>
                <a:cubicBezTo>
                  <a:pt x="136905" y="416"/>
                  <a:pt x="119044" y="416"/>
                  <a:pt x="117492" y="353"/>
                </a:cubicBezTo>
                <a:cubicBezTo>
                  <a:pt x="115592" y="290"/>
                  <a:pt x="113660" y="131"/>
                  <a:pt x="111760" y="100"/>
                </a:cubicBezTo>
                <a:cubicBezTo>
                  <a:pt x="109670" y="36"/>
                  <a:pt x="88325" y="36"/>
                  <a:pt x="86235" y="5"/>
                </a:cubicBezTo>
                <a:cubicBezTo>
                  <a:pt x="86003" y="2"/>
                  <a:pt x="85771" y="0"/>
                  <a:pt x="85540" y="0"/>
                </a:cubicBezTo>
                <a:close/>
              </a:path>
            </a:pathLst>
          </a:custGeom>
          <a:solidFill>
            <a:srgbClr val="6696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225;p28"/>
          <p:cNvSpPr/>
          <p:nvPr/>
        </p:nvSpPr>
        <p:spPr>
          <a:xfrm>
            <a:off x="7088188" y="1526666"/>
            <a:ext cx="4044853" cy="929623"/>
          </a:xfrm>
          <a:custGeom>
            <a:avLst/>
            <a:gdLst/>
            <a:ahLst/>
            <a:cxnLst/>
            <a:rect l="l" t="t" r="r" b="b"/>
            <a:pathLst>
              <a:path w="149700" h="29715" extrusionOk="0">
                <a:moveTo>
                  <a:pt x="57798" y="0"/>
                </a:moveTo>
                <a:cubicBezTo>
                  <a:pt x="55369" y="0"/>
                  <a:pt x="52938" y="145"/>
                  <a:pt x="50481" y="290"/>
                </a:cubicBezTo>
                <a:cubicBezTo>
                  <a:pt x="50386" y="290"/>
                  <a:pt x="50259" y="321"/>
                  <a:pt x="50132" y="321"/>
                </a:cubicBezTo>
                <a:cubicBezTo>
                  <a:pt x="48866" y="416"/>
                  <a:pt x="24670" y="543"/>
                  <a:pt x="23404" y="638"/>
                </a:cubicBezTo>
                <a:cubicBezTo>
                  <a:pt x="22327" y="733"/>
                  <a:pt x="21218" y="796"/>
                  <a:pt x="20142" y="891"/>
                </a:cubicBezTo>
                <a:cubicBezTo>
                  <a:pt x="18400" y="1050"/>
                  <a:pt x="16626" y="1240"/>
                  <a:pt x="14885" y="1398"/>
                </a:cubicBezTo>
                <a:cubicBezTo>
                  <a:pt x="13301" y="1525"/>
                  <a:pt x="10799" y="1715"/>
                  <a:pt x="9248" y="2000"/>
                </a:cubicBezTo>
                <a:cubicBezTo>
                  <a:pt x="7252" y="2316"/>
                  <a:pt x="5447" y="3045"/>
                  <a:pt x="3674" y="3931"/>
                </a:cubicBezTo>
                <a:cubicBezTo>
                  <a:pt x="2534" y="4502"/>
                  <a:pt x="1679" y="5357"/>
                  <a:pt x="1172" y="6528"/>
                </a:cubicBezTo>
                <a:cubicBezTo>
                  <a:pt x="760" y="7415"/>
                  <a:pt x="507" y="8365"/>
                  <a:pt x="380" y="9315"/>
                </a:cubicBezTo>
                <a:cubicBezTo>
                  <a:pt x="159" y="11532"/>
                  <a:pt x="0" y="13749"/>
                  <a:pt x="32" y="15997"/>
                </a:cubicBezTo>
                <a:cubicBezTo>
                  <a:pt x="95" y="17486"/>
                  <a:pt x="127" y="19006"/>
                  <a:pt x="254" y="20494"/>
                </a:cubicBezTo>
                <a:cubicBezTo>
                  <a:pt x="349" y="21603"/>
                  <a:pt x="475" y="22743"/>
                  <a:pt x="729" y="23851"/>
                </a:cubicBezTo>
                <a:cubicBezTo>
                  <a:pt x="982" y="25023"/>
                  <a:pt x="1584" y="25910"/>
                  <a:pt x="2470" y="26670"/>
                </a:cubicBezTo>
                <a:cubicBezTo>
                  <a:pt x="3325" y="27398"/>
                  <a:pt x="4307" y="27842"/>
                  <a:pt x="5352" y="28222"/>
                </a:cubicBezTo>
                <a:cubicBezTo>
                  <a:pt x="7917" y="29203"/>
                  <a:pt x="11528" y="29615"/>
                  <a:pt x="14251" y="29647"/>
                </a:cubicBezTo>
                <a:cubicBezTo>
                  <a:pt x="15791" y="29677"/>
                  <a:pt x="22546" y="29714"/>
                  <a:pt x="29546" y="29714"/>
                </a:cubicBezTo>
                <a:cubicBezTo>
                  <a:pt x="37232" y="29714"/>
                  <a:pt x="45211" y="29669"/>
                  <a:pt x="46902" y="29520"/>
                </a:cubicBezTo>
                <a:cubicBezTo>
                  <a:pt x="48010" y="29425"/>
                  <a:pt x="51937" y="29140"/>
                  <a:pt x="54344" y="28918"/>
                </a:cubicBezTo>
                <a:cubicBezTo>
                  <a:pt x="56719" y="28665"/>
                  <a:pt x="60963" y="28190"/>
                  <a:pt x="63465" y="28127"/>
                </a:cubicBezTo>
                <a:cubicBezTo>
                  <a:pt x="64537" y="28086"/>
                  <a:pt x="68780" y="28074"/>
                  <a:pt x="73330" y="28074"/>
                </a:cubicBezTo>
                <a:cubicBezTo>
                  <a:pt x="79398" y="28074"/>
                  <a:pt x="86013" y="28095"/>
                  <a:pt x="86393" y="28095"/>
                </a:cubicBezTo>
                <a:lnTo>
                  <a:pt x="110494" y="28095"/>
                </a:lnTo>
                <a:cubicBezTo>
                  <a:pt x="114041" y="28032"/>
                  <a:pt x="134784" y="27873"/>
                  <a:pt x="138331" y="27588"/>
                </a:cubicBezTo>
                <a:cubicBezTo>
                  <a:pt x="139407" y="27493"/>
                  <a:pt x="140516" y="27366"/>
                  <a:pt x="141593" y="27113"/>
                </a:cubicBezTo>
                <a:cubicBezTo>
                  <a:pt x="143113" y="26796"/>
                  <a:pt x="144506" y="26163"/>
                  <a:pt x="145615" y="25023"/>
                </a:cubicBezTo>
                <a:cubicBezTo>
                  <a:pt x="145678" y="24928"/>
                  <a:pt x="145741" y="24896"/>
                  <a:pt x="145805" y="24833"/>
                </a:cubicBezTo>
                <a:cubicBezTo>
                  <a:pt x="146565" y="24168"/>
                  <a:pt x="147103" y="23376"/>
                  <a:pt x="147483" y="22458"/>
                </a:cubicBezTo>
                <a:cubicBezTo>
                  <a:pt x="148116" y="20969"/>
                  <a:pt x="148623" y="19418"/>
                  <a:pt x="148971" y="17802"/>
                </a:cubicBezTo>
                <a:cubicBezTo>
                  <a:pt x="149193" y="16789"/>
                  <a:pt x="149415" y="15776"/>
                  <a:pt x="149478" y="14762"/>
                </a:cubicBezTo>
                <a:cubicBezTo>
                  <a:pt x="149637" y="13115"/>
                  <a:pt x="149668" y="11500"/>
                  <a:pt x="149668" y="9854"/>
                </a:cubicBezTo>
                <a:cubicBezTo>
                  <a:pt x="149700" y="9094"/>
                  <a:pt x="149637" y="8302"/>
                  <a:pt x="149478" y="7510"/>
                </a:cubicBezTo>
                <a:cubicBezTo>
                  <a:pt x="149193" y="5895"/>
                  <a:pt x="148370" y="4533"/>
                  <a:pt x="147135" y="3456"/>
                </a:cubicBezTo>
                <a:cubicBezTo>
                  <a:pt x="145868" y="2348"/>
                  <a:pt x="144348" y="1746"/>
                  <a:pt x="142764" y="1335"/>
                </a:cubicBezTo>
                <a:cubicBezTo>
                  <a:pt x="141023" y="860"/>
                  <a:pt x="139249" y="701"/>
                  <a:pt x="137476" y="606"/>
                </a:cubicBezTo>
                <a:cubicBezTo>
                  <a:pt x="135259" y="511"/>
                  <a:pt x="115846" y="480"/>
                  <a:pt x="113660" y="448"/>
                </a:cubicBezTo>
                <a:cubicBezTo>
                  <a:pt x="113333" y="437"/>
                  <a:pt x="113006" y="434"/>
                  <a:pt x="112680" y="434"/>
                </a:cubicBezTo>
                <a:cubicBezTo>
                  <a:pt x="112028" y="434"/>
                  <a:pt x="111380" y="448"/>
                  <a:pt x="110747" y="448"/>
                </a:cubicBezTo>
                <a:cubicBezTo>
                  <a:pt x="109163" y="416"/>
                  <a:pt x="91302" y="416"/>
                  <a:pt x="89750" y="353"/>
                </a:cubicBezTo>
                <a:cubicBezTo>
                  <a:pt x="87819" y="290"/>
                  <a:pt x="85918" y="131"/>
                  <a:pt x="84018" y="100"/>
                </a:cubicBezTo>
                <a:cubicBezTo>
                  <a:pt x="81896" y="36"/>
                  <a:pt x="60583" y="36"/>
                  <a:pt x="58493" y="5"/>
                </a:cubicBezTo>
                <a:cubicBezTo>
                  <a:pt x="58261" y="2"/>
                  <a:pt x="58029" y="0"/>
                  <a:pt x="57798" y="0"/>
                </a:cubicBezTo>
                <a:close/>
              </a:path>
            </a:pathLst>
          </a:custGeom>
          <a:solidFill>
            <a:srgbClr val="73A4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226;p28"/>
          <p:cNvSpPr/>
          <p:nvPr/>
        </p:nvSpPr>
        <p:spPr>
          <a:xfrm>
            <a:off x="6249885" y="4957268"/>
            <a:ext cx="4794434" cy="929623"/>
          </a:xfrm>
          <a:custGeom>
            <a:avLst/>
            <a:gdLst/>
            <a:ahLst/>
            <a:cxnLst/>
            <a:rect l="l" t="t" r="r" b="b"/>
            <a:pathLst>
              <a:path w="177442" h="29715" extrusionOk="0">
                <a:moveTo>
                  <a:pt x="85540" y="1"/>
                </a:moveTo>
                <a:cubicBezTo>
                  <a:pt x="83111" y="1"/>
                  <a:pt x="80683" y="145"/>
                  <a:pt x="78254" y="290"/>
                </a:cubicBezTo>
                <a:cubicBezTo>
                  <a:pt x="78128" y="290"/>
                  <a:pt x="78001" y="322"/>
                  <a:pt x="77874" y="322"/>
                </a:cubicBezTo>
                <a:cubicBezTo>
                  <a:pt x="76608" y="417"/>
                  <a:pt x="52412" y="543"/>
                  <a:pt x="51146" y="638"/>
                </a:cubicBezTo>
                <a:cubicBezTo>
                  <a:pt x="50069" y="702"/>
                  <a:pt x="48960" y="765"/>
                  <a:pt x="47884" y="892"/>
                </a:cubicBezTo>
                <a:cubicBezTo>
                  <a:pt x="46142" y="1050"/>
                  <a:pt x="44368" y="1240"/>
                  <a:pt x="42627" y="1367"/>
                </a:cubicBezTo>
                <a:cubicBezTo>
                  <a:pt x="41043" y="1493"/>
                  <a:pt x="10831" y="1715"/>
                  <a:pt x="9247" y="2000"/>
                </a:cubicBezTo>
                <a:cubicBezTo>
                  <a:pt x="7284" y="2317"/>
                  <a:pt x="5447" y="3045"/>
                  <a:pt x="3674" y="3932"/>
                </a:cubicBezTo>
                <a:cubicBezTo>
                  <a:pt x="2534" y="4502"/>
                  <a:pt x="1679" y="5325"/>
                  <a:pt x="1172" y="6497"/>
                </a:cubicBezTo>
                <a:cubicBezTo>
                  <a:pt x="792" y="7415"/>
                  <a:pt x="507" y="8334"/>
                  <a:pt x="412" y="9316"/>
                </a:cubicBezTo>
                <a:cubicBezTo>
                  <a:pt x="158" y="11532"/>
                  <a:pt x="0" y="13749"/>
                  <a:pt x="63" y="15966"/>
                </a:cubicBezTo>
                <a:cubicBezTo>
                  <a:pt x="95" y="17486"/>
                  <a:pt x="158" y="18975"/>
                  <a:pt x="285" y="20495"/>
                </a:cubicBezTo>
                <a:cubicBezTo>
                  <a:pt x="348" y="21603"/>
                  <a:pt x="507" y="22712"/>
                  <a:pt x="728" y="23820"/>
                </a:cubicBezTo>
                <a:cubicBezTo>
                  <a:pt x="982" y="24992"/>
                  <a:pt x="1584" y="25910"/>
                  <a:pt x="2470" y="26670"/>
                </a:cubicBezTo>
                <a:cubicBezTo>
                  <a:pt x="3325" y="27399"/>
                  <a:pt x="4339" y="27810"/>
                  <a:pt x="5352" y="28222"/>
                </a:cubicBezTo>
                <a:cubicBezTo>
                  <a:pt x="7949" y="29204"/>
                  <a:pt x="39270" y="29584"/>
                  <a:pt x="41993" y="29647"/>
                </a:cubicBezTo>
                <a:cubicBezTo>
                  <a:pt x="43533" y="29677"/>
                  <a:pt x="50288" y="29715"/>
                  <a:pt x="57288" y="29715"/>
                </a:cubicBezTo>
                <a:cubicBezTo>
                  <a:pt x="64974" y="29715"/>
                  <a:pt x="72953" y="29670"/>
                  <a:pt x="74644" y="29520"/>
                </a:cubicBezTo>
                <a:cubicBezTo>
                  <a:pt x="75752" y="29425"/>
                  <a:pt x="79679" y="29140"/>
                  <a:pt x="82086" y="28887"/>
                </a:cubicBezTo>
                <a:cubicBezTo>
                  <a:pt x="84461" y="28665"/>
                  <a:pt x="88705" y="28190"/>
                  <a:pt x="91207" y="28095"/>
                </a:cubicBezTo>
                <a:cubicBezTo>
                  <a:pt x="92041" y="28074"/>
                  <a:pt x="94793" y="28067"/>
                  <a:pt x="98116" y="28067"/>
                </a:cubicBezTo>
                <a:cubicBezTo>
                  <a:pt x="104761" y="28067"/>
                  <a:pt x="113692" y="28095"/>
                  <a:pt x="114135" y="28095"/>
                </a:cubicBezTo>
                <a:cubicBezTo>
                  <a:pt x="116732" y="28095"/>
                  <a:pt x="135607" y="28095"/>
                  <a:pt x="138236" y="28064"/>
                </a:cubicBezTo>
                <a:cubicBezTo>
                  <a:pt x="141783" y="28000"/>
                  <a:pt x="162526" y="27842"/>
                  <a:pt x="166073" y="27557"/>
                </a:cubicBezTo>
                <a:cubicBezTo>
                  <a:pt x="167181" y="27462"/>
                  <a:pt x="168258" y="27335"/>
                  <a:pt x="169335" y="27114"/>
                </a:cubicBezTo>
                <a:cubicBezTo>
                  <a:pt x="170855" y="26797"/>
                  <a:pt x="172248" y="26163"/>
                  <a:pt x="173357" y="24992"/>
                </a:cubicBezTo>
                <a:cubicBezTo>
                  <a:pt x="173420" y="24928"/>
                  <a:pt x="173483" y="24865"/>
                  <a:pt x="173547" y="24802"/>
                </a:cubicBezTo>
                <a:cubicBezTo>
                  <a:pt x="174307" y="24168"/>
                  <a:pt x="174845" y="23377"/>
                  <a:pt x="175225" y="22458"/>
                </a:cubicBezTo>
                <a:cubicBezTo>
                  <a:pt x="175858" y="20938"/>
                  <a:pt x="176365" y="19386"/>
                  <a:pt x="176713" y="17803"/>
                </a:cubicBezTo>
                <a:cubicBezTo>
                  <a:pt x="176935" y="16789"/>
                  <a:pt x="177157" y="15776"/>
                  <a:pt x="177252" y="14731"/>
                </a:cubicBezTo>
                <a:cubicBezTo>
                  <a:pt x="177379" y="13116"/>
                  <a:pt x="177410" y="11501"/>
                  <a:pt x="177410" y="9854"/>
                </a:cubicBezTo>
                <a:cubicBezTo>
                  <a:pt x="177442" y="9062"/>
                  <a:pt x="177379" y="8271"/>
                  <a:pt x="177220" y="7511"/>
                </a:cubicBezTo>
                <a:cubicBezTo>
                  <a:pt x="176935" y="5895"/>
                  <a:pt x="176112" y="4534"/>
                  <a:pt x="174877" y="3457"/>
                </a:cubicBezTo>
                <a:cubicBezTo>
                  <a:pt x="173610" y="2348"/>
                  <a:pt x="172121" y="1715"/>
                  <a:pt x="170506" y="1303"/>
                </a:cubicBezTo>
                <a:cubicBezTo>
                  <a:pt x="168765" y="860"/>
                  <a:pt x="166991" y="702"/>
                  <a:pt x="165218" y="607"/>
                </a:cubicBezTo>
                <a:cubicBezTo>
                  <a:pt x="163001" y="480"/>
                  <a:pt x="143588" y="480"/>
                  <a:pt x="141402" y="448"/>
                </a:cubicBezTo>
                <a:cubicBezTo>
                  <a:pt x="140912" y="433"/>
                  <a:pt x="140429" y="433"/>
                  <a:pt x="139946" y="433"/>
                </a:cubicBezTo>
                <a:cubicBezTo>
                  <a:pt x="139463" y="433"/>
                  <a:pt x="138980" y="433"/>
                  <a:pt x="138489" y="417"/>
                </a:cubicBezTo>
                <a:cubicBezTo>
                  <a:pt x="136905" y="417"/>
                  <a:pt x="119044" y="417"/>
                  <a:pt x="117492" y="353"/>
                </a:cubicBezTo>
                <a:cubicBezTo>
                  <a:pt x="115592" y="290"/>
                  <a:pt x="113660" y="132"/>
                  <a:pt x="111760" y="68"/>
                </a:cubicBezTo>
                <a:cubicBezTo>
                  <a:pt x="109670" y="5"/>
                  <a:pt x="88325" y="37"/>
                  <a:pt x="86235" y="5"/>
                </a:cubicBezTo>
                <a:cubicBezTo>
                  <a:pt x="86003" y="2"/>
                  <a:pt x="85771" y="1"/>
                  <a:pt x="85540" y="1"/>
                </a:cubicBezTo>
                <a:close/>
              </a:path>
            </a:pathLst>
          </a:custGeom>
          <a:solidFill>
            <a:srgbClr val="E5C74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227;p28"/>
          <p:cNvSpPr/>
          <p:nvPr/>
        </p:nvSpPr>
        <p:spPr>
          <a:xfrm>
            <a:off x="7069585" y="4957268"/>
            <a:ext cx="4044853" cy="929623"/>
          </a:xfrm>
          <a:custGeom>
            <a:avLst/>
            <a:gdLst/>
            <a:ahLst/>
            <a:cxnLst/>
            <a:rect l="l" t="t" r="r" b="b"/>
            <a:pathLst>
              <a:path w="149700" h="29715" extrusionOk="0">
                <a:moveTo>
                  <a:pt x="57798" y="1"/>
                </a:moveTo>
                <a:cubicBezTo>
                  <a:pt x="55369" y="1"/>
                  <a:pt x="52938" y="145"/>
                  <a:pt x="50481" y="290"/>
                </a:cubicBezTo>
                <a:cubicBezTo>
                  <a:pt x="50386" y="290"/>
                  <a:pt x="50259" y="322"/>
                  <a:pt x="50132" y="322"/>
                </a:cubicBezTo>
                <a:cubicBezTo>
                  <a:pt x="48866" y="417"/>
                  <a:pt x="24670" y="543"/>
                  <a:pt x="23404" y="638"/>
                </a:cubicBezTo>
                <a:cubicBezTo>
                  <a:pt x="22327" y="702"/>
                  <a:pt x="21218" y="765"/>
                  <a:pt x="20142" y="892"/>
                </a:cubicBezTo>
                <a:cubicBezTo>
                  <a:pt x="18400" y="1050"/>
                  <a:pt x="16626" y="1240"/>
                  <a:pt x="14885" y="1367"/>
                </a:cubicBezTo>
                <a:cubicBezTo>
                  <a:pt x="13301" y="1493"/>
                  <a:pt x="10799" y="1715"/>
                  <a:pt x="9248" y="2000"/>
                </a:cubicBezTo>
                <a:cubicBezTo>
                  <a:pt x="7252" y="2317"/>
                  <a:pt x="5447" y="3045"/>
                  <a:pt x="3674" y="3932"/>
                </a:cubicBezTo>
                <a:cubicBezTo>
                  <a:pt x="2534" y="4502"/>
                  <a:pt x="1679" y="5325"/>
                  <a:pt x="1172" y="6497"/>
                </a:cubicBezTo>
                <a:cubicBezTo>
                  <a:pt x="760" y="7415"/>
                  <a:pt x="507" y="8334"/>
                  <a:pt x="380" y="9316"/>
                </a:cubicBezTo>
                <a:cubicBezTo>
                  <a:pt x="159" y="11532"/>
                  <a:pt x="0" y="13749"/>
                  <a:pt x="32" y="15966"/>
                </a:cubicBezTo>
                <a:cubicBezTo>
                  <a:pt x="95" y="17486"/>
                  <a:pt x="127" y="18975"/>
                  <a:pt x="254" y="20495"/>
                </a:cubicBezTo>
                <a:cubicBezTo>
                  <a:pt x="349" y="21603"/>
                  <a:pt x="475" y="22712"/>
                  <a:pt x="729" y="23820"/>
                </a:cubicBezTo>
                <a:cubicBezTo>
                  <a:pt x="982" y="24992"/>
                  <a:pt x="1584" y="25910"/>
                  <a:pt x="2470" y="26670"/>
                </a:cubicBezTo>
                <a:cubicBezTo>
                  <a:pt x="3325" y="27399"/>
                  <a:pt x="4307" y="27810"/>
                  <a:pt x="5352" y="28222"/>
                </a:cubicBezTo>
                <a:cubicBezTo>
                  <a:pt x="7917" y="29204"/>
                  <a:pt x="11528" y="29584"/>
                  <a:pt x="14251" y="29647"/>
                </a:cubicBezTo>
                <a:cubicBezTo>
                  <a:pt x="15791" y="29677"/>
                  <a:pt x="22546" y="29715"/>
                  <a:pt x="29546" y="29715"/>
                </a:cubicBezTo>
                <a:cubicBezTo>
                  <a:pt x="37232" y="29715"/>
                  <a:pt x="45211" y="29670"/>
                  <a:pt x="46902" y="29520"/>
                </a:cubicBezTo>
                <a:cubicBezTo>
                  <a:pt x="48010" y="29425"/>
                  <a:pt x="51937" y="29140"/>
                  <a:pt x="54344" y="28887"/>
                </a:cubicBezTo>
                <a:cubicBezTo>
                  <a:pt x="56719" y="28665"/>
                  <a:pt x="60963" y="28190"/>
                  <a:pt x="63465" y="28095"/>
                </a:cubicBezTo>
                <a:cubicBezTo>
                  <a:pt x="64299" y="28074"/>
                  <a:pt x="67051" y="28067"/>
                  <a:pt x="70374" y="28067"/>
                </a:cubicBezTo>
                <a:cubicBezTo>
                  <a:pt x="77019" y="28067"/>
                  <a:pt x="85950" y="28095"/>
                  <a:pt x="86393" y="28095"/>
                </a:cubicBezTo>
                <a:cubicBezTo>
                  <a:pt x="88990" y="28095"/>
                  <a:pt x="107865" y="28095"/>
                  <a:pt x="110494" y="28064"/>
                </a:cubicBezTo>
                <a:cubicBezTo>
                  <a:pt x="114041" y="28000"/>
                  <a:pt x="134784" y="27842"/>
                  <a:pt x="138331" y="27557"/>
                </a:cubicBezTo>
                <a:cubicBezTo>
                  <a:pt x="139407" y="27462"/>
                  <a:pt x="140516" y="27335"/>
                  <a:pt x="141593" y="27114"/>
                </a:cubicBezTo>
                <a:cubicBezTo>
                  <a:pt x="143113" y="26797"/>
                  <a:pt x="144506" y="26163"/>
                  <a:pt x="145615" y="24992"/>
                </a:cubicBezTo>
                <a:cubicBezTo>
                  <a:pt x="145678" y="24928"/>
                  <a:pt x="145741" y="24865"/>
                  <a:pt x="145805" y="24802"/>
                </a:cubicBezTo>
                <a:cubicBezTo>
                  <a:pt x="146565" y="24168"/>
                  <a:pt x="147103" y="23377"/>
                  <a:pt x="147483" y="22458"/>
                </a:cubicBezTo>
                <a:cubicBezTo>
                  <a:pt x="148116" y="20938"/>
                  <a:pt x="148623" y="19386"/>
                  <a:pt x="148971" y="17803"/>
                </a:cubicBezTo>
                <a:cubicBezTo>
                  <a:pt x="149193" y="16789"/>
                  <a:pt x="149415" y="15776"/>
                  <a:pt x="149478" y="14731"/>
                </a:cubicBezTo>
                <a:cubicBezTo>
                  <a:pt x="149637" y="13116"/>
                  <a:pt x="149668" y="11501"/>
                  <a:pt x="149668" y="9854"/>
                </a:cubicBezTo>
                <a:cubicBezTo>
                  <a:pt x="149700" y="9062"/>
                  <a:pt x="149637" y="8271"/>
                  <a:pt x="149478" y="7511"/>
                </a:cubicBezTo>
                <a:cubicBezTo>
                  <a:pt x="149193" y="5895"/>
                  <a:pt x="148370" y="4534"/>
                  <a:pt x="147135" y="3457"/>
                </a:cubicBezTo>
                <a:cubicBezTo>
                  <a:pt x="145868" y="2348"/>
                  <a:pt x="144348" y="1715"/>
                  <a:pt x="142764" y="1303"/>
                </a:cubicBezTo>
                <a:cubicBezTo>
                  <a:pt x="141023" y="860"/>
                  <a:pt x="139249" y="702"/>
                  <a:pt x="137476" y="607"/>
                </a:cubicBezTo>
                <a:cubicBezTo>
                  <a:pt x="135259" y="480"/>
                  <a:pt x="115846" y="480"/>
                  <a:pt x="113660" y="448"/>
                </a:cubicBezTo>
                <a:cubicBezTo>
                  <a:pt x="113170" y="433"/>
                  <a:pt x="112679" y="433"/>
                  <a:pt x="112192" y="433"/>
                </a:cubicBezTo>
                <a:cubicBezTo>
                  <a:pt x="111705" y="433"/>
                  <a:pt x="111222" y="433"/>
                  <a:pt x="110747" y="417"/>
                </a:cubicBezTo>
                <a:cubicBezTo>
                  <a:pt x="109163" y="417"/>
                  <a:pt x="91302" y="417"/>
                  <a:pt x="89750" y="353"/>
                </a:cubicBezTo>
                <a:cubicBezTo>
                  <a:pt x="87819" y="290"/>
                  <a:pt x="85918" y="132"/>
                  <a:pt x="84018" y="68"/>
                </a:cubicBezTo>
                <a:cubicBezTo>
                  <a:pt x="81896" y="5"/>
                  <a:pt x="60583" y="37"/>
                  <a:pt x="58493" y="5"/>
                </a:cubicBezTo>
                <a:cubicBezTo>
                  <a:pt x="58261" y="2"/>
                  <a:pt x="58029" y="1"/>
                  <a:pt x="57798" y="1"/>
                </a:cubicBezTo>
                <a:close/>
              </a:path>
            </a:pathLst>
          </a:custGeom>
          <a:solidFill>
            <a:srgbClr val="F4D6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229;p28"/>
          <p:cNvSpPr txBox="1"/>
          <p:nvPr/>
        </p:nvSpPr>
        <p:spPr>
          <a:xfrm>
            <a:off x="6268489" y="1618690"/>
            <a:ext cx="749589" cy="87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3600">
                <a:latin typeface="Fira Sans"/>
                <a:ea typeface="Fira Sans"/>
                <a:cs typeface="Fira Sans"/>
                <a:sym typeface="Fira Sans"/>
              </a:rPr>
              <a:t>5</a:t>
            </a:r>
            <a:endParaRPr sz="3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6249886" y="5027316"/>
            <a:ext cx="749589" cy="87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3600">
                <a:latin typeface="Fira Sans"/>
                <a:ea typeface="Fira Sans"/>
                <a:cs typeface="Fira Sans"/>
                <a:sym typeface="Fira Sans"/>
              </a:rPr>
              <a:t>6</a:t>
            </a:r>
            <a:endParaRPr sz="3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7246126" y="1909627"/>
            <a:ext cx="3554056" cy="25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20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Porter’s Five Forces Analysis</a:t>
            </a:r>
            <a:endParaRPr sz="20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7260698" y="5336159"/>
            <a:ext cx="3554056" cy="25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20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Analisa Posisi Daya Saing</a:t>
            </a:r>
            <a:endParaRPr sz="20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3" name="Google Shape;436;p24"/>
          <p:cNvSpPr txBox="1"/>
          <p:nvPr/>
        </p:nvSpPr>
        <p:spPr>
          <a:xfrm>
            <a:off x="853666" y="484759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 err="1" smtClean="0"/>
              <a:t>Alat</a:t>
            </a:r>
            <a:r>
              <a:rPr lang="en-US" sz="3200" dirty="0" smtClean="0"/>
              <a:t> Untuk </a:t>
            </a:r>
            <a:r>
              <a:rPr lang="en-US" sz="3200" dirty="0" err="1" smtClean="0"/>
              <a:t>Studi</a:t>
            </a:r>
            <a:r>
              <a:rPr lang="en-US" sz="3200" dirty="0" smtClean="0"/>
              <a:t> </a:t>
            </a:r>
            <a:r>
              <a:rPr lang="en-US" sz="3200" dirty="0" err="1" smtClean="0"/>
              <a:t>Diagnostik</a:t>
            </a:r>
            <a:endParaRPr lang="en-US" sz="3200" dirty="0"/>
          </a:p>
        </p:txBody>
      </p:sp>
      <p:sp>
        <p:nvSpPr>
          <p:cNvPr id="48" name="Google Shape;209;p28"/>
          <p:cNvSpPr/>
          <p:nvPr/>
        </p:nvSpPr>
        <p:spPr>
          <a:xfrm>
            <a:off x="609600" y="5026240"/>
            <a:ext cx="4794434" cy="929623"/>
          </a:xfrm>
          <a:custGeom>
            <a:avLst/>
            <a:gdLst/>
            <a:ahLst/>
            <a:cxnLst/>
            <a:rect l="l" t="t" r="r" b="b"/>
            <a:pathLst>
              <a:path w="177442" h="29715" extrusionOk="0">
                <a:moveTo>
                  <a:pt x="85540" y="0"/>
                </a:moveTo>
                <a:cubicBezTo>
                  <a:pt x="83111" y="0"/>
                  <a:pt x="80683" y="145"/>
                  <a:pt x="78254" y="290"/>
                </a:cubicBezTo>
                <a:cubicBezTo>
                  <a:pt x="78128" y="290"/>
                  <a:pt x="78001" y="321"/>
                  <a:pt x="77874" y="321"/>
                </a:cubicBezTo>
                <a:cubicBezTo>
                  <a:pt x="76608" y="416"/>
                  <a:pt x="52412" y="543"/>
                  <a:pt x="51146" y="638"/>
                </a:cubicBezTo>
                <a:cubicBezTo>
                  <a:pt x="50069" y="733"/>
                  <a:pt x="48960" y="796"/>
                  <a:pt x="47884" y="891"/>
                </a:cubicBezTo>
                <a:cubicBezTo>
                  <a:pt x="46142" y="1050"/>
                  <a:pt x="44368" y="1240"/>
                  <a:pt x="42627" y="1398"/>
                </a:cubicBezTo>
                <a:cubicBezTo>
                  <a:pt x="41043" y="1525"/>
                  <a:pt x="10831" y="1715"/>
                  <a:pt x="9247" y="2000"/>
                </a:cubicBezTo>
                <a:cubicBezTo>
                  <a:pt x="7284" y="2316"/>
                  <a:pt x="5447" y="3045"/>
                  <a:pt x="3674" y="3931"/>
                </a:cubicBezTo>
                <a:cubicBezTo>
                  <a:pt x="2534" y="4502"/>
                  <a:pt x="1679" y="5357"/>
                  <a:pt x="1172" y="6528"/>
                </a:cubicBezTo>
                <a:cubicBezTo>
                  <a:pt x="792" y="7415"/>
                  <a:pt x="507" y="8365"/>
                  <a:pt x="412" y="9315"/>
                </a:cubicBezTo>
                <a:cubicBezTo>
                  <a:pt x="158" y="11532"/>
                  <a:pt x="0" y="13749"/>
                  <a:pt x="63" y="15997"/>
                </a:cubicBezTo>
                <a:cubicBezTo>
                  <a:pt x="95" y="17486"/>
                  <a:pt x="158" y="19006"/>
                  <a:pt x="285" y="20494"/>
                </a:cubicBezTo>
                <a:cubicBezTo>
                  <a:pt x="348" y="21603"/>
                  <a:pt x="507" y="22743"/>
                  <a:pt x="728" y="23851"/>
                </a:cubicBezTo>
                <a:cubicBezTo>
                  <a:pt x="982" y="25023"/>
                  <a:pt x="1584" y="25910"/>
                  <a:pt x="2470" y="26670"/>
                </a:cubicBezTo>
                <a:cubicBezTo>
                  <a:pt x="3325" y="27398"/>
                  <a:pt x="4339" y="27842"/>
                  <a:pt x="5352" y="28222"/>
                </a:cubicBezTo>
                <a:cubicBezTo>
                  <a:pt x="7949" y="29203"/>
                  <a:pt x="39270" y="29615"/>
                  <a:pt x="41993" y="29647"/>
                </a:cubicBezTo>
                <a:cubicBezTo>
                  <a:pt x="43533" y="29677"/>
                  <a:pt x="50288" y="29714"/>
                  <a:pt x="57288" y="29714"/>
                </a:cubicBezTo>
                <a:cubicBezTo>
                  <a:pt x="64974" y="29714"/>
                  <a:pt x="72953" y="29669"/>
                  <a:pt x="74644" y="29520"/>
                </a:cubicBezTo>
                <a:cubicBezTo>
                  <a:pt x="75752" y="29425"/>
                  <a:pt x="79679" y="29140"/>
                  <a:pt x="82086" y="28918"/>
                </a:cubicBezTo>
                <a:cubicBezTo>
                  <a:pt x="84461" y="28665"/>
                  <a:pt x="88705" y="28190"/>
                  <a:pt x="91207" y="28127"/>
                </a:cubicBezTo>
                <a:cubicBezTo>
                  <a:pt x="92279" y="28086"/>
                  <a:pt x="96522" y="28074"/>
                  <a:pt x="101072" y="28074"/>
                </a:cubicBezTo>
                <a:cubicBezTo>
                  <a:pt x="107140" y="28074"/>
                  <a:pt x="113755" y="28095"/>
                  <a:pt x="114135" y="28095"/>
                </a:cubicBezTo>
                <a:lnTo>
                  <a:pt x="138236" y="28095"/>
                </a:lnTo>
                <a:cubicBezTo>
                  <a:pt x="141783" y="28032"/>
                  <a:pt x="162526" y="27873"/>
                  <a:pt x="166073" y="27588"/>
                </a:cubicBezTo>
                <a:cubicBezTo>
                  <a:pt x="167181" y="27493"/>
                  <a:pt x="168258" y="27366"/>
                  <a:pt x="169335" y="27113"/>
                </a:cubicBezTo>
                <a:cubicBezTo>
                  <a:pt x="170855" y="26796"/>
                  <a:pt x="172248" y="26163"/>
                  <a:pt x="173357" y="25023"/>
                </a:cubicBezTo>
                <a:cubicBezTo>
                  <a:pt x="173420" y="24928"/>
                  <a:pt x="173483" y="24896"/>
                  <a:pt x="173547" y="24833"/>
                </a:cubicBezTo>
                <a:cubicBezTo>
                  <a:pt x="174307" y="24168"/>
                  <a:pt x="174845" y="23376"/>
                  <a:pt x="175225" y="22458"/>
                </a:cubicBezTo>
                <a:cubicBezTo>
                  <a:pt x="175858" y="20969"/>
                  <a:pt x="176365" y="19418"/>
                  <a:pt x="176713" y="17802"/>
                </a:cubicBezTo>
                <a:cubicBezTo>
                  <a:pt x="176935" y="16789"/>
                  <a:pt x="177157" y="15776"/>
                  <a:pt x="177252" y="14762"/>
                </a:cubicBezTo>
                <a:cubicBezTo>
                  <a:pt x="177379" y="13115"/>
                  <a:pt x="177410" y="11500"/>
                  <a:pt x="177410" y="9854"/>
                </a:cubicBezTo>
                <a:cubicBezTo>
                  <a:pt x="177442" y="9094"/>
                  <a:pt x="177379" y="8302"/>
                  <a:pt x="177220" y="7510"/>
                </a:cubicBezTo>
                <a:cubicBezTo>
                  <a:pt x="176935" y="5895"/>
                  <a:pt x="176112" y="4533"/>
                  <a:pt x="174877" y="3456"/>
                </a:cubicBezTo>
                <a:cubicBezTo>
                  <a:pt x="173610" y="2348"/>
                  <a:pt x="172121" y="1746"/>
                  <a:pt x="170506" y="1335"/>
                </a:cubicBezTo>
                <a:cubicBezTo>
                  <a:pt x="168765" y="860"/>
                  <a:pt x="166991" y="701"/>
                  <a:pt x="165218" y="606"/>
                </a:cubicBezTo>
                <a:cubicBezTo>
                  <a:pt x="163001" y="511"/>
                  <a:pt x="143588" y="480"/>
                  <a:pt x="141402" y="448"/>
                </a:cubicBezTo>
                <a:cubicBezTo>
                  <a:pt x="141075" y="437"/>
                  <a:pt x="140751" y="434"/>
                  <a:pt x="140429" y="434"/>
                </a:cubicBezTo>
                <a:cubicBezTo>
                  <a:pt x="139784" y="434"/>
                  <a:pt x="139143" y="448"/>
                  <a:pt x="138489" y="448"/>
                </a:cubicBezTo>
                <a:cubicBezTo>
                  <a:pt x="136905" y="416"/>
                  <a:pt x="119044" y="416"/>
                  <a:pt x="117492" y="353"/>
                </a:cubicBezTo>
                <a:cubicBezTo>
                  <a:pt x="115592" y="290"/>
                  <a:pt x="113660" y="131"/>
                  <a:pt x="111760" y="100"/>
                </a:cubicBezTo>
                <a:cubicBezTo>
                  <a:pt x="109670" y="36"/>
                  <a:pt x="88325" y="36"/>
                  <a:pt x="86235" y="5"/>
                </a:cubicBezTo>
                <a:cubicBezTo>
                  <a:pt x="86003" y="2"/>
                  <a:pt x="85771" y="0"/>
                  <a:pt x="85540" y="0"/>
                </a:cubicBezTo>
                <a:close/>
              </a:path>
            </a:pathLst>
          </a:custGeom>
          <a:solidFill>
            <a:srgbClr val="E593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210;p28"/>
          <p:cNvSpPr/>
          <p:nvPr/>
        </p:nvSpPr>
        <p:spPr>
          <a:xfrm>
            <a:off x="1429299" y="5026240"/>
            <a:ext cx="4044853" cy="929623"/>
          </a:xfrm>
          <a:custGeom>
            <a:avLst/>
            <a:gdLst/>
            <a:ahLst/>
            <a:cxnLst/>
            <a:rect l="l" t="t" r="r" b="b"/>
            <a:pathLst>
              <a:path w="149700" h="29715" extrusionOk="0">
                <a:moveTo>
                  <a:pt x="57798" y="0"/>
                </a:moveTo>
                <a:cubicBezTo>
                  <a:pt x="55369" y="0"/>
                  <a:pt x="52938" y="145"/>
                  <a:pt x="50481" y="290"/>
                </a:cubicBezTo>
                <a:cubicBezTo>
                  <a:pt x="50386" y="290"/>
                  <a:pt x="50259" y="321"/>
                  <a:pt x="50132" y="321"/>
                </a:cubicBezTo>
                <a:cubicBezTo>
                  <a:pt x="48866" y="416"/>
                  <a:pt x="24670" y="543"/>
                  <a:pt x="23404" y="638"/>
                </a:cubicBezTo>
                <a:cubicBezTo>
                  <a:pt x="22327" y="733"/>
                  <a:pt x="21218" y="796"/>
                  <a:pt x="20142" y="891"/>
                </a:cubicBezTo>
                <a:cubicBezTo>
                  <a:pt x="18400" y="1050"/>
                  <a:pt x="16626" y="1240"/>
                  <a:pt x="14885" y="1398"/>
                </a:cubicBezTo>
                <a:cubicBezTo>
                  <a:pt x="13301" y="1525"/>
                  <a:pt x="10799" y="1715"/>
                  <a:pt x="9248" y="2000"/>
                </a:cubicBezTo>
                <a:cubicBezTo>
                  <a:pt x="7252" y="2316"/>
                  <a:pt x="5447" y="3045"/>
                  <a:pt x="3674" y="3931"/>
                </a:cubicBezTo>
                <a:cubicBezTo>
                  <a:pt x="2534" y="4502"/>
                  <a:pt x="1679" y="5357"/>
                  <a:pt x="1172" y="6528"/>
                </a:cubicBezTo>
                <a:cubicBezTo>
                  <a:pt x="760" y="7415"/>
                  <a:pt x="507" y="8365"/>
                  <a:pt x="380" y="9315"/>
                </a:cubicBezTo>
                <a:cubicBezTo>
                  <a:pt x="159" y="11532"/>
                  <a:pt x="0" y="13749"/>
                  <a:pt x="32" y="15997"/>
                </a:cubicBezTo>
                <a:cubicBezTo>
                  <a:pt x="95" y="17486"/>
                  <a:pt x="127" y="19006"/>
                  <a:pt x="254" y="20494"/>
                </a:cubicBezTo>
                <a:cubicBezTo>
                  <a:pt x="349" y="21603"/>
                  <a:pt x="475" y="22743"/>
                  <a:pt x="729" y="23851"/>
                </a:cubicBezTo>
                <a:cubicBezTo>
                  <a:pt x="982" y="25023"/>
                  <a:pt x="1584" y="25910"/>
                  <a:pt x="2470" y="26670"/>
                </a:cubicBezTo>
                <a:cubicBezTo>
                  <a:pt x="3325" y="27398"/>
                  <a:pt x="4307" y="27842"/>
                  <a:pt x="5352" y="28222"/>
                </a:cubicBezTo>
                <a:cubicBezTo>
                  <a:pt x="7917" y="29203"/>
                  <a:pt x="11528" y="29615"/>
                  <a:pt x="14251" y="29647"/>
                </a:cubicBezTo>
                <a:cubicBezTo>
                  <a:pt x="15791" y="29677"/>
                  <a:pt x="22546" y="29714"/>
                  <a:pt x="29546" y="29714"/>
                </a:cubicBezTo>
                <a:cubicBezTo>
                  <a:pt x="37232" y="29714"/>
                  <a:pt x="45211" y="29669"/>
                  <a:pt x="46902" y="29520"/>
                </a:cubicBezTo>
                <a:cubicBezTo>
                  <a:pt x="48010" y="29425"/>
                  <a:pt x="51937" y="29140"/>
                  <a:pt x="54344" y="28918"/>
                </a:cubicBezTo>
                <a:cubicBezTo>
                  <a:pt x="56719" y="28665"/>
                  <a:pt x="60963" y="28190"/>
                  <a:pt x="63465" y="28127"/>
                </a:cubicBezTo>
                <a:cubicBezTo>
                  <a:pt x="64537" y="28086"/>
                  <a:pt x="68780" y="28074"/>
                  <a:pt x="73330" y="28074"/>
                </a:cubicBezTo>
                <a:cubicBezTo>
                  <a:pt x="79398" y="28074"/>
                  <a:pt x="86013" y="28095"/>
                  <a:pt x="86393" y="28095"/>
                </a:cubicBezTo>
                <a:lnTo>
                  <a:pt x="110494" y="28095"/>
                </a:lnTo>
                <a:cubicBezTo>
                  <a:pt x="114041" y="28032"/>
                  <a:pt x="134784" y="27873"/>
                  <a:pt x="138331" y="27588"/>
                </a:cubicBezTo>
                <a:cubicBezTo>
                  <a:pt x="139407" y="27493"/>
                  <a:pt x="140516" y="27366"/>
                  <a:pt x="141593" y="27113"/>
                </a:cubicBezTo>
                <a:cubicBezTo>
                  <a:pt x="143113" y="26796"/>
                  <a:pt x="144506" y="26163"/>
                  <a:pt x="145615" y="25023"/>
                </a:cubicBezTo>
                <a:cubicBezTo>
                  <a:pt x="145678" y="24928"/>
                  <a:pt x="145741" y="24896"/>
                  <a:pt x="145805" y="24833"/>
                </a:cubicBezTo>
                <a:cubicBezTo>
                  <a:pt x="146565" y="24168"/>
                  <a:pt x="147103" y="23376"/>
                  <a:pt x="147483" y="22458"/>
                </a:cubicBezTo>
                <a:cubicBezTo>
                  <a:pt x="148116" y="20969"/>
                  <a:pt x="148623" y="19418"/>
                  <a:pt x="148971" y="17802"/>
                </a:cubicBezTo>
                <a:cubicBezTo>
                  <a:pt x="149193" y="16789"/>
                  <a:pt x="149415" y="15776"/>
                  <a:pt x="149478" y="14762"/>
                </a:cubicBezTo>
                <a:cubicBezTo>
                  <a:pt x="149637" y="13115"/>
                  <a:pt x="149668" y="11500"/>
                  <a:pt x="149668" y="9854"/>
                </a:cubicBezTo>
                <a:cubicBezTo>
                  <a:pt x="149700" y="9094"/>
                  <a:pt x="149637" y="8302"/>
                  <a:pt x="149478" y="7510"/>
                </a:cubicBezTo>
                <a:cubicBezTo>
                  <a:pt x="149193" y="5895"/>
                  <a:pt x="148370" y="4533"/>
                  <a:pt x="147135" y="3456"/>
                </a:cubicBezTo>
                <a:cubicBezTo>
                  <a:pt x="145868" y="2348"/>
                  <a:pt x="144348" y="1746"/>
                  <a:pt x="142764" y="1335"/>
                </a:cubicBezTo>
                <a:cubicBezTo>
                  <a:pt x="141023" y="860"/>
                  <a:pt x="139249" y="701"/>
                  <a:pt x="137476" y="606"/>
                </a:cubicBezTo>
                <a:cubicBezTo>
                  <a:pt x="135259" y="511"/>
                  <a:pt x="115846" y="480"/>
                  <a:pt x="113660" y="448"/>
                </a:cubicBezTo>
                <a:cubicBezTo>
                  <a:pt x="113333" y="437"/>
                  <a:pt x="113006" y="434"/>
                  <a:pt x="112680" y="434"/>
                </a:cubicBezTo>
                <a:cubicBezTo>
                  <a:pt x="112028" y="434"/>
                  <a:pt x="111380" y="448"/>
                  <a:pt x="110747" y="448"/>
                </a:cubicBezTo>
                <a:cubicBezTo>
                  <a:pt x="109163" y="416"/>
                  <a:pt x="91302" y="416"/>
                  <a:pt x="89750" y="353"/>
                </a:cubicBezTo>
                <a:cubicBezTo>
                  <a:pt x="87819" y="290"/>
                  <a:pt x="85918" y="131"/>
                  <a:pt x="84018" y="100"/>
                </a:cubicBezTo>
                <a:cubicBezTo>
                  <a:pt x="81896" y="36"/>
                  <a:pt x="60583" y="36"/>
                  <a:pt x="58493" y="5"/>
                </a:cubicBezTo>
                <a:cubicBezTo>
                  <a:pt x="58261" y="2"/>
                  <a:pt x="58029" y="0"/>
                  <a:pt x="57798" y="0"/>
                </a:cubicBezTo>
                <a:close/>
              </a:path>
            </a:pathLst>
          </a:custGeom>
          <a:solidFill>
            <a:srgbClr val="F4A5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214;p28"/>
          <p:cNvSpPr txBox="1"/>
          <p:nvPr/>
        </p:nvSpPr>
        <p:spPr>
          <a:xfrm>
            <a:off x="609600" y="5118264"/>
            <a:ext cx="749589" cy="87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3600" dirty="0"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 sz="36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1" name="Google Shape;218;p28"/>
          <p:cNvSpPr txBox="1"/>
          <p:nvPr/>
        </p:nvSpPr>
        <p:spPr>
          <a:xfrm>
            <a:off x="1603825" y="5370564"/>
            <a:ext cx="3554056" cy="25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20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GAP Analysis</a:t>
            </a:r>
            <a:endParaRPr sz="20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2" name="Google Shape;224;p28"/>
          <p:cNvSpPr/>
          <p:nvPr/>
        </p:nvSpPr>
        <p:spPr>
          <a:xfrm>
            <a:off x="634478" y="3898141"/>
            <a:ext cx="4794434" cy="929623"/>
          </a:xfrm>
          <a:custGeom>
            <a:avLst/>
            <a:gdLst/>
            <a:ahLst/>
            <a:cxnLst/>
            <a:rect l="l" t="t" r="r" b="b"/>
            <a:pathLst>
              <a:path w="177442" h="29715" extrusionOk="0">
                <a:moveTo>
                  <a:pt x="85540" y="0"/>
                </a:moveTo>
                <a:cubicBezTo>
                  <a:pt x="83111" y="0"/>
                  <a:pt x="80683" y="145"/>
                  <a:pt x="78254" y="290"/>
                </a:cubicBezTo>
                <a:cubicBezTo>
                  <a:pt x="78128" y="290"/>
                  <a:pt x="78001" y="321"/>
                  <a:pt x="77874" y="321"/>
                </a:cubicBezTo>
                <a:cubicBezTo>
                  <a:pt x="76608" y="416"/>
                  <a:pt x="52412" y="543"/>
                  <a:pt x="51146" y="638"/>
                </a:cubicBezTo>
                <a:cubicBezTo>
                  <a:pt x="50069" y="733"/>
                  <a:pt x="48960" y="796"/>
                  <a:pt x="47884" y="891"/>
                </a:cubicBezTo>
                <a:cubicBezTo>
                  <a:pt x="46142" y="1050"/>
                  <a:pt x="44368" y="1240"/>
                  <a:pt x="42627" y="1398"/>
                </a:cubicBezTo>
                <a:cubicBezTo>
                  <a:pt x="41043" y="1525"/>
                  <a:pt x="10831" y="1715"/>
                  <a:pt x="9247" y="2000"/>
                </a:cubicBezTo>
                <a:cubicBezTo>
                  <a:pt x="7284" y="2316"/>
                  <a:pt x="5447" y="3045"/>
                  <a:pt x="3674" y="3931"/>
                </a:cubicBezTo>
                <a:cubicBezTo>
                  <a:pt x="2534" y="4502"/>
                  <a:pt x="1679" y="5357"/>
                  <a:pt x="1172" y="6528"/>
                </a:cubicBezTo>
                <a:cubicBezTo>
                  <a:pt x="792" y="7415"/>
                  <a:pt x="507" y="8365"/>
                  <a:pt x="412" y="9315"/>
                </a:cubicBezTo>
                <a:cubicBezTo>
                  <a:pt x="158" y="11532"/>
                  <a:pt x="0" y="13749"/>
                  <a:pt x="63" y="15997"/>
                </a:cubicBezTo>
                <a:cubicBezTo>
                  <a:pt x="95" y="17486"/>
                  <a:pt x="158" y="19006"/>
                  <a:pt x="285" y="20494"/>
                </a:cubicBezTo>
                <a:cubicBezTo>
                  <a:pt x="348" y="21603"/>
                  <a:pt x="507" y="22743"/>
                  <a:pt x="728" y="23851"/>
                </a:cubicBezTo>
                <a:cubicBezTo>
                  <a:pt x="982" y="25023"/>
                  <a:pt x="1584" y="25910"/>
                  <a:pt x="2470" y="26670"/>
                </a:cubicBezTo>
                <a:cubicBezTo>
                  <a:pt x="3325" y="27398"/>
                  <a:pt x="4339" y="27842"/>
                  <a:pt x="5352" y="28222"/>
                </a:cubicBezTo>
                <a:cubicBezTo>
                  <a:pt x="7949" y="29203"/>
                  <a:pt x="39270" y="29615"/>
                  <a:pt x="41993" y="29647"/>
                </a:cubicBezTo>
                <a:cubicBezTo>
                  <a:pt x="43533" y="29677"/>
                  <a:pt x="50288" y="29714"/>
                  <a:pt x="57288" y="29714"/>
                </a:cubicBezTo>
                <a:cubicBezTo>
                  <a:pt x="64974" y="29714"/>
                  <a:pt x="72953" y="29669"/>
                  <a:pt x="74644" y="29520"/>
                </a:cubicBezTo>
                <a:cubicBezTo>
                  <a:pt x="75752" y="29425"/>
                  <a:pt x="79679" y="29140"/>
                  <a:pt x="82086" y="28918"/>
                </a:cubicBezTo>
                <a:cubicBezTo>
                  <a:pt x="84461" y="28665"/>
                  <a:pt x="88705" y="28190"/>
                  <a:pt x="91207" y="28127"/>
                </a:cubicBezTo>
                <a:cubicBezTo>
                  <a:pt x="92279" y="28086"/>
                  <a:pt x="96522" y="28074"/>
                  <a:pt x="101072" y="28074"/>
                </a:cubicBezTo>
                <a:cubicBezTo>
                  <a:pt x="107140" y="28074"/>
                  <a:pt x="113755" y="28095"/>
                  <a:pt x="114135" y="28095"/>
                </a:cubicBezTo>
                <a:lnTo>
                  <a:pt x="138236" y="28095"/>
                </a:lnTo>
                <a:cubicBezTo>
                  <a:pt x="141783" y="28032"/>
                  <a:pt x="162526" y="27873"/>
                  <a:pt x="166073" y="27588"/>
                </a:cubicBezTo>
                <a:cubicBezTo>
                  <a:pt x="167181" y="27493"/>
                  <a:pt x="168258" y="27366"/>
                  <a:pt x="169335" y="27113"/>
                </a:cubicBezTo>
                <a:cubicBezTo>
                  <a:pt x="170855" y="26796"/>
                  <a:pt x="172248" y="26163"/>
                  <a:pt x="173357" y="25023"/>
                </a:cubicBezTo>
                <a:cubicBezTo>
                  <a:pt x="173420" y="24928"/>
                  <a:pt x="173483" y="24896"/>
                  <a:pt x="173547" y="24833"/>
                </a:cubicBezTo>
                <a:cubicBezTo>
                  <a:pt x="174307" y="24168"/>
                  <a:pt x="174845" y="23376"/>
                  <a:pt x="175225" y="22458"/>
                </a:cubicBezTo>
                <a:cubicBezTo>
                  <a:pt x="175858" y="20969"/>
                  <a:pt x="176365" y="19418"/>
                  <a:pt x="176713" y="17802"/>
                </a:cubicBezTo>
                <a:cubicBezTo>
                  <a:pt x="176935" y="16789"/>
                  <a:pt x="177157" y="15776"/>
                  <a:pt x="177252" y="14762"/>
                </a:cubicBezTo>
                <a:cubicBezTo>
                  <a:pt x="177379" y="13115"/>
                  <a:pt x="177410" y="11500"/>
                  <a:pt x="177410" y="9854"/>
                </a:cubicBezTo>
                <a:cubicBezTo>
                  <a:pt x="177442" y="9094"/>
                  <a:pt x="177379" y="8302"/>
                  <a:pt x="177220" y="7510"/>
                </a:cubicBezTo>
                <a:cubicBezTo>
                  <a:pt x="176935" y="5895"/>
                  <a:pt x="176112" y="4533"/>
                  <a:pt x="174877" y="3456"/>
                </a:cubicBezTo>
                <a:cubicBezTo>
                  <a:pt x="173610" y="2348"/>
                  <a:pt x="172121" y="1746"/>
                  <a:pt x="170506" y="1335"/>
                </a:cubicBezTo>
                <a:cubicBezTo>
                  <a:pt x="168765" y="860"/>
                  <a:pt x="166991" y="701"/>
                  <a:pt x="165218" y="606"/>
                </a:cubicBezTo>
                <a:cubicBezTo>
                  <a:pt x="163001" y="511"/>
                  <a:pt x="143588" y="480"/>
                  <a:pt x="141402" y="448"/>
                </a:cubicBezTo>
                <a:cubicBezTo>
                  <a:pt x="141075" y="437"/>
                  <a:pt x="140751" y="434"/>
                  <a:pt x="140429" y="434"/>
                </a:cubicBezTo>
                <a:cubicBezTo>
                  <a:pt x="139784" y="434"/>
                  <a:pt x="139143" y="448"/>
                  <a:pt x="138489" y="448"/>
                </a:cubicBezTo>
                <a:cubicBezTo>
                  <a:pt x="136905" y="416"/>
                  <a:pt x="119044" y="416"/>
                  <a:pt x="117492" y="353"/>
                </a:cubicBezTo>
                <a:cubicBezTo>
                  <a:pt x="115592" y="290"/>
                  <a:pt x="113660" y="131"/>
                  <a:pt x="111760" y="100"/>
                </a:cubicBezTo>
                <a:cubicBezTo>
                  <a:pt x="109670" y="36"/>
                  <a:pt x="88325" y="36"/>
                  <a:pt x="86235" y="5"/>
                </a:cubicBezTo>
                <a:cubicBezTo>
                  <a:pt x="86003" y="2"/>
                  <a:pt x="85771" y="0"/>
                  <a:pt x="85540" y="0"/>
                </a:cubicBezTo>
                <a:close/>
              </a:path>
            </a:pathLst>
          </a:custGeom>
          <a:solidFill>
            <a:srgbClr val="6696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225;p28"/>
          <p:cNvSpPr/>
          <p:nvPr/>
        </p:nvSpPr>
        <p:spPr>
          <a:xfrm>
            <a:off x="1454178" y="3898141"/>
            <a:ext cx="4044853" cy="929623"/>
          </a:xfrm>
          <a:custGeom>
            <a:avLst/>
            <a:gdLst/>
            <a:ahLst/>
            <a:cxnLst/>
            <a:rect l="l" t="t" r="r" b="b"/>
            <a:pathLst>
              <a:path w="149700" h="29715" extrusionOk="0">
                <a:moveTo>
                  <a:pt x="57798" y="0"/>
                </a:moveTo>
                <a:cubicBezTo>
                  <a:pt x="55369" y="0"/>
                  <a:pt x="52938" y="145"/>
                  <a:pt x="50481" y="290"/>
                </a:cubicBezTo>
                <a:cubicBezTo>
                  <a:pt x="50386" y="290"/>
                  <a:pt x="50259" y="321"/>
                  <a:pt x="50132" y="321"/>
                </a:cubicBezTo>
                <a:cubicBezTo>
                  <a:pt x="48866" y="416"/>
                  <a:pt x="24670" y="543"/>
                  <a:pt x="23404" y="638"/>
                </a:cubicBezTo>
                <a:cubicBezTo>
                  <a:pt x="22327" y="733"/>
                  <a:pt x="21218" y="796"/>
                  <a:pt x="20142" y="891"/>
                </a:cubicBezTo>
                <a:cubicBezTo>
                  <a:pt x="18400" y="1050"/>
                  <a:pt x="16626" y="1240"/>
                  <a:pt x="14885" y="1398"/>
                </a:cubicBezTo>
                <a:cubicBezTo>
                  <a:pt x="13301" y="1525"/>
                  <a:pt x="10799" y="1715"/>
                  <a:pt x="9248" y="2000"/>
                </a:cubicBezTo>
                <a:cubicBezTo>
                  <a:pt x="7252" y="2316"/>
                  <a:pt x="5447" y="3045"/>
                  <a:pt x="3674" y="3931"/>
                </a:cubicBezTo>
                <a:cubicBezTo>
                  <a:pt x="2534" y="4502"/>
                  <a:pt x="1679" y="5357"/>
                  <a:pt x="1172" y="6528"/>
                </a:cubicBezTo>
                <a:cubicBezTo>
                  <a:pt x="760" y="7415"/>
                  <a:pt x="507" y="8365"/>
                  <a:pt x="380" y="9315"/>
                </a:cubicBezTo>
                <a:cubicBezTo>
                  <a:pt x="159" y="11532"/>
                  <a:pt x="0" y="13749"/>
                  <a:pt x="32" y="15997"/>
                </a:cubicBezTo>
                <a:cubicBezTo>
                  <a:pt x="95" y="17486"/>
                  <a:pt x="127" y="19006"/>
                  <a:pt x="254" y="20494"/>
                </a:cubicBezTo>
                <a:cubicBezTo>
                  <a:pt x="349" y="21603"/>
                  <a:pt x="475" y="22743"/>
                  <a:pt x="729" y="23851"/>
                </a:cubicBezTo>
                <a:cubicBezTo>
                  <a:pt x="982" y="25023"/>
                  <a:pt x="1584" y="25910"/>
                  <a:pt x="2470" y="26670"/>
                </a:cubicBezTo>
                <a:cubicBezTo>
                  <a:pt x="3325" y="27398"/>
                  <a:pt x="4307" y="27842"/>
                  <a:pt x="5352" y="28222"/>
                </a:cubicBezTo>
                <a:cubicBezTo>
                  <a:pt x="7917" y="29203"/>
                  <a:pt x="11528" y="29615"/>
                  <a:pt x="14251" y="29647"/>
                </a:cubicBezTo>
                <a:cubicBezTo>
                  <a:pt x="15791" y="29677"/>
                  <a:pt x="22546" y="29714"/>
                  <a:pt x="29546" y="29714"/>
                </a:cubicBezTo>
                <a:cubicBezTo>
                  <a:pt x="37232" y="29714"/>
                  <a:pt x="45211" y="29669"/>
                  <a:pt x="46902" y="29520"/>
                </a:cubicBezTo>
                <a:cubicBezTo>
                  <a:pt x="48010" y="29425"/>
                  <a:pt x="51937" y="29140"/>
                  <a:pt x="54344" y="28918"/>
                </a:cubicBezTo>
                <a:cubicBezTo>
                  <a:pt x="56719" y="28665"/>
                  <a:pt x="60963" y="28190"/>
                  <a:pt x="63465" y="28127"/>
                </a:cubicBezTo>
                <a:cubicBezTo>
                  <a:pt x="64537" y="28086"/>
                  <a:pt x="68780" y="28074"/>
                  <a:pt x="73330" y="28074"/>
                </a:cubicBezTo>
                <a:cubicBezTo>
                  <a:pt x="79398" y="28074"/>
                  <a:pt x="86013" y="28095"/>
                  <a:pt x="86393" y="28095"/>
                </a:cubicBezTo>
                <a:lnTo>
                  <a:pt x="110494" y="28095"/>
                </a:lnTo>
                <a:cubicBezTo>
                  <a:pt x="114041" y="28032"/>
                  <a:pt x="134784" y="27873"/>
                  <a:pt x="138331" y="27588"/>
                </a:cubicBezTo>
                <a:cubicBezTo>
                  <a:pt x="139407" y="27493"/>
                  <a:pt x="140516" y="27366"/>
                  <a:pt x="141593" y="27113"/>
                </a:cubicBezTo>
                <a:cubicBezTo>
                  <a:pt x="143113" y="26796"/>
                  <a:pt x="144506" y="26163"/>
                  <a:pt x="145615" y="25023"/>
                </a:cubicBezTo>
                <a:cubicBezTo>
                  <a:pt x="145678" y="24928"/>
                  <a:pt x="145741" y="24896"/>
                  <a:pt x="145805" y="24833"/>
                </a:cubicBezTo>
                <a:cubicBezTo>
                  <a:pt x="146565" y="24168"/>
                  <a:pt x="147103" y="23376"/>
                  <a:pt x="147483" y="22458"/>
                </a:cubicBezTo>
                <a:cubicBezTo>
                  <a:pt x="148116" y="20969"/>
                  <a:pt x="148623" y="19418"/>
                  <a:pt x="148971" y="17802"/>
                </a:cubicBezTo>
                <a:cubicBezTo>
                  <a:pt x="149193" y="16789"/>
                  <a:pt x="149415" y="15776"/>
                  <a:pt x="149478" y="14762"/>
                </a:cubicBezTo>
                <a:cubicBezTo>
                  <a:pt x="149637" y="13115"/>
                  <a:pt x="149668" y="11500"/>
                  <a:pt x="149668" y="9854"/>
                </a:cubicBezTo>
                <a:cubicBezTo>
                  <a:pt x="149700" y="9094"/>
                  <a:pt x="149637" y="8302"/>
                  <a:pt x="149478" y="7510"/>
                </a:cubicBezTo>
                <a:cubicBezTo>
                  <a:pt x="149193" y="5895"/>
                  <a:pt x="148370" y="4533"/>
                  <a:pt x="147135" y="3456"/>
                </a:cubicBezTo>
                <a:cubicBezTo>
                  <a:pt x="145868" y="2348"/>
                  <a:pt x="144348" y="1746"/>
                  <a:pt x="142764" y="1335"/>
                </a:cubicBezTo>
                <a:cubicBezTo>
                  <a:pt x="141023" y="860"/>
                  <a:pt x="139249" y="701"/>
                  <a:pt x="137476" y="606"/>
                </a:cubicBezTo>
                <a:cubicBezTo>
                  <a:pt x="135259" y="511"/>
                  <a:pt x="115846" y="480"/>
                  <a:pt x="113660" y="448"/>
                </a:cubicBezTo>
                <a:cubicBezTo>
                  <a:pt x="113333" y="437"/>
                  <a:pt x="113006" y="434"/>
                  <a:pt x="112680" y="434"/>
                </a:cubicBezTo>
                <a:cubicBezTo>
                  <a:pt x="112028" y="434"/>
                  <a:pt x="111380" y="448"/>
                  <a:pt x="110747" y="448"/>
                </a:cubicBezTo>
                <a:cubicBezTo>
                  <a:pt x="109163" y="416"/>
                  <a:pt x="91302" y="416"/>
                  <a:pt x="89750" y="353"/>
                </a:cubicBezTo>
                <a:cubicBezTo>
                  <a:pt x="87819" y="290"/>
                  <a:pt x="85918" y="131"/>
                  <a:pt x="84018" y="100"/>
                </a:cubicBezTo>
                <a:cubicBezTo>
                  <a:pt x="81896" y="36"/>
                  <a:pt x="60583" y="36"/>
                  <a:pt x="58493" y="5"/>
                </a:cubicBezTo>
                <a:cubicBezTo>
                  <a:pt x="58261" y="2"/>
                  <a:pt x="58029" y="0"/>
                  <a:pt x="57798" y="0"/>
                </a:cubicBezTo>
                <a:close/>
              </a:path>
            </a:pathLst>
          </a:custGeom>
          <a:solidFill>
            <a:srgbClr val="73A4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229;p28"/>
          <p:cNvSpPr txBox="1"/>
          <p:nvPr/>
        </p:nvSpPr>
        <p:spPr>
          <a:xfrm>
            <a:off x="634479" y="3990165"/>
            <a:ext cx="749589" cy="87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3600" dirty="0"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 sz="36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" name="Google Shape;233;p28"/>
          <p:cNvSpPr txBox="1"/>
          <p:nvPr/>
        </p:nvSpPr>
        <p:spPr>
          <a:xfrm>
            <a:off x="1612116" y="4281102"/>
            <a:ext cx="3554056" cy="25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20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SWOT</a:t>
            </a:r>
            <a:endParaRPr sz="20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6" name="Google Shape;209;p28"/>
          <p:cNvSpPr/>
          <p:nvPr/>
        </p:nvSpPr>
        <p:spPr>
          <a:xfrm>
            <a:off x="6268489" y="3819234"/>
            <a:ext cx="4794434" cy="929623"/>
          </a:xfrm>
          <a:custGeom>
            <a:avLst/>
            <a:gdLst/>
            <a:ahLst/>
            <a:cxnLst/>
            <a:rect l="l" t="t" r="r" b="b"/>
            <a:pathLst>
              <a:path w="177442" h="29715" extrusionOk="0">
                <a:moveTo>
                  <a:pt x="85540" y="0"/>
                </a:moveTo>
                <a:cubicBezTo>
                  <a:pt x="83111" y="0"/>
                  <a:pt x="80683" y="145"/>
                  <a:pt x="78254" y="290"/>
                </a:cubicBezTo>
                <a:cubicBezTo>
                  <a:pt x="78128" y="290"/>
                  <a:pt x="78001" y="321"/>
                  <a:pt x="77874" y="321"/>
                </a:cubicBezTo>
                <a:cubicBezTo>
                  <a:pt x="76608" y="416"/>
                  <a:pt x="52412" y="543"/>
                  <a:pt x="51146" y="638"/>
                </a:cubicBezTo>
                <a:cubicBezTo>
                  <a:pt x="50069" y="733"/>
                  <a:pt x="48960" y="796"/>
                  <a:pt x="47884" y="891"/>
                </a:cubicBezTo>
                <a:cubicBezTo>
                  <a:pt x="46142" y="1050"/>
                  <a:pt x="44368" y="1240"/>
                  <a:pt x="42627" y="1398"/>
                </a:cubicBezTo>
                <a:cubicBezTo>
                  <a:pt x="41043" y="1525"/>
                  <a:pt x="10831" y="1715"/>
                  <a:pt x="9247" y="2000"/>
                </a:cubicBezTo>
                <a:cubicBezTo>
                  <a:pt x="7284" y="2316"/>
                  <a:pt x="5447" y="3045"/>
                  <a:pt x="3674" y="3931"/>
                </a:cubicBezTo>
                <a:cubicBezTo>
                  <a:pt x="2534" y="4502"/>
                  <a:pt x="1679" y="5357"/>
                  <a:pt x="1172" y="6528"/>
                </a:cubicBezTo>
                <a:cubicBezTo>
                  <a:pt x="792" y="7415"/>
                  <a:pt x="507" y="8365"/>
                  <a:pt x="412" y="9315"/>
                </a:cubicBezTo>
                <a:cubicBezTo>
                  <a:pt x="158" y="11532"/>
                  <a:pt x="0" y="13749"/>
                  <a:pt x="63" y="15997"/>
                </a:cubicBezTo>
                <a:cubicBezTo>
                  <a:pt x="95" y="17486"/>
                  <a:pt x="158" y="19006"/>
                  <a:pt x="285" y="20494"/>
                </a:cubicBezTo>
                <a:cubicBezTo>
                  <a:pt x="348" y="21603"/>
                  <a:pt x="507" y="22743"/>
                  <a:pt x="728" y="23851"/>
                </a:cubicBezTo>
                <a:cubicBezTo>
                  <a:pt x="982" y="25023"/>
                  <a:pt x="1584" y="25910"/>
                  <a:pt x="2470" y="26670"/>
                </a:cubicBezTo>
                <a:cubicBezTo>
                  <a:pt x="3325" y="27398"/>
                  <a:pt x="4339" y="27842"/>
                  <a:pt x="5352" y="28222"/>
                </a:cubicBezTo>
                <a:cubicBezTo>
                  <a:pt x="7949" y="29203"/>
                  <a:pt x="39270" y="29615"/>
                  <a:pt x="41993" y="29647"/>
                </a:cubicBezTo>
                <a:cubicBezTo>
                  <a:pt x="43533" y="29677"/>
                  <a:pt x="50288" y="29714"/>
                  <a:pt x="57288" y="29714"/>
                </a:cubicBezTo>
                <a:cubicBezTo>
                  <a:pt x="64974" y="29714"/>
                  <a:pt x="72953" y="29669"/>
                  <a:pt x="74644" y="29520"/>
                </a:cubicBezTo>
                <a:cubicBezTo>
                  <a:pt x="75752" y="29425"/>
                  <a:pt x="79679" y="29140"/>
                  <a:pt x="82086" y="28918"/>
                </a:cubicBezTo>
                <a:cubicBezTo>
                  <a:pt x="84461" y="28665"/>
                  <a:pt x="88705" y="28190"/>
                  <a:pt x="91207" y="28127"/>
                </a:cubicBezTo>
                <a:cubicBezTo>
                  <a:pt x="92279" y="28086"/>
                  <a:pt x="96522" y="28074"/>
                  <a:pt x="101072" y="28074"/>
                </a:cubicBezTo>
                <a:cubicBezTo>
                  <a:pt x="107140" y="28074"/>
                  <a:pt x="113755" y="28095"/>
                  <a:pt x="114135" y="28095"/>
                </a:cubicBezTo>
                <a:lnTo>
                  <a:pt x="138236" y="28095"/>
                </a:lnTo>
                <a:cubicBezTo>
                  <a:pt x="141783" y="28032"/>
                  <a:pt x="162526" y="27873"/>
                  <a:pt x="166073" y="27588"/>
                </a:cubicBezTo>
                <a:cubicBezTo>
                  <a:pt x="167181" y="27493"/>
                  <a:pt x="168258" y="27366"/>
                  <a:pt x="169335" y="27113"/>
                </a:cubicBezTo>
                <a:cubicBezTo>
                  <a:pt x="170855" y="26796"/>
                  <a:pt x="172248" y="26163"/>
                  <a:pt x="173357" y="25023"/>
                </a:cubicBezTo>
                <a:cubicBezTo>
                  <a:pt x="173420" y="24928"/>
                  <a:pt x="173483" y="24896"/>
                  <a:pt x="173547" y="24833"/>
                </a:cubicBezTo>
                <a:cubicBezTo>
                  <a:pt x="174307" y="24168"/>
                  <a:pt x="174845" y="23376"/>
                  <a:pt x="175225" y="22458"/>
                </a:cubicBezTo>
                <a:cubicBezTo>
                  <a:pt x="175858" y="20969"/>
                  <a:pt x="176365" y="19418"/>
                  <a:pt x="176713" y="17802"/>
                </a:cubicBezTo>
                <a:cubicBezTo>
                  <a:pt x="176935" y="16789"/>
                  <a:pt x="177157" y="15776"/>
                  <a:pt x="177252" y="14762"/>
                </a:cubicBezTo>
                <a:cubicBezTo>
                  <a:pt x="177379" y="13115"/>
                  <a:pt x="177410" y="11500"/>
                  <a:pt x="177410" y="9854"/>
                </a:cubicBezTo>
                <a:cubicBezTo>
                  <a:pt x="177442" y="9094"/>
                  <a:pt x="177379" y="8302"/>
                  <a:pt x="177220" y="7510"/>
                </a:cubicBezTo>
                <a:cubicBezTo>
                  <a:pt x="176935" y="5895"/>
                  <a:pt x="176112" y="4533"/>
                  <a:pt x="174877" y="3456"/>
                </a:cubicBezTo>
                <a:cubicBezTo>
                  <a:pt x="173610" y="2348"/>
                  <a:pt x="172121" y="1746"/>
                  <a:pt x="170506" y="1335"/>
                </a:cubicBezTo>
                <a:cubicBezTo>
                  <a:pt x="168765" y="860"/>
                  <a:pt x="166991" y="701"/>
                  <a:pt x="165218" y="606"/>
                </a:cubicBezTo>
                <a:cubicBezTo>
                  <a:pt x="163001" y="511"/>
                  <a:pt x="143588" y="480"/>
                  <a:pt x="141402" y="448"/>
                </a:cubicBezTo>
                <a:cubicBezTo>
                  <a:pt x="141075" y="437"/>
                  <a:pt x="140751" y="434"/>
                  <a:pt x="140429" y="434"/>
                </a:cubicBezTo>
                <a:cubicBezTo>
                  <a:pt x="139784" y="434"/>
                  <a:pt x="139143" y="448"/>
                  <a:pt x="138489" y="448"/>
                </a:cubicBezTo>
                <a:cubicBezTo>
                  <a:pt x="136905" y="416"/>
                  <a:pt x="119044" y="416"/>
                  <a:pt x="117492" y="353"/>
                </a:cubicBezTo>
                <a:cubicBezTo>
                  <a:pt x="115592" y="290"/>
                  <a:pt x="113660" y="131"/>
                  <a:pt x="111760" y="100"/>
                </a:cubicBezTo>
                <a:cubicBezTo>
                  <a:pt x="109670" y="36"/>
                  <a:pt x="88325" y="36"/>
                  <a:pt x="86235" y="5"/>
                </a:cubicBezTo>
                <a:cubicBezTo>
                  <a:pt x="86003" y="2"/>
                  <a:pt x="85771" y="0"/>
                  <a:pt x="85540" y="0"/>
                </a:cubicBezTo>
                <a:close/>
              </a:path>
            </a:pathLst>
          </a:custGeom>
          <a:solidFill>
            <a:srgbClr val="E593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210;p28"/>
          <p:cNvSpPr/>
          <p:nvPr/>
        </p:nvSpPr>
        <p:spPr>
          <a:xfrm>
            <a:off x="7088188" y="3819234"/>
            <a:ext cx="4044853" cy="929623"/>
          </a:xfrm>
          <a:custGeom>
            <a:avLst/>
            <a:gdLst/>
            <a:ahLst/>
            <a:cxnLst/>
            <a:rect l="l" t="t" r="r" b="b"/>
            <a:pathLst>
              <a:path w="149700" h="29715" extrusionOk="0">
                <a:moveTo>
                  <a:pt x="57798" y="0"/>
                </a:moveTo>
                <a:cubicBezTo>
                  <a:pt x="55369" y="0"/>
                  <a:pt x="52938" y="145"/>
                  <a:pt x="50481" y="290"/>
                </a:cubicBezTo>
                <a:cubicBezTo>
                  <a:pt x="50386" y="290"/>
                  <a:pt x="50259" y="321"/>
                  <a:pt x="50132" y="321"/>
                </a:cubicBezTo>
                <a:cubicBezTo>
                  <a:pt x="48866" y="416"/>
                  <a:pt x="24670" y="543"/>
                  <a:pt x="23404" y="638"/>
                </a:cubicBezTo>
                <a:cubicBezTo>
                  <a:pt x="22327" y="733"/>
                  <a:pt x="21218" y="796"/>
                  <a:pt x="20142" y="891"/>
                </a:cubicBezTo>
                <a:cubicBezTo>
                  <a:pt x="18400" y="1050"/>
                  <a:pt x="16626" y="1240"/>
                  <a:pt x="14885" y="1398"/>
                </a:cubicBezTo>
                <a:cubicBezTo>
                  <a:pt x="13301" y="1525"/>
                  <a:pt x="10799" y="1715"/>
                  <a:pt x="9248" y="2000"/>
                </a:cubicBezTo>
                <a:cubicBezTo>
                  <a:pt x="7252" y="2316"/>
                  <a:pt x="5447" y="3045"/>
                  <a:pt x="3674" y="3931"/>
                </a:cubicBezTo>
                <a:cubicBezTo>
                  <a:pt x="2534" y="4502"/>
                  <a:pt x="1679" y="5357"/>
                  <a:pt x="1172" y="6528"/>
                </a:cubicBezTo>
                <a:cubicBezTo>
                  <a:pt x="760" y="7415"/>
                  <a:pt x="507" y="8365"/>
                  <a:pt x="380" y="9315"/>
                </a:cubicBezTo>
                <a:cubicBezTo>
                  <a:pt x="159" y="11532"/>
                  <a:pt x="0" y="13749"/>
                  <a:pt x="32" y="15997"/>
                </a:cubicBezTo>
                <a:cubicBezTo>
                  <a:pt x="95" y="17486"/>
                  <a:pt x="127" y="19006"/>
                  <a:pt x="254" y="20494"/>
                </a:cubicBezTo>
                <a:cubicBezTo>
                  <a:pt x="349" y="21603"/>
                  <a:pt x="475" y="22743"/>
                  <a:pt x="729" y="23851"/>
                </a:cubicBezTo>
                <a:cubicBezTo>
                  <a:pt x="982" y="25023"/>
                  <a:pt x="1584" y="25910"/>
                  <a:pt x="2470" y="26670"/>
                </a:cubicBezTo>
                <a:cubicBezTo>
                  <a:pt x="3325" y="27398"/>
                  <a:pt x="4307" y="27842"/>
                  <a:pt x="5352" y="28222"/>
                </a:cubicBezTo>
                <a:cubicBezTo>
                  <a:pt x="7917" y="29203"/>
                  <a:pt x="11528" y="29615"/>
                  <a:pt x="14251" y="29647"/>
                </a:cubicBezTo>
                <a:cubicBezTo>
                  <a:pt x="15791" y="29677"/>
                  <a:pt x="22546" y="29714"/>
                  <a:pt x="29546" y="29714"/>
                </a:cubicBezTo>
                <a:cubicBezTo>
                  <a:pt x="37232" y="29714"/>
                  <a:pt x="45211" y="29669"/>
                  <a:pt x="46902" y="29520"/>
                </a:cubicBezTo>
                <a:cubicBezTo>
                  <a:pt x="48010" y="29425"/>
                  <a:pt x="51937" y="29140"/>
                  <a:pt x="54344" y="28918"/>
                </a:cubicBezTo>
                <a:cubicBezTo>
                  <a:pt x="56719" y="28665"/>
                  <a:pt x="60963" y="28190"/>
                  <a:pt x="63465" y="28127"/>
                </a:cubicBezTo>
                <a:cubicBezTo>
                  <a:pt x="64537" y="28086"/>
                  <a:pt x="68780" y="28074"/>
                  <a:pt x="73330" y="28074"/>
                </a:cubicBezTo>
                <a:cubicBezTo>
                  <a:pt x="79398" y="28074"/>
                  <a:pt x="86013" y="28095"/>
                  <a:pt x="86393" y="28095"/>
                </a:cubicBezTo>
                <a:lnTo>
                  <a:pt x="110494" y="28095"/>
                </a:lnTo>
                <a:cubicBezTo>
                  <a:pt x="114041" y="28032"/>
                  <a:pt x="134784" y="27873"/>
                  <a:pt x="138331" y="27588"/>
                </a:cubicBezTo>
                <a:cubicBezTo>
                  <a:pt x="139407" y="27493"/>
                  <a:pt x="140516" y="27366"/>
                  <a:pt x="141593" y="27113"/>
                </a:cubicBezTo>
                <a:cubicBezTo>
                  <a:pt x="143113" y="26796"/>
                  <a:pt x="144506" y="26163"/>
                  <a:pt x="145615" y="25023"/>
                </a:cubicBezTo>
                <a:cubicBezTo>
                  <a:pt x="145678" y="24928"/>
                  <a:pt x="145741" y="24896"/>
                  <a:pt x="145805" y="24833"/>
                </a:cubicBezTo>
                <a:cubicBezTo>
                  <a:pt x="146565" y="24168"/>
                  <a:pt x="147103" y="23376"/>
                  <a:pt x="147483" y="22458"/>
                </a:cubicBezTo>
                <a:cubicBezTo>
                  <a:pt x="148116" y="20969"/>
                  <a:pt x="148623" y="19418"/>
                  <a:pt x="148971" y="17802"/>
                </a:cubicBezTo>
                <a:cubicBezTo>
                  <a:pt x="149193" y="16789"/>
                  <a:pt x="149415" y="15776"/>
                  <a:pt x="149478" y="14762"/>
                </a:cubicBezTo>
                <a:cubicBezTo>
                  <a:pt x="149637" y="13115"/>
                  <a:pt x="149668" y="11500"/>
                  <a:pt x="149668" y="9854"/>
                </a:cubicBezTo>
                <a:cubicBezTo>
                  <a:pt x="149700" y="9094"/>
                  <a:pt x="149637" y="8302"/>
                  <a:pt x="149478" y="7510"/>
                </a:cubicBezTo>
                <a:cubicBezTo>
                  <a:pt x="149193" y="5895"/>
                  <a:pt x="148370" y="4533"/>
                  <a:pt x="147135" y="3456"/>
                </a:cubicBezTo>
                <a:cubicBezTo>
                  <a:pt x="145868" y="2348"/>
                  <a:pt x="144348" y="1746"/>
                  <a:pt x="142764" y="1335"/>
                </a:cubicBezTo>
                <a:cubicBezTo>
                  <a:pt x="141023" y="860"/>
                  <a:pt x="139249" y="701"/>
                  <a:pt x="137476" y="606"/>
                </a:cubicBezTo>
                <a:cubicBezTo>
                  <a:pt x="135259" y="511"/>
                  <a:pt x="115846" y="480"/>
                  <a:pt x="113660" y="448"/>
                </a:cubicBezTo>
                <a:cubicBezTo>
                  <a:pt x="113333" y="437"/>
                  <a:pt x="113006" y="434"/>
                  <a:pt x="112680" y="434"/>
                </a:cubicBezTo>
                <a:cubicBezTo>
                  <a:pt x="112028" y="434"/>
                  <a:pt x="111380" y="448"/>
                  <a:pt x="110747" y="448"/>
                </a:cubicBezTo>
                <a:cubicBezTo>
                  <a:pt x="109163" y="416"/>
                  <a:pt x="91302" y="416"/>
                  <a:pt x="89750" y="353"/>
                </a:cubicBezTo>
                <a:cubicBezTo>
                  <a:pt x="87819" y="290"/>
                  <a:pt x="85918" y="131"/>
                  <a:pt x="84018" y="100"/>
                </a:cubicBezTo>
                <a:cubicBezTo>
                  <a:pt x="81896" y="36"/>
                  <a:pt x="60583" y="36"/>
                  <a:pt x="58493" y="5"/>
                </a:cubicBezTo>
                <a:cubicBezTo>
                  <a:pt x="58261" y="2"/>
                  <a:pt x="58029" y="0"/>
                  <a:pt x="57798" y="0"/>
                </a:cubicBezTo>
                <a:close/>
              </a:path>
            </a:pathLst>
          </a:custGeom>
          <a:solidFill>
            <a:srgbClr val="F4A5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214;p28"/>
          <p:cNvSpPr txBox="1"/>
          <p:nvPr/>
        </p:nvSpPr>
        <p:spPr>
          <a:xfrm>
            <a:off x="6268489" y="3911258"/>
            <a:ext cx="749589" cy="87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3600" dirty="0">
                <a:latin typeface="Fira Sans"/>
                <a:ea typeface="Fira Sans"/>
                <a:cs typeface="Fira Sans"/>
                <a:sym typeface="Fira Sans"/>
              </a:rPr>
              <a:t>7</a:t>
            </a:r>
            <a:endParaRPr sz="36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" name="Google Shape;218;p28"/>
          <p:cNvSpPr txBox="1"/>
          <p:nvPr/>
        </p:nvSpPr>
        <p:spPr>
          <a:xfrm>
            <a:off x="7262714" y="4202195"/>
            <a:ext cx="3554056" cy="25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20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Analisa Tren Pasar</a:t>
            </a:r>
            <a:endParaRPr sz="20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0" name="Google Shape;226;p28"/>
          <p:cNvSpPr/>
          <p:nvPr/>
        </p:nvSpPr>
        <p:spPr>
          <a:xfrm>
            <a:off x="6268488" y="2685506"/>
            <a:ext cx="4794434" cy="929623"/>
          </a:xfrm>
          <a:custGeom>
            <a:avLst/>
            <a:gdLst/>
            <a:ahLst/>
            <a:cxnLst/>
            <a:rect l="l" t="t" r="r" b="b"/>
            <a:pathLst>
              <a:path w="177442" h="29715" extrusionOk="0">
                <a:moveTo>
                  <a:pt x="85540" y="1"/>
                </a:moveTo>
                <a:cubicBezTo>
                  <a:pt x="83111" y="1"/>
                  <a:pt x="80683" y="145"/>
                  <a:pt x="78254" y="290"/>
                </a:cubicBezTo>
                <a:cubicBezTo>
                  <a:pt x="78128" y="290"/>
                  <a:pt x="78001" y="322"/>
                  <a:pt x="77874" y="322"/>
                </a:cubicBezTo>
                <a:cubicBezTo>
                  <a:pt x="76608" y="417"/>
                  <a:pt x="52412" y="543"/>
                  <a:pt x="51146" y="638"/>
                </a:cubicBezTo>
                <a:cubicBezTo>
                  <a:pt x="50069" y="702"/>
                  <a:pt x="48960" y="765"/>
                  <a:pt x="47884" y="892"/>
                </a:cubicBezTo>
                <a:cubicBezTo>
                  <a:pt x="46142" y="1050"/>
                  <a:pt x="44368" y="1240"/>
                  <a:pt x="42627" y="1367"/>
                </a:cubicBezTo>
                <a:cubicBezTo>
                  <a:pt x="41043" y="1493"/>
                  <a:pt x="10831" y="1715"/>
                  <a:pt x="9247" y="2000"/>
                </a:cubicBezTo>
                <a:cubicBezTo>
                  <a:pt x="7284" y="2317"/>
                  <a:pt x="5447" y="3045"/>
                  <a:pt x="3674" y="3932"/>
                </a:cubicBezTo>
                <a:cubicBezTo>
                  <a:pt x="2534" y="4502"/>
                  <a:pt x="1679" y="5325"/>
                  <a:pt x="1172" y="6497"/>
                </a:cubicBezTo>
                <a:cubicBezTo>
                  <a:pt x="792" y="7415"/>
                  <a:pt x="507" y="8334"/>
                  <a:pt x="412" y="9316"/>
                </a:cubicBezTo>
                <a:cubicBezTo>
                  <a:pt x="158" y="11532"/>
                  <a:pt x="0" y="13749"/>
                  <a:pt x="63" y="15966"/>
                </a:cubicBezTo>
                <a:cubicBezTo>
                  <a:pt x="95" y="17486"/>
                  <a:pt x="158" y="18975"/>
                  <a:pt x="285" y="20495"/>
                </a:cubicBezTo>
                <a:cubicBezTo>
                  <a:pt x="348" y="21603"/>
                  <a:pt x="507" y="22712"/>
                  <a:pt x="728" y="23820"/>
                </a:cubicBezTo>
                <a:cubicBezTo>
                  <a:pt x="982" y="24992"/>
                  <a:pt x="1584" y="25910"/>
                  <a:pt x="2470" y="26670"/>
                </a:cubicBezTo>
                <a:cubicBezTo>
                  <a:pt x="3325" y="27399"/>
                  <a:pt x="4339" y="27810"/>
                  <a:pt x="5352" y="28222"/>
                </a:cubicBezTo>
                <a:cubicBezTo>
                  <a:pt x="7949" y="29204"/>
                  <a:pt x="39270" y="29584"/>
                  <a:pt x="41993" y="29647"/>
                </a:cubicBezTo>
                <a:cubicBezTo>
                  <a:pt x="43533" y="29677"/>
                  <a:pt x="50288" y="29715"/>
                  <a:pt x="57288" y="29715"/>
                </a:cubicBezTo>
                <a:cubicBezTo>
                  <a:pt x="64974" y="29715"/>
                  <a:pt x="72953" y="29670"/>
                  <a:pt x="74644" y="29520"/>
                </a:cubicBezTo>
                <a:cubicBezTo>
                  <a:pt x="75752" y="29425"/>
                  <a:pt x="79679" y="29140"/>
                  <a:pt x="82086" y="28887"/>
                </a:cubicBezTo>
                <a:cubicBezTo>
                  <a:pt x="84461" y="28665"/>
                  <a:pt x="88705" y="28190"/>
                  <a:pt x="91207" y="28095"/>
                </a:cubicBezTo>
                <a:cubicBezTo>
                  <a:pt x="92041" y="28074"/>
                  <a:pt x="94793" y="28067"/>
                  <a:pt x="98116" y="28067"/>
                </a:cubicBezTo>
                <a:cubicBezTo>
                  <a:pt x="104761" y="28067"/>
                  <a:pt x="113692" y="28095"/>
                  <a:pt x="114135" y="28095"/>
                </a:cubicBezTo>
                <a:cubicBezTo>
                  <a:pt x="116732" y="28095"/>
                  <a:pt x="135607" y="28095"/>
                  <a:pt x="138236" y="28064"/>
                </a:cubicBezTo>
                <a:cubicBezTo>
                  <a:pt x="141783" y="28000"/>
                  <a:pt x="162526" y="27842"/>
                  <a:pt x="166073" y="27557"/>
                </a:cubicBezTo>
                <a:cubicBezTo>
                  <a:pt x="167181" y="27462"/>
                  <a:pt x="168258" y="27335"/>
                  <a:pt x="169335" y="27114"/>
                </a:cubicBezTo>
                <a:cubicBezTo>
                  <a:pt x="170855" y="26797"/>
                  <a:pt x="172248" y="26163"/>
                  <a:pt x="173357" y="24992"/>
                </a:cubicBezTo>
                <a:cubicBezTo>
                  <a:pt x="173420" y="24928"/>
                  <a:pt x="173483" y="24865"/>
                  <a:pt x="173547" y="24802"/>
                </a:cubicBezTo>
                <a:cubicBezTo>
                  <a:pt x="174307" y="24168"/>
                  <a:pt x="174845" y="23377"/>
                  <a:pt x="175225" y="22458"/>
                </a:cubicBezTo>
                <a:cubicBezTo>
                  <a:pt x="175858" y="20938"/>
                  <a:pt x="176365" y="19386"/>
                  <a:pt x="176713" y="17803"/>
                </a:cubicBezTo>
                <a:cubicBezTo>
                  <a:pt x="176935" y="16789"/>
                  <a:pt x="177157" y="15776"/>
                  <a:pt x="177252" y="14731"/>
                </a:cubicBezTo>
                <a:cubicBezTo>
                  <a:pt x="177379" y="13116"/>
                  <a:pt x="177410" y="11501"/>
                  <a:pt x="177410" y="9854"/>
                </a:cubicBezTo>
                <a:cubicBezTo>
                  <a:pt x="177442" y="9062"/>
                  <a:pt x="177379" y="8271"/>
                  <a:pt x="177220" y="7511"/>
                </a:cubicBezTo>
                <a:cubicBezTo>
                  <a:pt x="176935" y="5895"/>
                  <a:pt x="176112" y="4534"/>
                  <a:pt x="174877" y="3457"/>
                </a:cubicBezTo>
                <a:cubicBezTo>
                  <a:pt x="173610" y="2348"/>
                  <a:pt x="172121" y="1715"/>
                  <a:pt x="170506" y="1303"/>
                </a:cubicBezTo>
                <a:cubicBezTo>
                  <a:pt x="168765" y="860"/>
                  <a:pt x="166991" y="702"/>
                  <a:pt x="165218" y="607"/>
                </a:cubicBezTo>
                <a:cubicBezTo>
                  <a:pt x="163001" y="480"/>
                  <a:pt x="143588" y="480"/>
                  <a:pt x="141402" y="448"/>
                </a:cubicBezTo>
                <a:cubicBezTo>
                  <a:pt x="140912" y="433"/>
                  <a:pt x="140429" y="433"/>
                  <a:pt x="139946" y="433"/>
                </a:cubicBezTo>
                <a:cubicBezTo>
                  <a:pt x="139463" y="433"/>
                  <a:pt x="138980" y="433"/>
                  <a:pt x="138489" y="417"/>
                </a:cubicBezTo>
                <a:cubicBezTo>
                  <a:pt x="136905" y="417"/>
                  <a:pt x="119044" y="417"/>
                  <a:pt x="117492" y="353"/>
                </a:cubicBezTo>
                <a:cubicBezTo>
                  <a:pt x="115592" y="290"/>
                  <a:pt x="113660" y="132"/>
                  <a:pt x="111760" y="68"/>
                </a:cubicBezTo>
                <a:cubicBezTo>
                  <a:pt x="109670" y="5"/>
                  <a:pt x="88325" y="37"/>
                  <a:pt x="86235" y="5"/>
                </a:cubicBezTo>
                <a:cubicBezTo>
                  <a:pt x="86003" y="2"/>
                  <a:pt x="85771" y="1"/>
                  <a:pt x="85540" y="1"/>
                </a:cubicBezTo>
                <a:close/>
              </a:path>
            </a:pathLst>
          </a:custGeom>
          <a:solidFill>
            <a:srgbClr val="E5C74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227;p28"/>
          <p:cNvSpPr/>
          <p:nvPr/>
        </p:nvSpPr>
        <p:spPr>
          <a:xfrm>
            <a:off x="7088188" y="2685506"/>
            <a:ext cx="4044853" cy="929623"/>
          </a:xfrm>
          <a:custGeom>
            <a:avLst/>
            <a:gdLst/>
            <a:ahLst/>
            <a:cxnLst/>
            <a:rect l="l" t="t" r="r" b="b"/>
            <a:pathLst>
              <a:path w="149700" h="29715" extrusionOk="0">
                <a:moveTo>
                  <a:pt x="57798" y="1"/>
                </a:moveTo>
                <a:cubicBezTo>
                  <a:pt x="55369" y="1"/>
                  <a:pt x="52938" y="145"/>
                  <a:pt x="50481" y="290"/>
                </a:cubicBezTo>
                <a:cubicBezTo>
                  <a:pt x="50386" y="290"/>
                  <a:pt x="50259" y="322"/>
                  <a:pt x="50132" y="322"/>
                </a:cubicBezTo>
                <a:cubicBezTo>
                  <a:pt x="48866" y="417"/>
                  <a:pt x="24670" y="543"/>
                  <a:pt x="23404" y="638"/>
                </a:cubicBezTo>
                <a:cubicBezTo>
                  <a:pt x="22327" y="702"/>
                  <a:pt x="21218" y="765"/>
                  <a:pt x="20142" y="892"/>
                </a:cubicBezTo>
                <a:cubicBezTo>
                  <a:pt x="18400" y="1050"/>
                  <a:pt x="16626" y="1240"/>
                  <a:pt x="14885" y="1367"/>
                </a:cubicBezTo>
                <a:cubicBezTo>
                  <a:pt x="13301" y="1493"/>
                  <a:pt x="10799" y="1715"/>
                  <a:pt x="9248" y="2000"/>
                </a:cubicBezTo>
                <a:cubicBezTo>
                  <a:pt x="7252" y="2317"/>
                  <a:pt x="5447" y="3045"/>
                  <a:pt x="3674" y="3932"/>
                </a:cubicBezTo>
                <a:cubicBezTo>
                  <a:pt x="2534" y="4502"/>
                  <a:pt x="1679" y="5325"/>
                  <a:pt x="1172" y="6497"/>
                </a:cubicBezTo>
                <a:cubicBezTo>
                  <a:pt x="760" y="7415"/>
                  <a:pt x="507" y="8334"/>
                  <a:pt x="380" y="9316"/>
                </a:cubicBezTo>
                <a:cubicBezTo>
                  <a:pt x="159" y="11532"/>
                  <a:pt x="0" y="13749"/>
                  <a:pt x="32" y="15966"/>
                </a:cubicBezTo>
                <a:cubicBezTo>
                  <a:pt x="95" y="17486"/>
                  <a:pt x="127" y="18975"/>
                  <a:pt x="254" y="20495"/>
                </a:cubicBezTo>
                <a:cubicBezTo>
                  <a:pt x="349" y="21603"/>
                  <a:pt x="475" y="22712"/>
                  <a:pt x="729" y="23820"/>
                </a:cubicBezTo>
                <a:cubicBezTo>
                  <a:pt x="982" y="24992"/>
                  <a:pt x="1584" y="25910"/>
                  <a:pt x="2470" y="26670"/>
                </a:cubicBezTo>
                <a:cubicBezTo>
                  <a:pt x="3325" y="27399"/>
                  <a:pt x="4307" y="27810"/>
                  <a:pt x="5352" y="28222"/>
                </a:cubicBezTo>
                <a:cubicBezTo>
                  <a:pt x="7917" y="29204"/>
                  <a:pt x="11528" y="29584"/>
                  <a:pt x="14251" y="29647"/>
                </a:cubicBezTo>
                <a:cubicBezTo>
                  <a:pt x="15791" y="29677"/>
                  <a:pt x="22546" y="29715"/>
                  <a:pt x="29546" y="29715"/>
                </a:cubicBezTo>
                <a:cubicBezTo>
                  <a:pt x="37232" y="29715"/>
                  <a:pt x="45211" y="29670"/>
                  <a:pt x="46902" y="29520"/>
                </a:cubicBezTo>
                <a:cubicBezTo>
                  <a:pt x="48010" y="29425"/>
                  <a:pt x="51937" y="29140"/>
                  <a:pt x="54344" y="28887"/>
                </a:cubicBezTo>
                <a:cubicBezTo>
                  <a:pt x="56719" y="28665"/>
                  <a:pt x="60963" y="28190"/>
                  <a:pt x="63465" y="28095"/>
                </a:cubicBezTo>
                <a:cubicBezTo>
                  <a:pt x="64299" y="28074"/>
                  <a:pt x="67051" y="28067"/>
                  <a:pt x="70374" y="28067"/>
                </a:cubicBezTo>
                <a:cubicBezTo>
                  <a:pt x="77019" y="28067"/>
                  <a:pt x="85950" y="28095"/>
                  <a:pt x="86393" y="28095"/>
                </a:cubicBezTo>
                <a:cubicBezTo>
                  <a:pt x="88990" y="28095"/>
                  <a:pt x="107865" y="28095"/>
                  <a:pt x="110494" y="28064"/>
                </a:cubicBezTo>
                <a:cubicBezTo>
                  <a:pt x="114041" y="28000"/>
                  <a:pt x="134784" y="27842"/>
                  <a:pt x="138331" y="27557"/>
                </a:cubicBezTo>
                <a:cubicBezTo>
                  <a:pt x="139407" y="27462"/>
                  <a:pt x="140516" y="27335"/>
                  <a:pt x="141593" y="27114"/>
                </a:cubicBezTo>
                <a:cubicBezTo>
                  <a:pt x="143113" y="26797"/>
                  <a:pt x="144506" y="26163"/>
                  <a:pt x="145615" y="24992"/>
                </a:cubicBezTo>
                <a:cubicBezTo>
                  <a:pt x="145678" y="24928"/>
                  <a:pt x="145741" y="24865"/>
                  <a:pt x="145805" y="24802"/>
                </a:cubicBezTo>
                <a:cubicBezTo>
                  <a:pt x="146565" y="24168"/>
                  <a:pt x="147103" y="23377"/>
                  <a:pt x="147483" y="22458"/>
                </a:cubicBezTo>
                <a:cubicBezTo>
                  <a:pt x="148116" y="20938"/>
                  <a:pt x="148623" y="19386"/>
                  <a:pt x="148971" y="17803"/>
                </a:cubicBezTo>
                <a:cubicBezTo>
                  <a:pt x="149193" y="16789"/>
                  <a:pt x="149415" y="15776"/>
                  <a:pt x="149478" y="14731"/>
                </a:cubicBezTo>
                <a:cubicBezTo>
                  <a:pt x="149637" y="13116"/>
                  <a:pt x="149668" y="11501"/>
                  <a:pt x="149668" y="9854"/>
                </a:cubicBezTo>
                <a:cubicBezTo>
                  <a:pt x="149700" y="9062"/>
                  <a:pt x="149637" y="8271"/>
                  <a:pt x="149478" y="7511"/>
                </a:cubicBezTo>
                <a:cubicBezTo>
                  <a:pt x="149193" y="5895"/>
                  <a:pt x="148370" y="4534"/>
                  <a:pt x="147135" y="3457"/>
                </a:cubicBezTo>
                <a:cubicBezTo>
                  <a:pt x="145868" y="2348"/>
                  <a:pt x="144348" y="1715"/>
                  <a:pt x="142764" y="1303"/>
                </a:cubicBezTo>
                <a:cubicBezTo>
                  <a:pt x="141023" y="860"/>
                  <a:pt x="139249" y="702"/>
                  <a:pt x="137476" y="607"/>
                </a:cubicBezTo>
                <a:cubicBezTo>
                  <a:pt x="135259" y="480"/>
                  <a:pt x="115846" y="480"/>
                  <a:pt x="113660" y="448"/>
                </a:cubicBezTo>
                <a:cubicBezTo>
                  <a:pt x="113170" y="433"/>
                  <a:pt x="112679" y="433"/>
                  <a:pt x="112192" y="433"/>
                </a:cubicBezTo>
                <a:cubicBezTo>
                  <a:pt x="111705" y="433"/>
                  <a:pt x="111222" y="433"/>
                  <a:pt x="110747" y="417"/>
                </a:cubicBezTo>
                <a:cubicBezTo>
                  <a:pt x="109163" y="417"/>
                  <a:pt x="91302" y="417"/>
                  <a:pt x="89750" y="353"/>
                </a:cubicBezTo>
                <a:cubicBezTo>
                  <a:pt x="87819" y="290"/>
                  <a:pt x="85918" y="132"/>
                  <a:pt x="84018" y="68"/>
                </a:cubicBezTo>
                <a:cubicBezTo>
                  <a:pt x="81896" y="5"/>
                  <a:pt x="60583" y="37"/>
                  <a:pt x="58493" y="5"/>
                </a:cubicBezTo>
                <a:cubicBezTo>
                  <a:pt x="58261" y="2"/>
                  <a:pt x="58029" y="1"/>
                  <a:pt x="57798" y="1"/>
                </a:cubicBezTo>
                <a:close/>
              </a:path>
            </a:pathLst>
          </a:custGeom>
          <a:solidFill>
            <a:srgbClr val="F4D6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230;p28"/>
          <p:cNvSpPr txBox="1"/>
          <p:nvPr/>
        </p:nvSpPr>
        <p:spPr>
          <a:xfrm>
            <a:off x="6268489" y="2755554"/>
            <a:ext cx="749589" cy="87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3600">
                <a:latin typeface="Fira Sans"/>
                <a:ea typeface="Fira Sans"/>
                <a:cs typeface="Fira Sans"/>
                <a:sym typeface="Fira Sans"/>
              </a:rPr>
              <a:t>6</a:t>
            </a:r>
            <a:endParaRPr sz="3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" name="Google Shape;235;p28"/>
          <p:cNvSpPr txBox="1"/>
          <p:nvPr/>
        </p:nvSpPr>
        <p:spPr>
          <a:xfrm>
            <a:off x="7279301" y="3064397"/>
            <a:ext cx="3554056" cy="25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20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Analisa Rantai Nilai</a:t>
            </a:r>
            <a:endParaRPr sz="20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65" name="Group 64"/>
          <p:cNvGrpSpPr/>
          <p:nvPr/>
        </p:nvGrpSpPr>
        <p:grpSpPr>
          <a:xfrm flipV="1">
            <a:off x="5642270" y="6476518"/>
            <a:ext cx="926810" cy="133088"/>
            <a:chOff x="2496115" y="5556500"/>
            <a:chExt cx="3648413" cy="523902"/>
          </a:xfrm>
        </p:grpSpPr>
        <p:grpSp>
          <p:nvGrpSpPr>
            <p:cNvPr id="66" name="Group 65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71" name="Oval 70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Gamba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605919" y="6123791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 flipV="1">
            <a:off x="5642270" y="6476518"/>
            <a:ext cx="926810" cy="133088"/>
            <a:chOff x="2496115" y="5556500"/>
            <a:chExt cx="3648413" cy="523902"/>
          </a:xfrm>
        </p:grpSpPr>
        <p:grpSp>
          <p:nvGrpSpPr>
            <p:cNvPr id="70" name="Group 69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75" name="Oval 74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710835" y="505982"/>
            <a:ext cx="259773" cy="261216"/>
            <a:chOff x="6439191" y="1702976"/>
            <a:chExt cx="214688" cy="215881"/>
          </a:xfrm>
        </p:grpSpPr>
        <p:sp>
          <p:nvSpPr>
            <p:cNvPr id="79" name="Freeform 170"/>
            <p:cNvSpPr>
              <a:spLocks noEditPoints="1"/>
            </p:cNvSpPr>
            <p:nvPr/>
          </p:nvSpPr>
          <p:spPr bwMode="auto">
            <a:xfrm>
              <a:off x="6439191" y="1702976"/>
              <a:ext cx="214688" cy="215881"/>
            </a:xfrm>
            <a:custGeom>
              <a:avLst/>
              <a:gdLst>
                <a:gd name="T0" fmla="*/ 421 w 902"/>
                <a:gd name="T1" fmla="*/ 269 h 901"/>
                <a:gd name="T2" fmla="*/ 721 w 902"/>
                <a:gd name="T3" fmla="*/ 405 h 901"/>
                <a:gd name="T4" fmla="*/ 722 w 902"/>
                <a:gd name="T5" fmla="*/ 411 h 901"/>
                <a:gd name="T6" fmla="*/ 726 w 902"/>
                <a:gd name="T7" fmla="*/ 416 h 901"/>
                <a:gd name="T8" fmla="*/ 731 w 902"/>
                <a:gd name="T9" fmla="*/ 419 h 901"/>
                <a:gd name="T10" fmla="*/ 736 w 902"/>
                <a:gd name="T11" fmla="*/ 420 h 901"/>
                <a:gd name="T12" fmla="*/ 871 w 902"/>
                <a:gd name="T13" fmla="*/ 871 h 901"/>
                <a:gd name="T14" fmla="*/ 31 w 902"/>
                <a:gd name="T15" fmla="*/ 630 h 901"/>
                <a:gd name="T16" fmla="*/ 331 w 902"/>
                <a:gd name="T17" fmla="*/ 30 h 901"/>
                <a:gd name="T18" fmla="*/ 331 w 902"/>
                <a:gd name="T19" fmla="*/ 168 h 901"/>
                <a:gd name="T20" fmla="*/ 334 w 902"/>
                <a:gd name="T21" fmla="*/ 173 h 901"/>
                <a:gd name="T22" fmla="*/ 337 w 902"/>
                <a:gd name="T23" fmla="*/ 177 h 901"/>
                <a:gd name="T24" fmla="*/ 343 w 902"/>
                <a:gd name="T25" fmla="*/ 179 h 901"/>
                <a:gd name="T26" fmla="*/ 482 w 902"/>
                <a:gd name="T27" fmla="*/ 179 h 901"/>
                <a:gd name="T28" fmla="*/ 406 w 902"/>
                <a:gd name="T29" fmla="*/ 239 h 901"/>
                <a:gd name="T30" fmla="*/ 400 w 902"/>
                <a:gd name="T31" fmla="*/ 240 h 901"/>
                <a:gd name="T32" fmla="*/ 395 w 902"/>
                <a:gd name="T33" fmla="*/ 245 h 901"/>
                <a:gd name="T34" fmla="*/ 392 w 902"/>
                <a:gd name="T35" fmla="*/ 249 h 901"/>
                <a:gd name="T36" fmla="*/ 391 w 902"/>
                <a:gd name="T37" fmla="*/ 254 h 901"/>
                <a:gd name="T38" fmla="*/ 31 w 902"/>
                <a:gd name="T39" fmla="*/ 630 h 901"/>
                <a:gd name="T40" fmla="*/ 460 w 902"/>
                <a:gd name="T41" fmla="*/ 150 h 901"/>
                <a:gd name="T42" fmla="*/ 361 w 902"/>
                <a:gd name="T43" fmla="*/ 52 h 901"/>
                <a:gd name="T44" fmla="*/ 851 w 902"/>
                <a:gd name="T45" fmla="*/ 390 h 901"/>
                <a:gd name="T46" fmla="*/ 751 w 902"/>
                <a:gd name="T47" fmla="*/ 292 h 901"/>
                <a:gd name="T48" fmla="*/ 747 w 902"/>
                <a:gd name="T49" fmla="*/ 244 h 901"/>
                <a:gd name="T50" fmla="*/ 743 w 902"/>
                <a:gd name="T51" fmla="*/ 240 h 901"/>
                <a:gd name="T52" fmla="*/ 736 w 902"/>
                <a:gd name="T53" fmla="*/ 239 h 901"/>
                <a:gd name="T54" fmla="*/ 512 w 902"/>
                <a:gd name="T55" fmla="*/ 164 h 901"/>
                <a:gd name="T56" fmla="*/ 507 w 902"/>
                <a:gd name="T57" fmla="*/ 154 h 901"/>
                <a:gd name="T58" fmla="*/ 354 w 902"/>
                <a:gd name="T59" fmla="*/ 2 h 901"/>
                <a:gd name="T60" fmla="*/ 349 w 902"/>
                <a:gd name="T61" fmla="*/ 0 h 901"/>
                <a:gd name="T62" fmla="*/ 15 w 902"/>
                <a:gd name="T63" fmla="*/ 0 h 901"/>
                <a:gd name="T64" fmla="*/ 10 w 902"/>
                <a:gd name="T65" fmla="*/ 1 h 901"/>
                <a:gd name="T66" fmla="*/ 6 w 902"/>
                <a:gd name="T67" fmla="*/ 4 h 901"/>
                <a:gd name="T68" fmla="*/ 2 w 902"/>
                <a:gd name="T69" fmla="*/ 9 h 901"/>
                <a:gd name="T70" fmla="*/ 0 w 902"/>
                <a:gd name="T71" fmla="*/ 15 h 901"/>
                <a:gd name="T72" fmla="*/ 1 w 902"/>
                <a:gd name="T73" fmla="*/ 648 h 901"/>
                <a:gd name="T74" fmla="*/ 3 w 902"/>
                <a:gd name="T75" fmla="*/ 654 h 901"/>
                <a:gd name="T76" fmla="*/ 8 w 902"/>
                <a:gd name="T77" fmla="*/ 658 h 901"/>
                <a:gd name="T78" fmla="*/ 13 w 902"/>
                <a:gd name="T79" fmla="*/ 660 h 901"/>
                <a:gd name="T80" fmla="*/ 391 w 902"/>
                <a:gd name="T81" fmla="*/ 660 h 901"/>
                <a:gd name="T82" fmla="*/ 392 w 902"/>
                <a:gd name="T83" fmla="*/ 889 h 901"/>
                <a:gd name="T84" fmla="*/ 394 w 902"/>
                <a:gd name="T85" fmla="*/ 894 h 901"/>
                <a:gd name="T86" fmla="*/ 398 w 902"/>
                <a:gd name="T87" fmla="*/ 898 h 901"/>
                <a:gd name="T88" fmla="*/ 404 w 902"/>
                <a:gd name="T89" fmla="*/ 900 h 901"/>
                <a:gd name="T90" fmla="*/ 887 w 902"/>
                <a:gd name="T91" fmla="*/ 901 h 901"/>
                <a:gd name="T92" fmla="*/ 893 w 902"/>
                <a:gd name="T93" fmla="*/ 900 h 901"/>
                <a:gd name="T94" fmla="*/ 897 w 902"/>
                <a:gd name="T95" fmla="*/ 897 h 901"/>
                <a:gd name="T96" fmla="*/ 900 w 902"/>
                <a:gd name="T97" fmla="*/ 891 h 901"/>
                <a:gd name="T98" fmla="*/ 902 w 902"/>
                <a:gd name="T99" fmla="*/ 886 h 901"/>
                <a:gd name="T100" fmla="*/ 900 w 902"/>
                <a:gd name="T101" fmla="*/ 4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2" h="901">
                  <a:moveTo>
                    <a:pt x="421" y="871"/>
                  </a:moveTo>
                  <a:lnTo>
                    <a:pt x="421" y="269"/>
                  </a:lnTo>
                  <a:lnTo>
                    <a:pt x="721" y="269"/>
                  </a:lnTo>
                  <a:lnTo>
                    <a:pt x="721" y="405"/>
                  </a:lnTo>
                  <a:lnTo>
                    <a:pt x="721" y="408"/>
                  </a:lnTo>
                  <a:lnTo>
                    <a:pt x="722" y="411"/>
                  </a:lnTo>
                  <a:lnTo>
                    <a:pt x="725" y="414"/>
                  </a:lnTo>
                  <a:lnTo>
                    <a:pt x="726" y="416"/>
                  </a:lnTo>
                  <a:lnTo>
                    <a:pt x="728" y="417"/>
                  </a:lnTo>
                  <a:lnTo>
                    <a:pt x="731" y="419"/>
                  </a:lnTo>
                  <a:lnTo>
                    <a:pt x="733" y="419"/>
                  </a:lnTo>
                  <a:lnTo>
                    <a:pt x="736" y="420"/>
                  </a:lnTo>
                  <a:lnTo>
                    <a:pt x="871" y="420"/>
                  </a:lnTo>
                  <a:lnTo>
                    <a:pt x="871" y="871"/>
                  </a:lnTo>
                  <a:lnTo>
                    <a:pt x="421" y="871"/>
                  </a:lnTo>
                  <a:close/>
                  <a:moveTo>
                    <a:pt x="31" y="630"/>
                  </a:moveTo>
                  <a:lnTo>
                    <a:pt x="31" y="30"/>
                  </a:lnTo>
                  <a:lnTo>
                    <a:pt x="331" y="30"/>
                  </a:lnTo>
                  <a:lnTo>
                    <a:pt x="331" y="164"/>
                  </a:lnTo>
                  <a:lnTo>
                    <a:pt x="331" y="168"/>
                  </a:lnTo>
                  <a:lnTo>
                    <a:pt x="332" y="171"/>
                  </a:lnTo>
                  <a:lnTo>
                    <a:pt x="334" y="173"/>
                  </a:lnTo>
                  <a:lnTo>
                    <a:pt x="335" y="175"/>
                  </a:lnTo>
                  <a:lnTo>
                    <a:pt x="337" y="177"/>
                  </a:lnTo>
                  <a:lnTo>
                    <a:pt x="340" y="178"/>
                  </a:lnTo>
                  <a:lnTo>
                    <a:pt x="343" y="179"/>
                  </a:lnTo>
                  <a:lnTo>
                    <a:pt x="346" y="179"/>
                  </a:lnTo>
                  <a:lnTo>
                    <a:pt x="482" y="179"/>
                  </a:lnTo>
                  <a:lnTo>
                    <a:pt x="482" y="239"/>
                  </a:lnTo>
                  <a:lnTo>
                    <a:pt x="406" y="239"/>
                  </a:lnTo>
                  <a:lnTo>
                    <a:pt x="404" y="239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5" y="245"/>
                  </a:lnTo>
                  <a:lnTo>
                    <a:pt x="394" y="247"/>
                  </a:lnTo>
                  <a:lnTo>
                    <a:pt x="392" y="249"/>
                  </a:lnTo>
                  <a:lnTo>
                    <a:pt x="392" y="252"/>
                  </a:lnTo>
                  <a:lnTo>
                    <a:pt x="391" y="254"/>
                  </a:lnTo>
                  <a:lnTo>
                    <a:pt x="391" y="630"/>
                  </a:lnTo>
                  <a:lnTo>
                    <a:pt x="31" y="630"/>
                  </a:lnTo>
                  <a:close/>
                  <a:moveTo>
                    <a:pt x="361" y="52"/>
                  </a:moveTo>
                  <a:lnTo>
                    <a:pt x="460" y="150"/>
                  </a:lnTo>
                  <a:lnTo>
                    <a:pt x="361" y="150"/>
                  </a:lnTo>
                  <a:lnTo>
                    <a:pt x="361" y="52"/>
                  </a:lnTo>
                  <a:close/>
                  <a:moveTo>
                    <a:pt x="751" y="292"/>
                  </a:moveTo>
                  <a:lnTo>
                    <a:pt x="851" y="390"/>
                  </a:lnTo>
                  <a:lnTo>
                    <a:pt x="751" y="390"/>
                  </a:lnTo>
                  <a:lnTo>
                    <a:pt x="751" y="292"/>
                  </a:lnTo>
                  <a:close/>
                  <a:moveTo>
                    <a:pt x="897" y="395"/>
                  </a:moveTo>
                  <a:lnTo>
                    <a:pt x="747" y="244"/>
                  </a:lnTo>
                  <a:lnTo>
                    <a:pt x="745" y="243"/>
                  </a:lnTo>
                  <a:lnTo>
                    <a:pt x="743" y="240"/>
                  </a:lnTo>
                  <a:lnTo>
                    <a:pt x="740" y="239"/>
                  </a:lnTo>
                  <a:lnTo>
                    <a:pt x="736" y="239"/>
                  </a:lnTo>
                  <a:lnTo>
                    <a:pt x="512" y="239"/>
                  </a:lnTo>
                  <a:lnTo>
                    <a:pt x="512" y="164"/>
                  </a:lnTo>
                  <a:lnTo>
                    <a:pt x="511" y="159"/>
                  </a:lnTo>
                  <a:lnTo>
                    <a:pt x="507" y="154"/>
                  </a:lnTo>
                  <a:lnTo>
                    <a:pt x="357" y="4"/>
                  </a:lnTo>
                  <a:lnTo>
                    <a:pt x="354" y="2"/>
                  </a:lnTo>
                  <a:lnTo>
                    <a:pt x="352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645"/>
                  </a:lnTo>
                  <a:lnTo>
                    <a:pt x="1" y="648"/>
                  </a:lnTo>
                  <a:lnTo>
                    <a:pt x="2" y="651"/>
                  </a:lnTo>
                  <a:lnTo>
                    <a:pt x="3" y="654"/>
                  </a:lnTo>
                  <a:lnTo>
                    <a:pt x="6" y="656"/>
                  </a:lnTo>
                  <a:lnTo>
                    <a:pt x="8" y="658"/>
                  </a:lnTo>
                  <a:lnTo>
                    <a:pt x="10" y="659"/>
                  </a:lnTo>
                  <a:lnTo>
                    <a:pt x="13" y="660"/>
                  </a:lnTo>
                  <a:lnTo>
                    <a:pt x="15" y="660"/>
                  </a:lnTo>
                  <a:lnTo>
                    <a:pt x="391" y="660"/>
                  </a:lnTo>
                  <a:lnTo>
                    <a:pt x="391" y="886"/>
                  </a:lnTo>
                  <a:lnTo>
                    <a:pt x="392" y="889"/>
                  </a:lnTo>
                  <a:lnTo>
                    <a:pt x="392" y="891"/>
                  </a:lnTo>
                  <a:lnTo>
                    <a:pt x="394" y="894"/>
                  </a:lnTo>
                  <a:lnTo>
                    <a:pt x="395" y="897"/>
                  </a:lnTo>
                  <a:lnTo>
                    <a:pt x="398" y="898"/>
                  </a:lnTo>
                  <a:lnTo>
                    <a:pt x="400" y="900"/>
                  </a:lnTo>
                  <a:lnTo>
                    <a:pt x="404" y="900"/>
                  </a:lnTo>
                  <a:lnTo>
                    <a:pt x="406" y="901"/>
                  </a:lnTo>
                  <a:lnTo>
                    <a:pt x="887" y="901"/>
                  </a:lnTo>
                  <a:lnTo>
                    <a:pt x="889" y="900"/>
                  </a:lnTo>
                  <a:lnTo>
                    <a:pt x="893" y="900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4"/>
                  </a:lnTo>
                  <a:lnTo>
                    <a:pt x="900" y="891"/>
                  </a:lnTo>
                  <a:lnTo>
                    <a:pt x="901" y="889"/>
                  </a:lnTo>
                  <a:lnTo>
                    <a:pt x="902" y="886"/>
                  </a:lnTo>
                  <a:lnTo>
                    <a:pt x="902" y="405"/>
                  </a:lnTo>
                  <a:lnTo>
                    <a:pt x="900" y="400"/>
                  </a:lnTo>
                  <a:lnTo>
                    <a:pt x="897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171"/>
            <p:cNvSpPr/>
            <p:nvPr/>
          </p:nvSpPr>
          <p:spPr bwMode="auto">
            <a:xfrm>
              <a:off x="6578738" y="1706555"/>
              <a:ext cx="67985" cy="50094"/>
            </a:xfrm>
            <a:custGeom>
              <a:avLst/>
              <a:gdLst>
                <a:gd name="T0" fmla="*/ 2 w 284"/>
                <a:gd name="T1" fmla="*/ 99 h 209"/>
                <a:gd name="T2" fmla="*/ 4 w 284"/>
                <a:gd name="T3" fmla="*/ 101 h 209"/>
                <a:gd name="T4" fmla="*/ 81 w 284"/>
                <a:gd name="T5" fmla="*/ 177 h 209"/>
                <a:gd name="T6" fmla="*/ 86 w 284"/>
                <a:gd name="T7" fmla="*/ 179 h 209"/>
                <a:gd name="T8" fmla="*/ 93 w 284"/>
                <a:gd name="T9" fmla="*/ 179 h 209"/>
                <a:gd name="T10" fmla="*/ 98 w 284"/>
                <a:gd name="T11" fmla="*/ 177 h 209"/>
                <a:gd name="T12" fmla="*/ 102 w 284"/>
                <a:gd name="T13" fmla="*/ 173 h 209"/>
                <a:gd name="T14" fmla="*/ 104 w 284"/>
                <a:gd name="T15" fmla="*/ 168 h 209"/>
                <a:gd name="T16" fmla="*/ 104 w 284"/>
                <a:gd name="T17" fmla="*/ 161 h 209"/>
                <a:gd name="T18" fmla="*/ 102 w 284"/>
                <a:gd name="T19" fmla="*/ 156 h 209"/>
                <a:gd name="T20" fmla="*/ 51 w 284"/>
                <a:gd name="T21" fmla="*/ 106 h 209"/>
                <a:gd name="T22" fmla="*/ 213 w 284"/>
                <a:gd name="T23" fmla="*/ 107 h 209"/>
                <a:gd name="T24" fmla="*/ 231 w 284"/>
                <a:gd name="T25" fmla="*/ 114 h 209"/>
                <a:gd name="T26" fmla="*/ 245 w 284"/>
                <a:gd name="T27" fmla="*/ 126 h 209"/>
                <a:gd name="T28" fmla="*/ 253 w 284"/>
                <a:gd name="T29" fmla="*/ 142 h 209"/>
                <a:gd name="T30" fmla="*/ 254 w 284"/>
                <a:gd name="T31" fmla="*/ 194 h 209"/>
                <a:gd name="T32" fmla="*/ 256 w 284"/>
                <a:gd name="T33" fmla="*/ 201 h 209"/>
                <a:gd name="T34" fmla="*/ 260 w 284"/>
                <a:gd name="T35" fmla="*/ 205 h 209"/>
                <a:gd name="T36" fmla="*/ 264 w 284"/>
                <a:gd name="T37" fmla="*/ 208 h 209"/>
                <a:gd name="T38" fmla="*/ 269 w 284"/>
                <a:gd name="T39" fmla="*/ 209 h 209"/>
                <a:gd name="T40" fmla="*/ 276 w 284"/>
                <a:gd name="T41" fmla="*/ 208 h 209"/>
                <a:gd name="T42" fmla="*/ 280 w 284"/>
                <a:gd name="T43" fmla="*/ 205 h 209"/>
                <a:gd name="T44" fmla="*/ 283 w 284"/>
                <a:gd name="T45" fmla="*/ 201 h 209"/>
                <a:gd name="T46" fmla="*/ 284 w 284"/>
                <a:gd name="T47" fmla="*/ 194 h 209"/>
                <a:gd name="T48" fmla="*/ 284 w 284"/>
                <a:gd name="T49" fmla="*/ 142 h 209"/>
                <a:gd name="T50" fmla="*/ 280 w 284"/>
                <a:gd name="T51" fmla="*/ 127 h 209"/>
                <a:gd name="T52" fmla="*/ 274 w 284"/>
                <a:gd name="T53" fmla="*/ 114 h 209"/>
                <a:gd name="T54" fmla="*/ 264 w 284"/>
                <a:gd name="T55" fmla="*/ 102 h 209"/>
                <a:gd name="T56" fmla="*/ 252 w 284"/>
                <a:gd name="T57" fmla="*/ 93 h 209"/>
                <a:gd name="T58" fmla="*/ 239 w 284"/>
                <a:gd name="T59" fmla="*/ 84 h 209"/>
                <a:gd name="T60" fmla="*/ 225 w 284"/>
                <a:gd name="T61" fmla="*/ 79 h 209"/>
                <a:gd name="T62" fmla="*/ 210 w 284"/>
                <a:gd name="T63" fmla="*/ 77 h 209"/>
                <a:gd name="T64" fmla="*/ 51 w 284"/>
                <a:gd name="T65" fmla="*/ 76 h 209"/>
                <a:gd name="T66" fmla="*/ 102 w 284"/>
                <a:gd name="T67" fmla="*/ 23 h 209"/>
                <a:gd name="T68" fmla="*/ 104 w 284"/>
                <a:gd name="T69" fmla="*/ 18 h 209"/>
                <a:gd name="T70" fmla="*/ 104 w 284"/>
                <a:gd name="T71" fmla="*/ 11 h 209"/>
                <a:gd name="T72" fmla="*/ 102 w 284"/>
                <a:gd name="T73" fmla="*/ 6 h 209"/>
                <a:gd name="T74" fmla="*/ 98 w 284"/>
                <a:gd name="T75" fmla="*/ 2 h 209"/>
                <a:gd name="T76" fmla="*/ 93 w 284"/>
                <a:gd name="T77" fmla="*/ 0 h 209"/>
                <a:gd name="T78" fmla="*/ 87 w 284"/>
                <a:gd name="T79" fmla="*/ 0 h 209"/>
                <a:gd name="T80" fmla="*/ 82 w 284"/>
                <a:gd name="T81" fmla="*/ 2 h 209"/>
                <a:gd name="T82" fmla="*/ 4 w 284"/>
                <a:gd name="T83" fmla="*/ 80 h 209"/>
                <a:gd name="T84" fmla="*/ 1 w 284"/>
                <a:gd name="T85" fmla="*/ 85 h 209"/>
                <a:gd name="T86" fmla="*/ 0 w 284"/>
                <a:gd name="T87" fmla="*/ 90 h 209"/>
                <a:gd name="T88" fmla="*/ 0 w 284"/>
                <a:gd name="T89" fmla="*/ 91 h 209"/>
                <a:gd name="T90" fmla="*/ 0 w 284"/>
                <a:gd name="T91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09">
                  <a:moveTo>
                    <a:pt x="1" y="97"/>
                  </a:moveTo>
                  <a:lnTo>
                    <a:pt x="2" y="99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9" y="175"/>
                  </a:lnTo>
                  <a:lnTo>
                    <a:pt x="81" y="177"/>
                  </a:lnTo>
                  <a:lnTo>
                    <a:pt x="84" y="178"/>
                  </a:lnTo>
                  <a:lnTo>
                    <a:pt x="86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5" y="178"/>
                  </a:lnTo>
                  <a:lnTo>
                    <a:pt x="98" y="177"/>
                  </a:lnTo>
                  <a:lnTo>
                    <a:pt x="100" y="175"/>
                  </a:lnTo>
                  <a:lnTo>
                    <a:pt x="102" y="173"/>
                  </a:lnTo>
                  <a:lnTo>
                    <a:pt x="103" y="170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0" y="154"/>
                  </a:lnTo>
                  <a:lnTo>
                    <a:pt x="51" y="106"/>
                  </a:lnTo>
                  <a:lnTo>
                    <a:pt x="204" y="106"/>
                  </a:lnTo>
                  <a:lnTo>
                    <a:pt x="213" y="107"/>
                  </a:lnTo>
                  <a:lnTo>
                    <a:pt x="222" y="110"/>
                  </a:lnTo>
                  <a:lnTo>
                    <a:pt x="231" y="114"/>
                  </a:lnTo>
                  <a:lnTo>
                    <a:pt x="238" y="120"/>
                  </a:lnTo>
                  <a:lnTo>
                    <a:pt x="245" y="126"/>
                  </a:lnTo>
                  <a:lnTo>
                    <a:pt x="250" y="133"/>
                  </a:lnTo>
                  <a:lnTo>
                    <a:pt x="253" y="142"/>
                  </a:lnTo>
                  <a:lnTo>
                    <a:pt x="254" y="149"/>
                  </a:lnTo>
                  <a:lnTo>
                    <a:pt x="254" y="194"/>
                  </a:lnTo>
                  <a:lnTo>
                    <a:pt x="255" y="198"/>
                  </a:lnTo>
                  <a:lnTo>
                    <a:pt x="256" y="201"/>
                  </a:lnTo>
                  <a:lnTo>
                    <a:pt x="257" y="203"/>
                  </a:lnTo>
                  <a:lnTo>
                    <a:pt x="260" y="205"/>
                  </a:lnTo>
                  <a:lnTo>
                    <a:pt x="262" y="207"/>
                  </a:lnTo>
                  <a:lnTo>
                    <a:pt x="264" y="208"/>
                  </a:lnTo>
                  <a:lnTo>
                    <a:pt x="267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5"/>
                  </a:lnTo>
                  <a:lnTo>
                    <a:pt x="282" y="203"/>
                  </a:lnTo>
                  <a:lnTo>
                    <a:pt x="283" y="201"/>
                  </a:lnTo>
                  <a:lnTo>
                    <a:pt x="284" y="198"/>
                  </a:lnTo>
                  <a:lnTo>
                    <a:pt x="284" y="194"/>
                  </a:lnTo>
                  <a:lnTo>
                    <a:pt x="284" y="149"/>
                  </a:lnTo>
                  <a:lnTo>
                    <a:pt x="284" y="142"/>
                  </a:lnTo>
                  <a:lnTo>
                    <a:pt x="283" y="135"/>
                  </a:lnTo>
                  <a:lnTo>
                    <a:pt x="280" y="127"/>
                  </a:lnTo>
                  <a:lnTo>
                    <a:pt x="278" y="121"/>
                  </a:lnTo>
                  <a:lnTo>
                    <a:pt x="274" y="114"/>
                  </a:lnTo>
                  <a:lnTo>
                    <a:pt x="269" y="108"/>
                  </a:lnTo>
                  <a:lnTo>
                    <a:pt x="264" y="102"/>
                  </a:lnTo>
                  <a:lnTo>
                    <a:pt x="259" y="97"/>
                  </a:lnTo>
                  <a:lnTo>
                    <a:pt x="252" y="93"/>
                  </a:lnTo>
                  <a:lnTo>
                    <a:pt x="246" y="88"/>
                  </a:lnTo>
                  <a:lnTo>
                    <a:pt x="239" y="84"/>
                  </a:lnTo>
                  <a:lnTo>
                    <a:pt x="232" y="81"/>
                  </a:lnTo>
                  <a:lnTo>
                    <a:pt x="225" y="79"/>
                  </a:lnTo>
                  <a:lnTo>
                    <a:pt x="218" y="78"/>
                  </a:lnTo>
                  <a:lnTo>
                    <a:pt x="210" y="77"/>
                  </a:lnTo>
                  <a:lnTo>
                    <a:pt x="204" y="76"/>
                  </a:lnTo>
                  <a:lnTo>
                    <a:pt x="51" y="76"/>
                  </a:lnTo>
                  <a:lnTo>
                    <a:pt x="101" y="25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5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4" y="80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172"/>
            <p:cNvSpPr/>
            <p:nvPr/>
          </p:nvSpPr>
          <p:spPr bwMode="auto">
            <a:xfrm>
              <a:off x="6446347" y="1871149"/>
              <a:ext cx="67985" cy="44131"/>
            </a:xfrm>
            <a:custGeom>
              <a:avLst/>
              <a:gdLst>
                <a:gd name="T0" fmla="*/ 283 w 285"/>
                <a:gd name="T1" fmla="*/ 83 h 182"/>
                <a:gd name="T2" fmla="*/ 206 w 285"/>
                <a:gd name="T3" fmla="*/ 6 h 182"/>
                <a:gd name="T4" fmla="*/ 200 w 285"/>
                <a:gd name="T5" fmla="*/ 3 h 182"/>
                <a:gd name="T6" fmla="*/ 195 w 285"/>
                <a:gd name="T7" fmla="*/ 2 h 182"/>
                <a:gd name="T8" fmla="*/ 190 w 285"/>
                <a:gd name="T9" fmla="*/ 3 h 182"/>
                <a:gd name="T10" fmla="*/ 184 w 285"/>
                <a:gd name="T11" fmla="*/ 6 h 182"/>
                <a:gd name="T12" fmla="*/ 181 w 285"/>
                <a:gd name="T13" fmla="*/ 12 h 182"/>
                <a:gd name="T14" fmla="*/ 180 w 285"/>
                <a:gd name="T15" fmla="*/ 17 h 182"/>
                <a:gd name="T16" fmla="*/ 181 w 285"/>
                <a:gd name="T17" fmla="*/ 22 h 182"/>
                <a:gd name="T18" fmla="*/ 184 w 285"/>
                <a:gd name="T19" fmla="*/ 28 h 182"/>
                <a:gd name="T20" fmla="*/ 81 w 285"/>
                <a:gd name="T21" fmla="*/ 77 h 182"/>
                <a:gd name="T22" fmla="*/ 64 w 285"/>
                <a:gd name="T23" fmla="*/ 75 h 182"/>
                <a:gd name="T24" fmla="*/ 47 w 285"/>
                <a:gd name="T25" fmla="*/ 70 h 182"/>
                <a:gd name="T26" fmla="*/ 35 w 285"/>
                <a:gd name="T27" fmla="*/ 60 h 182"/>
                <a:gd name="T28" fmla="*/ 31 w 285"/>
                <a:gd name="T29" fmla="*/ 53 h 182"/>
                <a:gd name="T30" fmla="*/ 30 w 285"/>
                <a:gd name="T31" fmla="*/ 45 h 182"/>
                <a:gd name="T32" fmla="*/ 29 w 285"/>
                <a:gd name="T33" fmla="*/ 13 h 182"/>
                <a:gd name="T34" fmla="*/ 27 w 285"/>
                <a:gd name="T35" fmla="*/ 7 h 182"/>
                <a:gd name="T36" fmla="*/ 23 w 285"/>
                <a:gd name="T37" fmla="*/ 3 h 182"/>
                <a:gd name="T38" fmla="*/ 17 w 285"/>
                <a:gd name="T39" fmla="*/ 1 h 182"/>
                <a:gd name="T40" fmla="*/ 12 w 285"/>
                <a:gd name="T41" fmla="*/ 1 h 182"/>
                <a:gd name="T42" fmla="*/ 7 w 285"/>
                <a:gd name="T43" fmla="*/ 3 h 182"/>
                <a:gd name="T44" fmla="*/ 2 w 285"/>
                <a:gd name="T45" fmla="*/ 7 h 182"/>
                <a:gd name="T46" fmla="*/ 0 w 285"/>
                <a:gd name="T47" fmla="*/ 13 h 182"/>
                <a:gd name="T48" fmla="*/ 0 w 285"/>
                <a:gd name="T49" fmla="*/ 45 h 182"/>
                <a:gd name="T50" fmla="*/ 1 w 285"/>
                <a:gd name="T51" fmla="*/ 60 h 182"/>
                <a:gd name="T52" fmla="*/ 7 w 285"/>
                <a:gd name="T53" fmla="*/ 73 h 182"/>
                <a:gd name="T54" fmla="*/ 15 w 285"/>
                <a:gd name="T55" fmla="*/ 83 h 182"/>
                <a:gd name="T56" fmla="*/ 26 w 285"/>
                <a:gd name="T57" fmla="*/ 92 h 182"/>
                <a:gd name="T58" fmla="*/ 38 w 285"/>
                <a:gd name="T59" fmla="*/ 98 h 182"/>
                <a:gd name="T60" fmla="*/ 52 w 285"/>
                <a:gd name="T61" fmla="*/ 103 h 182"/>
                <a:gd name="T62" fmla="*/ 81 w 285"/>
                <a:gd name="T63" fmla="*/ 107 h 182"/>
                <a:gd name="T64" fmla="*/ 184 w 285"/>
                <a:gd name="T65" fmla="*/ 156 h 182"/>
                <a:gd name="T66" fmla="*/ 181 w 285"/>
                <a:gd name="T67" fmla="*/ 162 h 182"/>
                <a:gd name="T68" fmla="*/ 180 w 285"/>
                <a:gd name="T69" fmla="*/ 167 h 182"/>
                <a:gd name="T70" fmla="*/ 181 w 285"/>
                <a:gd name="T71" fmla="*/ 172 h 182"/>
                <a:gd name="T72" fmla="*/ 184 w 285"/>
                <a:gd name="T73" fmla="*/ 178 h 182"/>
                <a:gd name="T74" fmla="*/ 190 w 285"/>
                <a:gd name="T75" fmla="*/ 181 h 182"/>
                <a:gd name="T76" fmla="*/ 195 w 285"/>
                <a:gd name="T77" fmla="*/ 182 h 182"/>
                <a:gd name="T78" fmla="*/ 200 w 285"/>
                <a:gd name="T79" fmla="*/ 181 h 182"/>
                <a:gd name="T80" fmla="*/ 206 w 285"/>
                <a:gd name="T81" fmla="*/ 178 h 182"/>
                <a:gd name="T82" fmla="*/ 283 w 285"/>
                <a:gd name="T83" fmla="*/ 101 h 182"/>
                <a:gd name="T84" fmla="*/ 285 w 285"/>
                <a:gd name="T85" fmla="*/ 94 h 182"/>
                <a:gd name="T86" fmla="*/ 285 w 285"/>
                <a:gd name="T87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" h="182">
                  <a:moveTo>
                    <a:pt x="284" y="86"/>
                  </a:moveTo>
                  <a:lnTo>
                    <a:pt x="283" y="83"/>
                  </a:lnTo>
                  <a:lnTo>
                    <a:pt x="281" y="81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0" y="3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90" y="3"/>
                  </a:lnTo>
                  <a:lnTo>
                    <a:pt x="186" y="4"/>
                  </a:lnTo>
                  <a:lnTo>
                    <a:pt x="184" y="6"/>
                  </a:lnTo>
                  <a:lnTo>
                    <a:pt x="182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0" y="19"/>
                  </a:lnTo>
                  <a:lnTo>
                    <a:pt x="181" y="22"/>
                  </a:lnTo>
                  <a:lnTo>
                    <a:pt x="182" y="25"/>
                  </a:lnTo>
                  <a:lnTo>
                    <a:pt x="184" y="28"/>
                  </a:lnTo>
                  <a:lnTo>
                    <a:pt x="234" y="77"/>
                  </a:lnTo>
                  <a:lnTo>
                    <a:pt x="81" y="77"/>
                  </a:lnTo>
                  <a:lnTo>
                    <a:pt x="73" y="76"/>
                  </a:lnTo>
                  <a:lnTo>
                    <a:pt x="64" y="75"/>
                  </a:lnTo>
                  <a:lnTo>
                    <a:pt x="56" y="73"/>
                  </a:lnTo>
                  <a:lnTo>
                    <a:pt x="47" y="70"/>
                  </a:lnTo>
                  <a:lnTo>
                    <a:pt x="41" y="65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7" y="73"/>
                  </a:lnTo>
                  <a:lnTo>
                    <a:pt x="11" y="78"/>
                  </a:lnTo>
                  <a:lnTo>
                    <a:pt x="15" y="83"/>
                  </a:lnTo>
                  <a:lnTo>
                    <a:pt x="21" y="88"/>
                  </a:lnTo>
                  <a:lnTo>
                    <a:pt x="26" y="92"/>
                  </a:lnTo>
                  <a:lnTo>
                    <a:pt x="31" y="95"/>
                  </a:lnTo>
                  <a:lnTo>
                    <a:pt x="38" y="98"/>
                  </a:lnTo>
                  <a:lnTo>
                    <a:pt x="44" y="101"/>
                  </a:lnTo>
                  <a:lnTo>
                    <a:pt x="52" y="103"/>
                  </a:lnTo>
                  <a:lnTo>
                    <a:pt x="66" y="106"/>
                  </a:lnTo>
                  <a:lnTo>
                    <a:pt x="81" y="107"/>
                  </a:lnTo>
                  <a:lnTo>
                    <a:pt x="234" y="107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1" y="162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70"/>
                  </a:lnTo>
                  <a:lnTo>
                    <a:pt x="181" y="172"/>
                  </a:lnTo>
                  <a:lnTo>
                    <a:pt x="182" y="175"/>
                  </a:lnTo>
                  <a:lnTo>
                    <a:pt x="184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5" y="182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4" y="180"/>
                  </a:lnTo>
                  <a:lnTo>
                    <a:pt x="206" y="178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4" y="97"/>
                  </a:lnTo>
                  <a:lnTo>
                    <a:pt x="285" y="94"/>
                  </a:lnTo>
                  <a:lnTo>
                    <a:pt x="285" y="91"/>
                  </a:lnTo>
                  <a:lnTo>
                    <a:pt x="285" y="89"/>
                  </a:lnTo>
                  <a:lnTo>
                    <a:pt x="28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2" name="Google Shape;436;p24"/>
          <p:cNvSpPr txBox="1"/>
          <p:nvPr/>
        </p:nvSpPr>
        <p:spPr>
          <a:xfrm>
            <a:off x="729656" y="828242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 err="1" smtClean="0"/>
              <a:t>Strategi</a:t>
            </a:r>
            <a:r>
              <a:rPr lang="en-US" sz="3200" dirty="0" smtClean="0"/>
              <a:t> </a:t>
            </a:r>
            <a:r>
              <a:rPr lang="en-US" sz="3200" dirty="0" err="1" smtClean="0"/>
              <a:t>Pengembangan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Klaster</a:t>
            </a:r>
            <a:r>
              <a:rPr lang="en-US" sz="3200" dirty="0" smtClean="0"/>
              <a:t> Industri</a:t>
            </a:r>
            <a:endParaRPr lang="en-US" sz="3200" dirty="0">
              <a:solidFill>
                <a:schemeClr val="dk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18092" t="29014" r="26666" b="17389"/>
          <a:stretch>
            <a:fillRect/>
          </a:stretch>
        </p:blipFill>
        <p:spPr>
          <a:xfrm>
            <a:off x="1186142" y="1612876"/>
            <a:ext cx="9966886" cy="4686838"/>
          </a:xfrm>
          <a:prstGeom prst="rect">
            <a:avLst/>
          </a:prstGeom>
        </p:spPr>
      </p:pic>
      <p:sp>
        <p:nvSpPr>
          <p:cNvPr id="40" name="Google Shape;436;p24"/>
          <p:cNvSpPr txBox="1"/>
          <p:nvPr/>
        </p:nvSpPr>
        <p:spPr>
          <a:xfrm>
            <a:off x="853666" y="484759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 err="1" smtClean="0"/>
              <a:t>Alat</a:t>
            </a:r>
            <a:r>
              <a:rPr lang="en-US" sz="3200" dirty="0" smtClean="0"/>
              <a:t> Untuk </a:t>
            </a:r>
            <a:r>
              <a:rPr lang="en-US" sz="3200" dirty="0" err="1" smtClean="0"/>
              <a:t>Studi</a:t>
            </a:r>
            <a:r>
              <a:rPr lang="en-US" sz="3200" dirty="0" smtClean="0"/>
              <a:t> </a:t>
            </a:r>
            <a:r>
              <a:rPr lang="en-US" sz="3200" dirty="0" err="1" smtClean="0"/>
              <a:t>Diagnostik</a:t>
            </a:r>
            <a:endParaRPr lang="en-US" sz="3200" dirty="0"/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237;p44"/>
          <p:cNvGrpSpPr/>
          <p:nvPr/>
        </p:nvGrpSpPr>
        <p:grpSpPr>
          <a:xfrm>
            <a:off x="2678182" y="2073877"/>
            <a:ext cx="3007080" cy="3551984"/>
            <a:chOff x="3390190" y="2196350"/>
            <a:chExt cx="2329385" cy="2138375"/>
          </a:xfrm>
        </p:grpSpPr>
        <p:sp>
          <p:nvSpPr>
            <p:cNvPr id="4" name="Google Shape;4238;p44"/>
            <p:cNvSpPr/>
            <p:nvPr/>
          </p:nvSpPr>
          <p:spPr>
            <a:xfrm>
              <a:off x="3390190" y="2267125"/>
              <a:ext cx="2295600" cy="206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4239;p44"/>
            <p:cNvSpPr/>
            <p:nvPr/>
          </p:nvSpPr>
          <p:spPr>
            <a:xfrm>
              <a:off x="3469875" y="2196350"/>
              <a:ext cx="2249700" cy="20676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" name="Google Shape;4241;p44"/>
          <p:cNvGrpSpPr/>
          <p:nvPr/>
        </p:nvGrpSpPr>
        <p:grpSpPr>
          <a:xfrm>
            <a:off x="6176594" y="2073877"/>
            <a:ext cx="3007080" cy="3551984"/>
            <a:chOff x="3390190" y="2196350"/>
            <a:chExt cx="2329385" cy="2138375"/>
          </a:xfrm>
        </p:grpSpPr>
        <p:sp>
          <p:nvSpPr>
            <p:cNvPr id="8" name="Google Shape;4242;p44"/>
            <p:cNvSpPr/>
            <p:nvPr/>
          </p:nvSpPr>
          <p:spPr>
            <a:xfrm>
              <a:off x="3390190" y="2267125"/>
              <a:ext cx="2295600" cy="206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4243;p44"/>
            <p:cNvSpPr/>
            <p:nvPr/>
          </p:nvSpPr>
          <p:spPr>
            <a:xfrm>
              <a:off x="3469875" y="2196350"/>
              <a:ext cx="2249700" cy="20676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Google Shape;436;p24"/>
          <p:cNvSpPr txBox="1"/>
          <p:nvPr/>
        </p:nvSpPr>
        <p:spPr>
          <a:xfrm>
            <a:off x="793062" y="884745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 err="1" smtClean="0"/>
              <a:t>Klaster</a:t>
            </a:r>
            <a:r>
              <a:rPr lang="en-US" sz="3200" dirty="0" smtClean="0"/>
              <a:t> Industri</a:t>
            </a:r>
            <a:endParaRPr lang="en-US" sz="3200" dirty="0"/>
          </a:p>
        </p:txBody>
      </p:sp>
      <p:grpSp>
        <p:nvGrpSpPr>
          <p:cNvPr id="25" name="Group 24"/>
          <p:cNvGrpSpPr/>
          <p:nvPr/>
        </p:nvGrpSpPr>
        <p:grpSpPr>
          <a:xfrm flipV="1">
            <a:off x="5642270" y="6476518"/>
            <a:ext cx="926810" cy="133088"/>
            <a:chOff x="2496115" y="5556500"/>
            <a:chExt cx="3648413" cy="523902"/>
          </a:xfrm>
        </p:grpSpPr>
        <p:grpSp>
          <p:nvGrpSpPr>
            <p:cNvPr id="26" name="Group 25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31" name="Oval 30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10835" y="505982"/>
            <a:ext cx="259773" cy="261216"/>
            <a:chOff x="6439191" y="1702976"/>
            <a:chExt cx="214688" cy="215881"/>
          </a:xfrm>
        </p:grpSpPr>
        <p:sp>
          <p:nvSpPr>
            <p:cNvPr id="48" name="Freeform 170"/>
            <p:cNvSpPr>
              <a:spLocks noEditPoints="1"/>
            </p:cNvSpPr>
            <p:nvPr/>
          </p:nvSpPr>
          <p:spPr bwMode="auto">
            <a:xfrm>
              <a:off x="6439191" y="1702976"/>
              <a:ext cx="214688" cy="215881"/>
            </a:xfrm>
            <a:custGeom>
              <a:avLst/>
              <a:gdLst>
                <a:gd name="T0" fmla="*/ 421 w 902"/>
                <a:gd name="T1" fmla="*/ 269 h 901"/>
                <a:gd name="T2" fmla="*/ 721 w 902"/>
                <a:gd name="T3" fmla="*/ 405 h 901"/>
                <a:gd name="T4" fmla="*/ 722 w 902"/>
                <a:gd name="T5" fmla="*/ 411 h 901"/>
                <a:gd name="T6" fmla="*/ 726 w 902"/>
                <a:gd name="T7" fmla="*/ 416 h 901"/>
                <a:gd name="T8" fmla="*/ 731 w 902"/>
                <a:gd name="T9" fmla="*/ 419 h 901"/>
                <a:gd name="T10" fmla="*/ 736 w 902"/>
                <a:gd name="T11" fmla="*/ 420 h 901"/>
                <a:gd name="T12" fmla="*/ 871 w 902"/>
                <a:gd name="T13" fmla="*/ 871 h 901"/>
                <a:gd name="T14" fmla="*/ 31 w 902"/>
                <a:gd name="T15" fmla="*/ 630 h 901"/>
                <a:gd name="T16" fmla="*/ 331 w 902"/>
                <a:gd name="T17" fmla="*/ 30 h 901"/>
                <a:gd name="T18" fmla="*/ 331 w 902"/>
                <a:gd name="T19" fmla="*/ 168 h 901"/>
                <a:gd name="T20" fmla="*/ 334 w 902"/>
                <a:gd name="T21" fmla="*/ 173 h 901"/>
                <a:gd name="T22" fmla="*/ 337 w 902"/>
                <a:gd name="T23" fmla="*/ 177 h 901"/>
                <a:gd name="T24" fmla="*/ 343 w 902"/>
                <a:gd name="T25" fmla="*/ 179 h 901"/>
                <a:gd name="T26" fmla="*/ 482 w 902"/>
                <a:gd name="T27" fmla="*/ 179 h 901"/>
                <a:gd name="T28" fmla="*/ 406 w 902"/>
                <a:gd name="T29" fmla="*/ 239 h 901"/>
                <a:gd name="T30" fmla="*/ 400 w 902"/>
                <a:gd name="T31" fmla="*/ 240 h 901"/>
                <a:gd name="T32" fmla="*/ 395 w 902"/>
                <a:gd name="T33" fmla="*/ 245 h 901"/>
                <a:gd name="T34" fmla="*/ 392 w 902"/>
                <a:gd name="T35" fmla="*/ 249 h 901"/>
                <a:gd name="T36" fmla="*/ 391 w 902"/>
                <a:gd name="T37" fmla="*/ 254 h 901"/>
                <a:gd name="T38" fmla="*/ 31 w 902"/>
                <a:gd name="T39" fmla="*/ 630 h 901"/>
                <a:gd name="T40" fmla="*/ 460 w 902"/>
                <a:gd name="T41" fmla="*/ 150 h 901"/>
                <a:gd name="T42" fmla="*/ 361 w 902"/>
                <a:gd name="T43" fmla="*/ 52 h 901"/>
                <a:gd name="T44" fmla="*/ 851 w 902"/>
                <a:gd name="T45" fmla="*/ 390 h 901"/>
                <a:gd name="T46" fmla="*/ 751 w 902"/>
                <a:gd name="T47" fmla="*/ 292 h 901"/>
                <a:gd name="T48" fmla="*/ 747 w 902"/>
                <a:gd name="T49" fmla="*/ 244 h 901"/>
                <a:gd name="T50" fmla="*/ 743 w 902"/>
                <a:gd name="T51" fmla="*/ 240 h 901"/>
                <a:gd name="T52" fmla="*/ 736 w 902"/>
                <a:gd name="T53" fmla="*/ 239 h 901"/>
                <a:gd name="T54" fmla="*/ 512 w 902"/>
                <a:gd name="T55" fmla="*/ 164 h 901"/>
                <a:gd name="T56" fmla="*/ 507 w 902"/>
                <a:gd name="T57" fmla="*/ 154 h 901"/>
                <a:gd name="T58" fmla="*/ 354 w 902"/>
                <a:gd name="T59" fmla="*/ 2 h 901"/>
                <a:gd name="T60" fmla="*/ 349 w 902"/>
                <a:gd name="T61" fmla="*/ 0 h 901"/>
                <a:gd name="T62" fmla="*/ 15 w 902"/>
                <a:gd name="T63" fmla="*/ 0 h 901"/>
                <a:gd name="T64" fmla="*/ 10 w 902"/>
                <a:gd name="T65" fmla="*/ 1 h 901"/>
                <a:gd name="T66" fmla="*/ 6 w 902"/>
                <a:gd name="T67" fmla="*/ 4 h 901"/>
                <a:gd name="T68" fmla="*/ 2 w 902"/>
                <a:gd name="T69" fmla="*/ 9 h 901"/>
                <a:gd name="T70" fmla="*/ 0 w 902"/>
                <a:gd name="T71" fmla="*/ 15 h 901"/>
                <a:gd name="T72" fmla="*/ 1 w 902"/>
                <a:gd name="T73" fmla="*/ 648 h 901"/>
                <a:gd name="T74" fmla="*/ 3 w 902"/>
                <a:gd name="T75" fmla="*/ 654 h 901"/>
                <a:gd name="T76" fmla="*/ 8 w 902"/>
                <a:gd name="T77" fmla="*/ 658 h 901"/>
                <a:gd name="T78" fmla="*/ 13 w 902"/>
                <a:gd name="T79" fmla="*/ 660 h 901"/>
                <a:gd name="T80" fmla="*/ 391 w 902"/>
                <a:gd name="T81" fmla="*/ 660 h 901"/>
                <a:gd name="T82" fmla="*/ 392 w 902"/>
                <a:gd name="T83" fmla="*/ 889 h 901"/>
                <a:gd name="T84" fmla="*/ 394 w 902"/>
                <a:gd name="T85" fmla="*/ 894 h 901"/>
                <a:gd name="T86" fmla="*/ 398 w 902"/>
                <a:gd name="T87" fmla="*/ 898 h 901"/>
                <a:gd name="T88" fmla="*/ 404 w 902"/>
                <a:gd name="T89" fmla="*/ 900 h 901"/>
                <a:gd name="T90" fmla="*/ 887 w 902"/>
                <a:gd name="T91" fmla="*/ 901 h 901"/>
                <a:gd name="T92" fmla="*/ 893 w 902"/>
                <a:gd name="T93" fmla="*/ 900 h 901"/>
                <a:gd name="T94" fmla="*/ 897 w 902"/>
                <a:gd name="T95" fmla="*/ 897 h 901"/>
                <a:gd name="T96" fmla="*/ 900 w 902"/>
                <a:gd name="T97" fmla="*/ 891 h 901"/>
                <a:gd name="T98" fmla="*/ 902 w 902"/>
                <a:gd name="T99" fmla="*/ 886 h 901"/>
                <a:gd name="T100" fmla="*/ 900 w 902"/>
                <a:gd name="T101" fmla="*/ 4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2" h="901">
                  <a:moveTo>
                    <a:pt x="421" y="871"/>
                  </a:moveTo>
                  <a:lnTo>
                    <a:pt x="421" y="269"/>
                  </a:lnTo>
                  <a:lnTo>
                    <a:pt x="721" y="269"/>
                  </a:lnTo>
                  <a:lnTo>
                    <a:pt x="721" y="405"/>
                  </a:lnTo>
                  <a:lnTo>
                    <a:pt x="721" y="408"/>
                  </a:lnTo>
                  <a:lnTo>
                    <a:pt x="722" y="411"/>
                  </a:lnTo>
                  <a:lnTo>
                    <a:pt x="725" y="414"/>
                  </a:lnTo>
                  <a:lnTo>
                    <a:pt x="726" y="416"/>
                  </a:lnTo>
                  <a:lnTo>
                    <a:pt x="728" y="417"/>
                  </a:lnTo>
                  <a:lnTo>
                    <a:pt x="731" y="419"/>
                  </a:lnTo>
                  <a:lnTo>
                    <a:pt x="733" y="419"/>
                  </a:lnTo>
                  <a:lnTo>
                    <a:pt x="736" y="420"/>
                  </a:lnTo>
                  <a:lnTo>
                    <a:pt x="871" y="420"/>
                  </a:lnTo>
                  <a:lnTo>
                    <a:pt x="871" y="871"/>
                  </a:lnTo>
                  <a:lnTo>
                    <a:pt x="421" y="871"/>
                  </a:lnTo>
                  <a:close/>
                  <a:moveTo>
                    <a:pt x="31" y="630"/>
                  </a:moveTo>
                  <a:lnTo>
                    <a:pt x="31" y="30"/>
                  </a:lnTo>
                  <a:lnTo>
                    <a:pt x="331" y="30"/>
                  </a:lnTo>
                  <a:lnTo>
                    <a:pt x="331" y="164"/>
                  </a:lnTo>
                  <a:lnTo>
                    <a:pt x="331" y="168"/>
                  </a:lnTo>
                  <a:lnTo>
                    <a:pt x="332" y="171"/>
                  </a:lnTo>
                  <a:lnTo>
                    <a:pt x="334" y="173"/>
                  </a:lnTo>
                  <a:lnTo>
                    <a:pt x="335" y="175"/>
                  </a:lnTo>
                  <a:lnTo>
                    <a:pt x="337" y="177"/>
                  </a:lnTo>
                  <a:lnTo>
                    <a:pt x="340" y="178"/>
                  </a:lnTo>
                  <a:lnTo>
                    <a:pt x="343" y="179"/>
                  </a:lnTo>
                  <a:lnTo>
                    <a:pt x="346" y="179"/>
                  </a:lnTo>
                  <a:lnTo>
                    <a:pt x="482" y="179"/>
                  </a:lnTo>
                  <a:lnTo>
                    <a:pt x="482" y="239"/>
                  </a:lnTo>
                  <a:lnTo>
                    <a:pt x="406" y="239"/>
                  </a:lnTo>
                  <a:lnTo>
                    <a:pt x="404" y="239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5" y="245"/>
                  </a:lnTo>
                  <a:lnTo>
                    <a:pt x="394" y="247"/>
                  </a:lnTo>
                  <a:lnTo>
                    <a:pt x="392" y="249"/>
                  </a:lnTo>
                  <a:lnTo>
                    <a:pt x="392" y="252"/>
                  </a:lnTo>
                  <a:lnTo>
                    <a:pt x="391" y="254"/>
                  </a:lnTo>
                  <a:lnTo>
                    <a:pt x="391" y="630"/>
                  </a:lnTo>
                  <a:lnTo>
                    <a:pt x="31" y="630"/>
                  </a:lnTo>
                  <a:close/>
                  <a:moveTo>
                    <a:pt x="361" y="52"/>
                  </a:moveTo>
                  <a:lnTo>
                    <a:pt x="460" y="150"/>
                  </a:lnTo>
                  <a:lnTo>
                    <a:pt x="361" y="150"/>
                  </a:lnTo>
                  <a:lnTo>
                    <a:pt x="361" y="52"/>
                  </a:lnTo>
                  <a:close/>
                  <a:moveTo>
                    <a:pt x="751" y="292"/>
                  </a:moveTo>
                  <a:lnTo>
                    <a:pt x="851" y="390"/>
                  </a:lnTo>
                  <a:lnTo>
                    <a:pt x="751" y="390"/>
                  </a:lnTo>
                  <a:lnTo>
                    <a:pt x="751" y="292"/>
                  </a:lnTo>
                  <a:close/>
                  <a:moveTo>
                    <a:pt x="897" y="395"/>
                  </a:moveTo>
                  <a:lnTo>
                    <a:pt x="747" y="244"/>
                  </a:lnTo>
                  <a:lnTo>
                    <a:pt x="745" y="243"/>
                  </a:lnTo>
                  <a:lnTo>
                    <a:pt x="743" y="240"/>
                  </a:lnTo>
                  <a:lnTo>
                    <a:pt x="740" y="239"/>
                  </a:lnTo>
                  <a:lnTo>
                    <a:pt x="736" y="239"/>
                  </a:lnTo>
                  <a:lnTo>
                    <a:pt x="512" y="239"/>
                  </a:lnTo>
                  <a:lnTo>
                    <a:pt x="512" y="164"/>
                  </a:lnTo>
                  <a:lnTo>
                    <a:pt x="511" y="159"/>
                  </a:lnTo>
                  <a:lnTo>
                    <a:pt x="507" y="154"/>
                  </a:lnTo>
                  <a:lnTo>
                    <a:pt x="357" y="4"/>
                  </a:lnTo>
                  <a:lnTo>
                    <a:pt x="354" y="2"/>
                  </a:lnTo>
                  <a:lnTo>
                    <a:pt x="352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645"/>
                  </a:lnTo>
                  <a:lnTo>
                    <a:pt x="1" y="648"/>
                  </a:lnTo>
                  <a:lnTo>
                    <a:pt x="2" y="651"/>
                  </a:lnTo>
                  <a:lnTo>
                    <a:pt x="3" y="654"/>
                  </a:lnTo>
                  <a:lnTo>
                    <a:pt x="6" y="656"/>
                  </a:lnTo>
                  <a:lnTo>
                    <a:pt x="8" y="658"/>
                  </a:lnTo>
                  <a:lnTo>
                    <a:pt x="10" y="659"/>
                  </a:lnTo>
                  <a:lnTo>
                    <a:pt x="13" y="660"/>
                  </a:lnTo>
                  <a:lnTo>
                    <a:pt x="15" y="660"/>
                  </a:lnTo>
                  <a:lnTo>
                    <a:pt x="391" y="660"/>
                  </a:lnTo>
                  <a:lnTo>
                    <a:pt x="391" y="886"/>
                  </a:lnTo>
                  <a:lnTo>
                    <a:pt x="392" y="889"/>
                  </a:lnTo>
                  <a:lnTo>
                    <a:pt x="392" y="891"/>
                  </a:lnTo>
                  <a:lnTo>
                    <a:pt x="394" y="894"/>
                  </a:lnTo>
                  <a:lnTo>
                    <a:pt x="395" y="897"/>
                  </a:lnTo>
                  <a:lnTo>
                    <a:pt x="398" y="898"/>
                  </a:lnTo>
                  <a:lnTo>
                    <a:pt x="400" y="900"/>
                  </a:lnTo>
                  <a:lnTo>
                    <a:pt x="404" y="900"/>
                  </a:lnTo>
                  <a:lnTo>
                    <a:pt x="406" y="901"/>
                  </a:lnTo>
                  <a:lnTo>
                    <a:pt x="887" y="901"/>
                  </a:lnTo>
                  <a:lnTo>
                    <a:pt x="889" y="900"/>
                  </a:lnTo>
                  <a:lnTo>
                    <a:pt x="893" y="900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4"/>
                  </a:lnTo>
                  <a:lnTo>
                    <a:pt x="900" y="891"/>
                  </a:lnTo>
                  <a:lnTo>
                    <a:pt x="901" y="889"/>
                  </a:lnTo>
                  <a:lnTo>
                    <a:pt x="902" y="886"/>
                  </a:lnTo>
                  <a:lnTo>
                    <a:pt x="902" y="405"/>
                  </a:lnTo>
                  <a:lnTo>
                    <a:pt x="900" y="400"/>
                  </a:lnTo>
                  <a:lnTo>
                    <a:pt x="897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71"/>
            <p:cNvSpPr/>
            <p:nvPr/>
          </p:nvSpPr>
          <p:spPr bwMode="auto">
            <a:xfrm>
              <a:off x="6578738" y="1706555"/>
              <a:ext cx="67985" cy="50094"/>
            </a:xfrm>
            <a:custGeom>
              <a:avLst/>
              <a:gdLst>
                <a:gd name="T0" fmla="*/ 2 w 284"/>
                <a:gd name="T1" fmla="*/ 99 h 209"/>
                <a:gd name="T2" fmla="*/ 4 w 284"/>
                <a:gd name="T3" fmla="*/ 101 h 209"/>
                <a:gd name="T4" fmla="*/ 81 w 284"/>
                <a:gd name="T5" fmla="*/ 177 h 209"/>
                <a:gd name="T6" fmla="*/ 86 w 284"/>
                <a:gd name="T7" fmla="*/ 179 h 209"/>
                <a:gd name="T8" fmla="*/ 93 w 284"/>
                <a:gd name="T9" fmla="*/ 179 h 209"/>
                <a:gd name="T10" fmla="*/ 98 w 284"/>
                <a:gd name="T11" fmla="*/ 177 h 209"/>
                <a:gd name="T12" fmla="*/ 102 w 284"/>
                <a:gd name="T13" fmla="*/ 173 h 209"/>
                <a:gd name="T14" fmla="*/ 104 w 284"/>
                <a:gd name="T15" fmla="*/ 168 h 209"/>
                <a:gd name="T16" fmla="*/ 104 w 284"/>
                <a:gd name="T17" fmla="*/ 161 h 209"/>
                <a:gd name="T18" fmla="*/ 102 w 284"/>
                <a:gd name="T19" fmla="*/ 156 h 209"/>
                <a:gd name="T20" fmla="*/ 51 w 284"/>
                <a:gd name="T21" fmla="*/ 106 h 209"/>
                <a:gd name="T22" fmla="*/ 213 w 284"/>
                <a:gd name="T23" fmla="*/ 107 h 209"/>
                <a:gd name="T24" fmla="*/ 231 w 284"/>
                <a:gd name="T25" fmla="*/ 114 h 209"/>
                <a:gd name="T26" fmla="*/ 245 w 284"/>
                <a:gd name="T27" fmla="*/ 126 h 209"/>
                <a:gd name="T28" fmla="*/ 253 w 284"/>
                <a:gd name="T29" fmla="*/ 142 h 209"/>
                <a:gd name="T30" fmla="*/ 254 w 284"/>
                <a:gd name="T31" fmla="*/ 194 h 209"/>
                <a:gd name="T32" fmla="*/ 256 w 284"/>
                <a:gd name="T33" fmla="*/ 201 h 209"/>
                <a:gd name="T34" fmla="*/ 260 w 284"/>
                <a:gd name="T35" fmla="*/ 205 h 209"/>
                <a:gd name="T36" fmla="*/ 264 w 284"/>
                <a:gd name="T37" fmla="*/ 208 h 209"/>
                <a:gd name="T38" fmla="*/ 269 w 284"/>
                <a:gd name="T39" fmla="*/ 209 h 209"/>
                <a:gd name="T40" fmla="*/ 276 w 284"/>
                <a:gd name="T41" fmla="*/ 208 h 209"/>
                <a:gd name="T42" fmla="*/ 280 w 284"/>
                <a:gd name="T43" fmla="*/ 205 h 209"/>
                <a:gd name="T44" fmla="*/ 283 w 284"/>
                <a:gd name="T45" fmla="*/ 201 h 209"/>
                <a:gd name="T46" fmla="*/ 284 w 284"/>
                <a:gd name="T47" fmla="*/ 194 h 209"/>
                <a:gd name="T48" fmla="*/ 284 w 284"/>
                <a:gd name="T49" fmla="*/ 142 h 209"/>
                <a:gd name="T50" fmla="*/ 280 w 284"/>
                <a:gd name="T51" fmla="*/ 127 h 209"/>
                <a:gd name="T52" fmla="*/ 274 w 284"/>
                <a:gd name="T53" fmla="*/ 114 h 209"/>
                <a:gd name="T54" fmla="*/ 264 w 284"/>
                <a:gd name="T55" fmla="*/ 102 h 209"/>
                <a:gd name="T56" fmla="*/ 252 w 284"/>
                <a:gd name="T57" fmla="*/ 93 h 209"/>
                <a:gd name="T58" fmla="*/ 239 w 284"/>
                <a:gd name="T59" fmla="*/ 84 h 209"/>
                <a:gd name="T60" fmla="*/ 225 w 284"/>
                <a:gd name="T61" fmla="*/ 79 h 209"/>
                <a:gd name="T62" fmla="*/ 210 w 284"/>
                <a:gd name="T63" fmla="*/ 77 h 209"/>
                <a:gd name="T64" fmla="*/ 51 w 284"/>
                <a:gd name="T65" fmla="*/ 76 h 209"/>
                <a:gd name="T66" fmla="*/ 102 w 284"/>
                <a:gd name="T67" fmla="*/ 23 h 209"/>
                <a:gd name="T68" fmla="*/ 104 w 284"/>
                <a:gd name="T69" fmla="*/ 18 h 209"/>
                <a:gd name="T70" fmla="*/ 104 w 284"/>
                <a:gd name="T71" fmla="*/ 11 h 209"/>
                <a:gd name="T72" fmla="*/ 102 w 284"/>
                <a:gd name="T73" fmla="*/ 6 h 209"/>
                <a:gd name="T74" fmla="*/ 98 w 284"/>
                <a:gd name="T75" fmla="*/ 2 h 209"/>
                <a:gd name="T76" fmla="*/ 93 w 284"/>
                <a:gd name="T77" fmla="*/ 0 h 209"/>
                <a:gd name="T78" fmla="*/ 87 w 284"/>
                <a:gd name="T79" fmla="*/ 0 h 209"/>
                <a:gd name="T80" fmla="*/ 82 w 284"/>
                <a:gd name="T81" fmla="*/ 2 h 209"/>
                <a:gd name="T82" fmla="*/ 4 w 284"/>
                <a:gd name="T83" fmla="*/ 80 h 209"/>
                <a:gd name="T84" fmla="*/ 1 w 284"/>
                <a:gd name="T85" fmla="*/ 85 h 209"/>
                <a:gd name="T86" fmla="*/ 0 w 284"/>
                <a:gd name="T87" fmla="*/ 90 h 209"/>
                <a:gd name="T88" fmla="*/ 0 w 284"/>
                <a:gd name="T89" fmla="*/ 91 h 209"/>
                <a:gd name="T90" fmla="*/ 0 w 284"/>
                <a:gd name="T91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09">
                  <a:moveTo>
                    <a:pt x="1" y="97"/>
                  </a:moveTo>
                  <a:lnTo>
                    <a:pt x="2" y="99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9" y="175"/>
                  </a:lnTo>
                  <a:lnTo>
                    <a:pt x="81" y="177"/>
                  </a:lnTo>
                  <a:lnTo>
                    <a:pt x="84" y="178"/>
                  </a:lnTo>
                  <a:lnTo>
                    <a:pt x="86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5" y="178"/>
                  </a:lnTo>
                  <a:lnTo>
                    <a:pt x="98" y="177"/>
                  </a:lnTo>
                  <a:lnTo>
                    <a:pt x="100" y="175"/>
                  </a:lnTo>
                  <a:lnTo>
                    <a:pt x="102" y="173"/>
                  </a:lnTo>
                  <a:lnTo>
                    <a:pt x="103" y="170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0" y="154"/>
                  </a:lnTo>
                  <a:lnTo>
                    <a:pt x="51" y="106"/>
                  </a:lnTo>
                  <a:lnTo>
                    <a:pt x="204" y="106"/>
                  </a:lnTo>
                  <a:lnTo>
                    <a:pt x="213" y="107"/>
                  </a:lnTo>
                  <a:lnTo>
                    <a:pt x="222" y="110"/>
                  </a:lnTo>
                  <a:lnTo>
                    <a:pt x="231" y="114"/>
                  </a:lnTo>
                  <a:lnTo>
                    <a:pt x="238" y="120"/>
                  </a:lnTo>
                  <a:lnTo>
                    <a:pt x="245" y="126"/>
                  </a:lnTo>
                  <a:lnTo>
                    <a:pt x="250" y="133"/>
                  </a:lnTo>
                  <a:lnTo>
                    <a:pt x="253" y="142"/>
                  </a:lnTo>
                  <a:lnTo>
                    <a:pt x="254" y="149"/>
                  </a:lnTo>
                  <a:lnTo>
                    <a:pt x="254" y="194"/>
                  </a:lnTo>
                  <a:lnTo>
                    <a:pt x="255" y="198"/>
                  </a:lnTo>
                  <a:lnTo>
                    <a:pt x="256" y="201"/>
                  </a:lnTo>
                  <a:lnTo>
                    <a:pt x="257" y="203"/>
                  </a:lnTo>
                  <a:lnTo>
                    <a:pt x="260" y="205"/>
                  </a:lnTo>
                  <a:lnTo>
                    <a:pt x="262" y="207"/>
                  </a:lnTo>
                  <a:lnTo>
                    <a:pt x="264" y="208"/>
                  </a:lnTo>
                  <a:lnTo>
                    <a:pt x="267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5"/>
                  </a:lnTo>
                  <a:lnTo>
                    <a:pt x="282" y="203"/>
                  </a:lnTo>
                  <a:lnTo>
                    <a:pt x="283" y="201"/>
                  </a:lnTo>
                  <a:lnTo>
                    <a:pt x="284" y="198"/>
                  </a:lnTo>
                  <a:lnTo>
                    <a:pt x="284" y="194"/>
                  </a:lnTo>
                  <a:lnTo>
                    <a:pt x="284" y="149"/>
                  </a:lnTo>
                  <a:lnTo>
                    <a:pt x="284" y="142"/>
                  </a:lnTo>
                  <a:lnTo>
                    <a:pt x="283" y="135"/>
                  </a:lnTo>
                  <a:lnTo>
                    <a:pt x="280" y="127"/>
                  </a:lnTo>
                  <a:lnTo>
                    <a:pt x="278" y="121"/>
                  </a:lnTo>
                  <a:lnTo>
                    <a:pt x="274" y="114"/>
                  </a:lnTo>
                  <a:lnTo>
                    <a:pt x="269" y="108"/>
                  </a:lnTo>
                  <a:lnTo>
                    <a:pt x="264" y="102"/>
                  </a:lnTo>
                  <a:lnTo>
                    <a:pt x="259" y="97"/>
                  </a:lnTo>
                  <a:lnTo>
                    <a:pt x="252" y="93"/>
                  </a:lnTo>
                  <a:lnTo>
                    <a:pt x="246" y="88"/>
                  </a:lnTo>
                  <a:lnTo>
                    <a:pt x="239" y="84"/>
                  </a:lnTo>
                  <a:lnTo>
                    <a:pt x="232" y="81"/>
                  </a:lnTo>
                  <a:lnTo>
                    <a:pt x="225" y="79"/>
                  </a:lnTo>
                  <a:lnTo>
                    <a:pt x="218" y="78"/>
                  </a:lnTo>
                  <a:lnTo>
                    <a:pt x="210" y="77"/>
                  </a:lnTo>
                  <a:lnTo>
                    <a:pt x="204" y="76"/>
                  </a:lnTo>
                  <a:lnTo>
                    <a:pt x="51" y="76"/>
                  </a:lnTo>
                  <a:lnTo>
                    <a:pt x="101" y="25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5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4" y="80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172"/>
            <p:cNvSpPr/>
            <p:nvPr/>
          </p:nvSpPr>
          <p:spPr bwMode="auto">
            <a:xfrm>
              <a:off x="6446347" y="1871149"/>
              <a:ext cx="67985" cy="44131"/>
            </a:xfrm>
            <a:custGeom>
              <a:avLst/>
              <a:gdLst>
                <a:gd name="T0" fmla="*/ 283 w 285"/>
                <a:gd name="T1" fmla="*/ 83 h 182"/>
                <a:gd name="T2" fmla="*/ 206 w 285"/>
                <a:gd name="T3" fmla="*/ 6 h 182"/>
                <a:gd name="T4" fmla="*/ 200 w 285"/>
                <a:gd name="T5" fmla="*/ 3 h 182"/>
                <a:gd name="T6" fmla="*/ 195 w 285"/>
                <a:gd name="T7" fmla="*/ 2 h 182"/>
                <a:gd name="T8" fmla="*/ 190 w 285"/>
                <a:gd name="T9" fmla="*/ 3 h 182"/>
                <a:gd name="T10" fmla="*/ 184 w 285"/>
                <a:gd name="T11" fmla="*/ 6 h 182"/>
                <a:gd name="T12" fmla="*/ 181 w 285"/>
                <a:gd name="T13" fmla="*/ 12 h 182"/>
                <a:gd name="T14" fmla="*/ 180 w 285"/>
                <a:gd name="T15" fmla="*/ 17 h 182"/>
                <a:gd name="T16" fmla="*/ 181 w 285"/>
                <a:gd name="T17" fmla="*/ 22 h 182"/>
                <a:gd name="T18" fmla="*/ 184 w 285"/>
                <a:gd name="T19" fmla="*/ 28 h 182"/>
                <a:gd name="T20" fmla="*/ 81 w 285"/>
                <a:gd name="T21" fmla="*/ 77 h 182"/>
                <a:gd name="T22" fmla="*/ 64 w 285"/>
                <a:gd name="T23" fmla="*/ 75 h 182"/>
                <a:gd name="T24" fmla="*/ 47 w 285"/>
                <a:gd name="T25" fmla="*/ 70 h 182"/>
                <a:gd name="T26" fmla="*/ 35 w 285"/>
                <a:gd name="T27" fmla="*/ 60 h 182"/>
                <a:gd name="T28" fmla="*/ 31 w 285"/>
                <a:gd name="T29" fmla="*/ 53 h 182"/>
                <a:gd name="T30" fmla="*/ 30 w 285"/>
                <a:gd name="T31" fmla="*/ 45 h 182"/>
                <a:gd name="T32" fmla="*/ 29 w 285"/>
                <a:gd name="T33" fmla="*/ 13 h 182"/>
                <a:gd name="T34" fmla="*/ 27 w 285"/>
                <a:gd name="T35" fmla="*/ 7 h 182"/>
                <a:gd name="T36" fmla="*/ 23 w 285"/>
                <a:gd name="T37" fmla="*/ 3 h 182"/>
                <a:gd name="T38" fmla="*/ 17 w 285"/>
                <a:gd name="T39" fmla="*/ 1 h 182"/>
                <a:gd name="T40" fmla="*/ 12 w 285"/>
                <a:gd name="T41" fmla="*/ 1 h 182"/>
                <a:gd name="T42" fmla="*/ 7 w 285"/>
                <a:gd name="T43" fmla="*/ 3 h 182"/>
                <a:gd name="T44" fmla="*/ 2 w 285"/>
                <a:gd name="T45" fmla="*/ 7 h 182"/>
                <a:gd name="T46" fmla="*/ 0 w 285"/>
                <a:gd name="T47" fmla="*/ 13 h 182"/>
                <a:gd name="T48" fmla="*/ 0 w 285"/>
                <a:gd name="T49" fmla="*/ 45 h 182"/>
                <a:gd name="T50" fmla="*/ 1 w 285"/>
                <a:gd name="T51" fmla="*/ 60 h 182"/>
                <a:gd name="T52" fmla="*/ 7 w 285"/>
                <a:gd name="T53" fmla="*/ 73 h 182"/>
                <a:gd name="T54" fmla="*/ 15 w 285"/>
                <a:gd name="T55" fmla="*/ 83 h 182"/>
                <a:gd name="T56" fmla="*/ 26 w 285"/>
                <a:gd name="T57" fmla="*/ 92 h 182"/>
                <a:gd name="T58" fmla="*/ 38 w 285"/>
                <a:gd name="T59" fmla="*/ 98 h 182"/>
                <a:gd name="T60" fmla="*/ 52 w 285"/>
                <a:gd name="T61" fmla="*/ 103 h 182"/>
                <a:gd name="T62" fmla="*/ 81 w 285"/>
                <a:gd name="T63" fmla="*/ 107 h 182"/>
                <a:gd name="T64" fmla="*/ 184 w 285"/>
                <a:gd name="T65" fmla="*/ 156 h 182"/>
                <a:gd name="T66" fmla="*/ 181 w 285"/>
                <a:gd name="T67" fmla="*/ 162 h 182"/>
                <a:gd name="T68" fmla="*/ 180 w 285"/>
                <a:gd name="T69" fmla="*/ 167 h 182"/>
                <a:gd name="T70" fmla="*/ 181 w 285"/>
                <a:gd name="T71" fmla="*/ 172 h 182"/>
                <a:gd name="T72" fmla="*/ 184 w 285"/>
                <a:gd name="T73" fmla="*/ 178 h 182"/>
                <a:gd name="T74" fmla="*/ 190 w 285"/>
                <a:gd name="T75" fmla="*/ 181 h 182"/>
                <a:gd name="T76" fmla="*/ 195 w 285"/>
                <a:gd name="T77" fmla="*/ 182 h 182"/>
                <a:gd name="T78" fmla="*/ 200 w 285"/>
                <a:gd name="T79" fmla="*/ 181 h 182"/>
                <a:gd name="T80" fmla="*/ 206 w 285"/>
                <a:gd name="T81" fmla="*/ 178 h 182"/>
                <a:gd name="T82" fmla="*/ 283 w 285"/>
                <a:gd name="T83" fmla="*/ 101 h 182"/>
                <a:gd name="T84" fmla="*/ 285 w 285"/>
                <a:gd name="T85" fmla="*/ 94 h 182"/>
                <a:gd name="T86" fmla="*/ 285 w 285"/>
                <a:gd name="T87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" h="182">
                  <a:moveTo>
                    <a:pt x="284" y="86"/>
                  </a:moveTo>
                  <a:lnTo>
                    <a:pt x="283" y="83"/>
                  </a:lnTo>
                  <a:lnTo>
                    <a:pt x="281" y="81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0" y="3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90" y="3"/>
                  </a:lnTo>
                  <a:lnTo>
                    <a:pt x="186" y="4"/>
                  </a:lnTo>
                  <a:lnTo>
                    <a:pt x="184" y="6"/>
                  </a:lnTo>
                  <a:lnTo>
                    <a:pt x="182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0" y="19"/>
                  </a:lnTo>
                  <a:lnTo>
                    <a:pt x="181" y="22"/>
                  </a:lnTo>
                  <a:lnTo>
                    <a:pt x="182" y="25"/>
                  </a:lnTo>
                  <a:lnTo>
                    <a:pt x="184" y="28"/>
                  </a:lnTo>
                  <a:lnTo>
                    <a:pt x="234" y="77"/>
                  </a:lnTo>
                  <a:lnTo>
                    <a:pt x="81" y="77"/>
                  </a:lnTo>
                  <a:lnTo>
                    <a:pt x="73" y="76"/>
                  </a:lnTo>
                  <a:lnTo>
                    <a:pt x="64" y="75"/>
                  </a:lnTo>
                  <a:lnTo>
                    <a:pt x="56" y="73"/>
                  </a:lnTo>
                  <a:lnTo>
                    <a:pt x="47" y="70"/>
                  </a:lnTo>
                  <a:lnTo>
                    <a:pt x="41" y="65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7" y="73"/>
                  </a:lnTo>
                  <a:lnTo>
                    <a:pt x="11" y="78"/>
                  </a:lnTo>
                  <a:lnTo>
                    <a:pt x="15" y="83"/>
                  </a:lnTo>
                  <a:lnTo>
                    <a:pt x="21" y="88"/>
                  </a:lnTo>
                  <a:lnTo>
                    <a:pt x="26" y="92"/>
                  </a:lnTo>
                  <a:lnTo>
                    <a:pt x="31" y="95"/>
                  </a:lnTo>
                  <a:lnTo>
                    <a:pt x="38" y="98"/>
                  </a:lnTo>
                  <a:lnTo>
                    <a:pt x="44" y="101"/>
                  </a:lnTo>
                  <a:lnTo>
                    <a:pt x="52" y="103"/>
                  </a:lnTo>
                  <a:lnTo>
                    <a:pt x="66" y="106"/>
                  </a:lnTo>
                  <a:lnTo>
                    <a:pt x="81" y="107"/>
                  </a:lnTo>
                  <a:lnTo>
                    <a:pt x="234" y="107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1" y="162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70"/>
                  </a:lnTo>
                  <a:lnTo>
                    <a:pt x="181" y="172"/>
                  </a:lnTo>
                  <a:lnTo>
                    <a:pt x="182" y="175"/>
                  </a:lnTo>
                  <a:lnTo>
                    <a:pt x="184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5" y="182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4" y="180"/>
                  </a:lnTo>
                  <a:lnTo>
                    <a:pt x="206" y="178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4" y="97"/>
                  </a:lnTo>
                  <a:lnTo>
                    <a:pt x="285" y="94"/>
                  </a:lnTo>
                  <a:lnTo>
                    <a:pt x="285" y="91"/>
                  </a:lnTo>
                  <a:lnTo>
                    <a:pt x="285" y="89"/>
                  </a:lnTo>
                  <a:lnTo>
                    <a:pt x="28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605919" y="6123791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048000" y="2359927"/>
            <a:ext cx="2593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atin typeface="TimesNewRoman"/>
              </a:rPr>
              <a:t>Perspektif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pengembangan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klaster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dan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tujuan</a:t>
            </a:r>
            <a:r>
              <a:rPr lang="en-ID" dirty="0">
                <a:latin typeface="TimesNewRoman"/>
              </a:rPr>
              <a:t/>
            </a:r>
            <a:br>
              <a:rPr lang="en-ID" dirty="0">
                <a:latin typeface="TimesNewRoman"/>
              </a:rPr>
            </a:br>
            <a:r>
              <a:rPr lang="en-ID" dirty="0" err="1">
                <a:latin typeface="TimesNewRoman"/>
              </a:rPr>
              <a:t>strategik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dibangun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dengan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cara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memodifikasi</a:t>
            </a:r>
            <a:r>
              <a:rPr lang="en-ID" dirty="0">
                <a:latin typeface="TimesNewRoman"/>
              </a:rPr>
              <a:t> model</a:t>
            </a:r>
            <a:br>
              <a:rPr lang="en-ID" dirty="0">
                <a:latin typeface="TimesNewRoman"/>
              </a:rPr>
            </a:br>
            <a:r>
              <a:rPr lang="en-ID" dirty="0">
                <a:latin typeface="TimesNewRoman"/>
              </a:rPr>
              <a:t>yang </a:t>
            </a:r>
            <a:r>
              <a:rPr lang="en-ID" dirty="0" err="1">
                <a:latin typeface="TimesNewRoman"/>
              </a:rPr>
              <a:t>telah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dikembangkan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oleh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Carpinetti</a:t>
            </a:r>
            <a:r>
              <a:rPr lang="en-ID" dirty="0">
                <a:latin typeface="TimesNewRoman"/>
              </a:rPr>
              <a:t> </a:t>
            </a:r>
            <a:r>
              <a:rPr lang="en-ID" i="1" dirty="0">
                <a:latin typeface="TimesNewRoman,Italic"/>
              </a:rPr>
              <a:t>et al.</a:t>
            </a:r>
            <a:br>
              <a:rPr lang="en-ID" i="1" dirty="0">
                <a:latin typeface="TimesNewRoman,Italic"/>
              </a:rPr>
            </a:br>
            <a:r>
              <a:rPr lang="en-ID" dirty="0">
                <a:latin typeface="TimesNewRoman"/>
              </a:rPr>
              <a:t>(2008).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539439" y="2221427"/>
            <a:ext cx="27472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latin typeface="TimesNewRoman"/>
              </a:rPr>
              <a:t>Model yang </a:t>
            </a:r>
            <a:r>
              <a:rPr lang="en-ID" dirty="0" err="1">
                <a:latin typeface="TimesNewRoman"/>
              </a:rPr>
              <a:t>dikembangkan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dari</a:t>
            </a:r>
            <a:r>
              <a:rPr lang="en-ID" dirty="0">
                <a:latin typeface="TimesNewRoman"/>
              </a:rPr>
              <a:t> model</a:t>
            </a:r>
            <a:br>
              <a:rPr lang="en-ID" dirty="0">
                <a:latin typeface="TimesNewRoman"/>
              </a:rPr>
            </a:br>
            <a:r>
              <a:rPr lang="en-ID" i="1" dirty="0">
                <a:latin typeface="TimesNewRoman,Italic"/>
              </a:rPr>
              <a:t>Balanced Scorecard </a:t>
            </a:r>
            <a:r>
              <a:rPr lang="en-ID" dirty="0">
                <a:latin typeface="TimesNewRoman"/>
              </a:rPr>
              <a:t>(Kaplan </a:t>
            </a:r>
            <a:r>
              <a:rPr lang="en-ID" dirty="0" err="1">
                <a:latin typeface="TimesNewRoman"/>
              </a:rPr>
              <a:t>dan</a:t>
            </a:r>
            <a:r>
              <a:rPr lang="en-ID" dirty="0">
                <a:latin typeface="TimesNewRoman"/>
              </a:rPr>
              <a:t> Norton, </a:t>
            </a:r>
            <a:r>
              <a:rPr lang="en-ID" dirty="0" smtClean="0">
                <a:latin typeface="TimesNewRoman"/>
              </a:rPr>
              <a:t>2004) </a:t>
            </a:r>
            <a:r>
              <a:rPr lang="sv-SE" dirty="0" smtClean="0">
                <a:latin typeface="TimesNewRoman"/>
              </a:rPr>
              <a:t>tersebut </a:t>
            </a:r>
            <a:r>
              <a:rPr lang="sv-SE" dirty="0">
                <a:latin typeface="TimesNewRoman"/>
              </a:rPr>
              <a:t>berdasarkan empat perspektif untuk</a:t>
            </a:r>
            <a:br>
              <a:rPr lang="sv-SE" dirty="0">
                <a:latin typeface="TimesNewRoman"/>
              </a:rPr>
            </a:br>
            <a:r>
              <a:rPr lang="en-ID" dirty="0" err="1">
                <a:latin typeface="TimesNewRoman"/>
              </a:rPr>
              <a:t>mengukur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kinerja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suatu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klaster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industri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yaitu</a:t>
            </a:r>
            <a:r>
              <a:rPr lang="en-ID" dirty="0">
                <a:latin typeface="TimesNewRoman"/>
              </a:rPr>
              <a:t> </a:t>
            </a:r>
            <a:r>
              <a:rPr lang="en-ID" dirty="0" err="1">
                <a:latin typeface="TimesNewRoman"/>
              </a:rPr>
              <a:t>Kinerja</a:t>
            </a:r>
            <a:endParaRPr lang="en-US" dirty="0"/>
          </a:p>
        </p:txBody>
      </p:sp>
      <p:pic>
        <p:nvPicPr>
          <p:cNvPr id="6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269"/>
          <p:cNvSpPr/>
          <p:nvPr/>
        </p:nvSpPr>
        <p:spPr>
          <a:xfrm>
            <a:off x="716985" y="6152827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05826" y="2819538"/>
            <a:ext cx="2784801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err="1" smtClean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Alur</a:t>
            </a:r>
            <a:r>
              <a:rPr lang="en-US" sz="2800" dirty="0" smtClean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800" dirty="0" err="1" smtClean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Persiapan</a:t>
            </a:r>
            <a:r>
              <a:rPr lang="en-US" sz="2800" dirty="0" smtClean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r>
              <a:rPr lang="en-US" sz="2800" dirty="0" err="1" smtClean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Desain</a:t>
            </a:r>
            <a:r>
              <a:rPr lang="en-US" sz="2800" dirty="0" smtClean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800" dirty="0" err="1" smtClean="0">
                <a:solidFill>
                  <a:srgbClr val="22336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Teknologi</a:t>
            </a:r>
            <a:endParaRPr lang="en-US" sz="2800" dirty="0">
              <a:solidFill>
                <a:srgbClr val="22336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702790" y="552251"/>
            <a:ext cx="285750" cy="228600"/>
            <a:chOff x="4316857" y="1714890"/>
            <a:chExt cx="214688" cy="171750"/>
          </a:xfrm>
        </p:grpSpPr>
        <p:sp>
          <p:nvSpPr>
            <p:cNvPr id="258" name="Freeform 81"/>
            <p:cNvSpPr/>
            <p:nvPr/>
          </p:nvSpPr>
          <p:spPr bwMode="auto">
            <a:xfrm>
              <a:off x="4388420" y="1843703"/>
              <a:ext cx="114500" cy="7156"/>
            </a:xfrm>
            <a:custGeom>
              <a:avLst/>
              <a:gdLst>
                <a:gd name="T0" fmla="*/ 466 w 481"/>
                <a:gd name="T1" fmla="*/ 0 h 30"/>
                <a:gd name="T2" fmla="*/ 15 w 481"/>
                <a:gd name="T3" fmla="*/ 0 h 30"/>
                <a:gd name="T4" fmla="*/ 12 w 481"/>
                <a:gd name="T5" fmla="*/ 0 h 30"/>
                <a:gd name="T6" fmla="*/ 10 w 481"/>
                <a:gd name="T7" fmla="*/ 1 h 30"/>
                <a:gd name="T8" fmla="*/ 6 w 481"/>
                <a:gd name="T9" fmla="*/ 2 h 30"/>
                <a:gd name="T10" fmla="*/ 4 w 481"/>
                <a:gd name="T11" fmla="*/ 4 h 30"/>
                <a:gd name="T12" fmla="*/ 2 w 481"/>
                <a:gd name="T13" fmla="*/ 6 h 30"/>
                <a:gd name="T14" fmla="*/ 1 w 481"/>
                <a:gd name="T15" fmla="*/ 8 h 30"/>
                <a:gd name="T16" fmla="*/ 0 w 481"/>
                <a:gd name="T17" fmla="*/ 11 h 30"/>
                <a:gd name="T18" fmla="*/ 0 w 481"/>
                <a:gd name="T19" fmla="*/ 15 h 30"/>
                <a:gd name="T20" fmla="*/ 0 w 481"/>
                <a:gd name="T21" fmla="*/ 18 h 30"/>
                <a:gd name="T22" fmla="*/ 1 w 481"/>
                <a:gd name="T23" fmla="*/ 20 h 30"/>
                <a:gd name="T24" fmla="*/ 2 w 481"/>
                <a:gd name="T25" fmla="*/ 23 h 30"/>
                <a:gd name="T26" fmla="*/ 4 w 481"/>
                <a:gd name="T27" fmla="*/ 25 h 30"/>
                <a:gd name="T28" fmla="*/ 6 w 481"/>
                <a:gd name="T29" fmla="*/ 27 h 30"/>
                <a:gd name="T30" fmla="*/ 10 w 481"/>
                <a:gd name="T31" fmla="*/ 29 h 30"/>
                <a:gd name="T32" fmla="*/ 12 w 481"/>
                <a:gd name="T33" fmla="*/ 30 h 30"/>
                <a:gd name="T34" fmla="*/ 15 w 481"/>
                <a:gd name="T35" fmla="*/ 30 h 30"/>
                <a:gd name="T36" fmla="*/ 466 w 481"/>
                <a:gd name="T37" fmla="*/ 30 h 30"/>
                <a:gd name="T38" fmla="*/ 469 w 481"/>
                <a:gd name="T39" fmla="*/ 30 h 30"/>
                <a:gd name="T40" fmla="*/ 472 w 481"/>
                <a:gd name="T41" fmla="*/ 29 h 30"/>
                <a:gd name="T42" fmla="*/ 475 w 481"/>
                <a:gd name="T43" fmla="*/ 27 h 30"/>
                <a:gd name="T44" fmla="*/ 477 w 481"/>
                <a:gd name="T45" fmla="*/ 25 h 30"/>
                <a:gd name="T46" fmla="*/ 479 w 481"/>
                <a:gd name="T47" fmla="*/ 23 h 30"/>
                <a:gd name="T48" fmla="*/ 480 w 481"/>
                <a:gd name="T49" fmla="*/ 20 h 30"/>
                <a:gd name="T50" fmla="*/ 481 w 481"/>
                <a:gd name="T51" fmla="*/ 18 h 30"/>
                <a:gd name="T52" fmla="*/ 481 w 481"/>
                <a:gd name="T53" fmla="*/ 15 h 30"/>
                <a:gd name="T54" fmla="*/ 481 w 481"/>
                <a:gd name="T55" fmla="*/ 11 h 30"/>
                <a:gd name="T56" fmla="*/ 480 w 481"/>
                <a:gd name="T57" fmla="*/ 8 h 30"/>
                <a:gd name="T58" fmla="*/ 479 w 481"/>
                <a:gd name="T59" fmla="*/ 6 h 30"/>
                <a:gd name="T60" fmla="*/ 477 w 481"/>
                <a:gd name="T61" fmla="*/ 4 h 30"/>
                <a:gd name="T62" fmla="*/ 475 w 481"/>
                <a:gd name="T63" fmla="*/ 2 h 30"/>
                <a:gd name="T64" fmla="*/ 472 w 481"/>
                <a:gd name="T65" fmla="*/ 1 h 30"/>
                <a:gd name="T66" fmla="*/ 469 w 481"/>
                <a:gd name="T67" fmla="*/ 0 h 30"/>
                <a:gd name="T68" fmla="*/ 466 w 48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1" h="30">
                  <a:moveTo>
                    <a:pt x="46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66" y="30"/>
                  </a:lnTo>
                  <a:lnTo>
                    <a:pt x="469" y="30"/>
                  </a:lnTo>
                  <a:lnTo>
                    <a:pt x="472" y="29"/>
                  </a:lnTo>
                  <a:lnTo>
                    <a:pt x="475" y="27"/>
                  </a:lnTo>
                  <a:lnTo>
                    <a:pt x="477" y="25"/>
                  </a:lnTo>
                  <a:lnTo>
                    <a:pt x="479" y="23"/>
                  </a:lnTo>
                  <a:lnTo>
                    <a:pt x="480" y="20"/>
                  </a:lnTo>
                  <a:lnTo>
                    <a:pt x="481" y="18"/>
                  </a:lnTo>
                  <a:lnTo>
                    <a:pt x="481" y="15"/>
                  </a:lnTo>
                  <a:lnTo>
                    <a:pt x="481" y="11"/>
                  </a:lnTo>
                  <a:lnTo>
                    <a:pt x="480" y="8"/>
                  </a:lnTo>
                  <a:lnTo>
                    <a:pt x="479" y="6"/>
                  </a:lnTo>
                  <a:lnTo>
                    <a:pt x="477" y="4"/>
                  </a:lnTo>
                  <a:lnTo>
                    <a:pt x="475" y="2"/>
                  </a:lnTo>
                  <a:lnTo>
                    <a:pt x="472" y="1"/>
                  </a:lnTo>
                  <a:lnTo>
                    <a:pt x="469" y="0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9" name="Freeform 82"/>
            <p:cNvSpPr/>
            <p:nvPr/>
          </p:nvSpPr>
          <p:spPr bwMode="auto">
            <a:xfrm>
              <a:off x="4424201" y="1815078"/>
              <a:ext cx="78719" cy="7156"/>
            </a:xfrm>
            <a:custGeom>
              <a:avLst/>
              <a:gdLst>
                <a:gd name="T0" fmla="*/ 15 w 331"/>
                <a:gd name="T1" fmla="*/ 0 h 30"/>
                <a:gd name="T2" fmla="*/ 13 w 331"/>
                <a:gd name="T3" fmla="*/ 0 h 30"/>
                <a:gd name="T4" fmla="*/ 10 w 331"/>
                <a:gd name="T5" fmla="*/ 1 h 30"/>
                <a:gd name="T6" fmla="*/ 7 w 331"/>
                <a:gd name="T7" fmla="*/ 2 h 30"/>
                <a:gd name="T8" fmla="*/ 4 w 331"/>
                <a:gd name="T9" fmla="*/ 4 h 30"/>
                <a:gd name="T10" fmla="*/ 3 w 331"/>
                <a:gd name="T11" fmla="*/ 6 h 30"/>
                <a:gd name="T12" fmla="*/ 1 w 331"/>
                <a:gd name="T13" fmla="*/ 8 h 30"/>
                <a:gd name="T14" fmla="*/ 1 w 331"/>
                <a:gd name="T15" fmla="*/ 11 h 30"/>
                <a:gd name="T16" fmla="*/ 0 w 331"/>
                <a:gd name="T17" fmla="*/ 15 h 30"/>
                <a:gd name="T18" fmla="*/ 1 w 331"/>
                <a:gd name="T19" fmla="*/ 17 h 30"/>
                <a:gd name="T20" fmla="*/ 1 w 331"/>
                <a:gd name="T21" fmla="*/ 20 h 30"/>
                <a:gd name="T22" fmla="*/ 3 w 331"/>
                <a:gd name="T23" fmla="*/ 22 h 30"/>
                <a:gd name="T24" fmla="*/ 4 w 331"/>
                <a:gd name="T25" fmla="*/ 25 h 30"/>
                <a:gd name="T26" fmla="*/ 7 w 331"/>
                <a:gd name="T27" fmla="*/ 26 h 30"/>
                <a:gd name="T28" fmla="*/ 10 w 331"/>
                <a:gd name="T29" fmla="*/ 29 h 30"/>
                <a:gd name="T30" fmla="*/ 13 w 331"/>
                <a:gd name="T31" fmla="*/ 29 h 30"/>
                <a:gd name="T32" fmla="*/ 15 w 331"/>
                <a:gd name="T33" fmla="*/ 30 h 30"/>
                <a:gd name="T34" fmla="*/ 316 w 331"/>
                <a:gd name="T35" fmla="*/ 30 h 30"/>
                <a:gd name="T36" fmla="*/ 319 w 331"/>
                <a:gd name="T37" fmla="*/ 29 h 30"/>
                <a:gd name="T38" fmla="*/ 322 w 331"/>
                <a:gd name="T39" fmla="*/ 29 h 30"/>
                <a:gd name="T40" fmla="*/ 325 w 331"/>
                <a:gd name="T41" fmla="*/ 26 h 30"/>
                <a:gd name="T42" fmla="*/ 327 w 331"/>
                <a:gd name="T43" fmla="*/ 25 h 30"/>
                <a:gd name="T44" fmla="*/ 329 w 331"/>
                <a:gd name="T45" fmla="*/ 22 h 30"/>
                <a:gd name="T46" fmla="*/ 330 w 331"/>
                <a:gd name="T47" fmla="*/ 20 h 30"/>
                <a:gd name="T48" fmla="*/ 331 w 331"/>
                <a:gd name="T49" fmla="*/ 17 h 30"/>
                <a:gd name="T50" fmla="*/ 331 w 331"/>
                <a:gd name="T51" fmla="*/ 15 h 30"/>
                <a:gd name="T52" fmla="*/ 331 w 331"/>
                <a:gd name="T53" fmla="*/ 11 h 30"/>
                <a:gd name="T54" fmla="*/ 330 w 331"/>
                <a:gd name="T55" fmla="*/ 8 h 30"/>
                <a:gd name="T56" fmla="*/ 329 w 331"/>
                <a:gd name="T57" fmla="*/ 6 h 30"/>
                <a:gd name="T58" fmla="*/ 327 w 331"/>
                <a:gd name="T59" fmla="*/ 4 h 30"/>
                <a:gd name="T60" fmla="*/ 325 w 331"/>
                <a:gd name="T61" fmla="*/ 2 h 30"/>
                <a:gd name="T62" fmla="*/ 322 w 331"/>
                <a:gd name="T63" fmla="*/ 1 h 30"/>
                <a:gd name="T64" fmla="*/ 319 w 331"/>
                <a:gd name="T65" fmla="*/ 0 h 30"/>
                <a:gd name="T66" fmla="*/ 316 w 331"/>
                <a:gd name="T67" fmla="*/ 0 h 30"/>
                <a:gd name="T68" fmla="*/ 15 w 33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1" h="30">
                  <a:moveTo>
                    <a:pt x="15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4" y="25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5" y="30"/>
                  </a:lnTo>
                  <a:lnTo>
                    <a:pt x="316" y="30"/>
                  </a:lnTo>
                  <a:lnTo>
                    <a:pt x="319" y="29"/>
                  </a:lnTo>
                  <a:lnTo>
                    <a:pt x="322" y="29"/>
                  </a:lnTo>
                  <a:lnTo>
                    <a:pt x="325" y="26"/>
                  </a:lnTo>
                  <a:lnTo>
                    <a:pt x="327" y="25"/>
                  </a:lnTo>
                  <a:lnTo>
                    <a:pt x="329" y="22"/>
                  </a:lnTo>
                  <a:lnTo>
                    <a:pt x="330" y="20"/>
                  </a:lnTo>
                  <a:lnTo>
                    <a:pt x="331" y="17"/>
                  </a:lnTo>
                  <a:lnTo>
                    <a:pt x="331" y="15"/>
                  </a:lnTo>
                  <a:lnTo>
                    <a:pt x="331" y="11"/>
                  </a:lnTo>
                  <a:lnTo>
                    <a:pt x="330" y="8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2" y="1"/>
                  </a:lnTo>
                  <a:lnTo>
                    <a:pt x="319" y="0"/>
                  </a:lnTo>
                  <a:lnTo>
                    <a:pt x="316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0" name="Freeform 83"/>
            <p:cNvSpPr>
              <a:spLocks noEditPoints="1"/>
            </p:cNvSpPr>
            <p:nvPr/>
          </p:nvSpPr>
          <p:spPr bwMode="auto">
            <a:xfrm>
              <a:off x="4316857" y="1714890"/>
              <a:ext cx="214688" cy="171750"/>
            </a:xfrm>
            <a:custGeom>
              <a:avLst/>
              <a:gdLst>
                <a:gd name="T0" fmla="*/ 30 w 902"/>
                <a:gd name="T1" fmla="*/ 240 h 721"/>
                <a:gd name="T2" fmla="*/ 123 w 902"/>
                <a:gd name="T3" fmla="*/ 427 h 721"/>
                <a:gd name="T4" fmla="*/ 122 w 902"/>
                <a:gd name="T5" fmla="*/ 430 h 721"/>
                <a:gd name="T6" fmla="*/ 91 w 902"/>
                <a:gd name="T7" fmla="*/ 536 h 721"/>
                <a:gd name="T8" fmla="*/ 92 w 902"/>
                <a:gd name="T9" fmla="*/ 548 h 721"/>
                <a:gd name="T10" fmla="*/ 100 w 902"/>
                <a:gd name="T11" fmla="*/ 555 h 721"/>
                <a:gd name="T12" fmla="*/ 107 w 902"/>
                <a:gd name="T13" fmla="*/ 556 h 721"/>
                <a:gd name="T14" fmla="*/ 215 w 902"/>
                <a:gd name="T15" fmla="*/ 525 h 721"/>
                <a:gd name="T16" fmla="*/ 217 w 902"/>
                <a:gd name="T17" fmla="*/ 523 h 721"/>
                <a:gd name="T18" fmla="*/ 502 w 902"/>
                <a:gd name="T19" fmla="*/ 240 h 721"/>
                <a:gd name="T20" fmla="*/ 557 w 902"/>
                <a:gd name="T21" fmla="*/ 35 h 721"/>
                <a:gd name="T22" fmla="*/ 442 w 902"/>
                <a:gd name="T23" fmla="*/ 150 h 721"/>
                <a:gd name="T24" fmla="*/ 182 w 902"/>
                <a:gd name="T25" fmla="*/ 503 h 721"/>
                <a:gd name="T26" fmla="*/ 211 w 902"/>
                <a:gd name="T27" fmla="*/ 489 h 721"/>
                <a:gd name="T28" fmla="*/ 421 w 902"/>
                <a:gd name="T29" fmla="*/ 171 h 721"/>
                <a:gd name="T30" fmla="*/ 887 w 902"/>
                <a:gd name="T31" fmla="*/ 210 h 721"/>
                <a:gd name="T32" fmla="*/ 645 w 902"/>
                <a:gd name="T33" fmla="*/ 98 h 721"/>
                <a:gd name="T34" fmla="*/ 647 w 902"/>
                <a:gd name="T35" fmla="*/ 90 h 721"/>
                <a:gd name="T36" fmla="*/ 645 w 902"/>
                <a:gd name="T37" fmla="*/ 81 h 721"/>
                <a:gd name="T38" fmla="*/ 565 w 902"/>
                <a:gd name="T39" fmla="*/ 2 h 721"/>
                <a:gd name="T40" fmla="*/ 557 w 902"/>
                <a:gd name="T41" fmla="*/ 0 h 721"/>
                <a:gd name="T42" fmla="*/ 548 w 902"/>
                <a:gd name="T43" fmla="*/ 2 h 721"/>
                <a:gd name="T44" fmla="*/ 447 w 902"/>
                <a:gd name="T45" fmla="*/ 19 h 721"/>
                <a:gd name="T46" fmla="*/ 439 w 902"/>
                <a:gd name="T47" fmla="*/ 15 h 721"/>
                <a:gd name="T48" fmla="*/ 431 w 902"/>
                <a:gd name="T49" fmla="*/ 16 h 721"/>
                <a:gd name="T50" fmla="*/ 305 w 902"/>
                <a:gd name="T51" fmla="*/ 139 h 721"/>
                <a:gd name="T52" fmla="*/ 301 w 902"/>
                <a:gd name="T53" fmla="*/ 146 h 721"/>
                <a:gd name="T54" fmla="*/ 302 w 902"/>
                <a:gd name="T55" fmla="*/ 155 h 721"/>
                <a:gd name="T56" fmla="*/ 307 w 902"/>
                <a:gd name="T57" fmla="*/ 162 h 721"/>
                <a:gd name="T58" fmla="*/ 316 w 902"/>
                <a:gd name="T59" fmla="*/ 165 h 721"/>
                <a:gd name="T60" fmla="*/ 325 w 902"/>
                <a:gd name="T61" fmla="*/ 162 h 721"/>
                <a:gd name="T62" fmla="*/ 467 w 902"/>
                <a:gd name="T63" fmla="*/ 83 h 721"/>
                <a:gd name="T64" fmla="*/ 12 w 902"/>
                <a:gd name="T65" fmla="*/ 210 h 721"/>
                <a:gd name="T66" fmla="*/ 4 w 902"/>
                <a:gd name="T67" fmla="*/ 214 h 721"/>
                <a:gd name="T68" fmla="*/ 1 w 902"/>
                <a:gd name="T69" fmla="*/ 221 h 721"/>
                <a:gd name="T70" fmla="*/ 1 w 902"/>
                <a:gd name="T71" fmla="*/ 709 h 721"/>
                <a:gd name="T72" fmla="*/ 4 w 902"/>
                <a:gd name="T73" fmla="*/ 716 h 721"/>
                <a:gd name="T74" fmla="*/ 12 w 902"/>
                <a:gd name="T75" fmla="*/ 721 h 721"/>
                <a:gd name="T76" fmla="*/ 890 w 902"/>
                <a:gd name="T77" fmla="*/ 721 h 721"/>
                <a:gd name="T78" fmla="*/ 898 w 902"/>
                <a:gd name="T79" fmla="*/ 716 h 721"/>
                <a:gd name="T80" fmla="*/ 902 w 902"/>
                <a:gd name="T81" fmla="*/ 709 h 721"/>
                <a:gd name="T82" fmla="*/ 902 w 902"/>
                <a:gd name="T83" fmla="*/ 221 h 721"/>
                <a:gd name="T84" fmla="*/ 898 w 902"/>
                <a:gd name="T85" fmla="*/ 214 h 721"/>
                <a:gd name="T86" fmla="*/ 890 w 902"/>
                <a:gd name="T87" fmla="*/ 21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2" h="721">
                  <a:moveTo>
                    <a:pt x="872" y="691"/>
                  </a:moveTo>
                  <a:lnTo>
                    <a:pt x="30" y="691"/>
                  </a:lnTo>
                  <a:lnTo>
                    <a:pt x="30" y="240"/>
                  </a:lnTo>
                  <a:lnTo>
                    <a:pt x="310" y="240"/>
                  </a:lnTo>
                  <a:lnTo>
                    <a:pt x="125" y="425"/>
                  </a:lnTo>
                  <a:lnTo>
                    <a:pt x="123" y="427"/>
                  </a:lnTo>
                  <a:lnTo>
                    <a:pt x="122" y="429"/>
                  </a:lnTo>
                  <a:lnTo>
                    <a:pt x="122" y="429"/>
                  </a:lnTo>
                  <a:lnTo>
                    <a:pt x="122" y="430"/>
                  </a:lnTo>
                  <a:lnTo>
                    <a:pt x="121" y="430"/>
                  </a:lnTo>
                  <a:lnTo>
                    <a:pt x="121" y="431"/>
                  </a:lnTo>
                  <a:lnTo>
                    <a:pt x="91" y="536"/>
                  </a:lnTo>
                  <a:lnTo>
                    <a:pt x="91" y="541"/>
                  </a:lnTo>
                  <a:lnTo>
                    <a:pt x="91" y="544"/>
                  </a:lnTo>
                  <a:lnTo>
                    <a:pt x="92" y="548"/>
                  </a:lnTo>
                  <a:lnTo>
                    <a:pt x="95" y="551"/>
                  </a:lnTo>
                  <a:lnTo>
                    <a:pt x="97" y="553"/>
                  </a:lnTo>
                  <a:lnTo>
                    <a:pt x="100" y="555"/>
                  </a:lnTo>
                  <a:lnTo>
                    <a:pt x="103" y="556"/>
                  </a:lnTo>
                  <a:lnTo>
                    <a:pt x="106" y="556"/>
                  </a:lnTo>
                  <a:lnTo>
                    <a:pt x="107" y="556"/>
                  </a:lnTo>
                  <a:lnTo>
                    <a:pt x="109" y="555"/>
                  </a:lnTo>
                  <a:lnTo>
                    <a:pt x="215" y="525"/>
                  </a:lnTo>
                  <a:lnTo>
                    <a:pt x="215" y="525"/>
                  </a:lnTo>
                  <a:lnTo>
                    <a:pt x="216" y="525"/>
                  </a:lnTo>
                  <a:lnTo>
                    <a:pt x="216" y="525"/>
                  </a:lnTo>
                  <a:lnTo>
                    <a:pt x="217" y="523"/>
                  </a:lnTo>
                  <a:lnTo>
                    <a:pt x="220" y="522"/>
                  </a:lnTo>
                  <a:lnTo>
                    <a:pt x="222" y="521"/>
                  </a:lnTo>
                  <a:lnTo>
                    <a:pt x="502" y="240"/>
                  </a:lnTo>
                  <a:lnTo>
                    <a:pt x="872" y="240"/>
                  </a:lnTo>
                  <a:lnTo>
                    <a:pt x="872" y="691"/>
                  </a:lnTo>
                  <a:close/>
                  <a:moveTo>
                    <a:pt x="557" y="35"/>
                  </a:moveTo>
                  <a:lnTo>
                    <a:pt x="611" y="90"/>
                  </a:lnTo>
                  <a:lnTo>
                    <a:pt x="496" y="203"/>
                  </a:lnTo>
                  <a:lnTo>
                    <a:pt x="442" y="150"/>
                  </a:lnTo>
                  <a:lnTo>
                    <a:pt x="557" y="35"/>
                  </a:lnTo>
                  <a:close/>
                  <a:moveTo>
                    <a:pt x="142" y="464"/>
                  </a:moveTo>
                  <a:lnTo>
                    <a:pt x="182" y="503"/>
                  </a:lnTo>
                  <a:lnTo>
                    <a:pt x="127" y="518"/>
                  </a:lnTo>
                  <a:lnTo>
                    <a:pt x="142" y="464"/>
                  </a:lnTo>
                  <a:close/>
                  <a:moveTo>
                    <a:pt x="211" y="489"/>
                  </a:moveTo>
                  <a:lnTo>
                    <a:pt x="156" y="436"/>
                  </a:lnTo>
                  <a:lnTo>
                    <a:pt x="357" y="235"/>
                  </a:lnTo>
                  <a:lnTo>
                    <a:pt x="421" y="171"/>
                  </a:lnTo>
                  <a:lnTo>
                    <a:pt x="476" y="225"/>
                  </a:lnTo>
                  <a:lnTo>
                    <a:pt x="211" y="489"/>
                  </a:lnTo>
                  <a:close/>
                  <a:moveTo>
                    <a:pt x="887" y="210"/>
                  </a:moveTo>
                  <a:lnTo>
                    <a:pt x="532" y="210"/>
                  </a:lnTo>
                  <a:lnTo>
                    <a:pt x="643" y="100"/>
                  </a:lnTo>
                  <a:lnTo>
                    <a:pt x="645" y="98"/>
                  </a:lnTo>
                  <a:lnTo>
                    <a:pt x="646" y="95"/>
                  </a:lnTo>
                  <a:lnTo>
                    <a:pt x="647" y="92"/>
                  </a:lnTo>
                  <a:lnTo>
                    <a:pt x="647" y="90"/>
                  </a:lnTo>
                  <a:lnTo>
                    <a:pt x="647" y="86"/>
                  </a:lnTo>
                  <a:lnTo>
                    <a:pt x="646" y="84"/>
                  </a:lnTo>
                  <a:lnTo>
                    <a:pt x="645" y="81"/>
                  </a:lnTo>
                  <a:lnTo>
                    <a:pt x="643" y="79"/>
                  </a:lnTo>
                  <a:lnTo>
                    <a:pt x="568" y="4"/>
                  </a:lnTo>
                  <a:lnTo>
                    <a:pt x="565" y="2"/>
                  </a:lnTo>
                  <a:lnTo>
                    <a:pt x="562" y="1"/>
                  </a:lnTo>
                  <a:lnTo>
                    <a:pt x="559" y="0"/>
                  </a:lnTo>
                  <a:lnTo>
                    <a:pt x="557" y="0"/>
                  </a:lnTo>
                  <a:lnTo>
                    <a:pt x="554" y="0"/>
                  </a:lnTo>
                  <a:lnTo>
                    <a:pt x="551" y="1"/>
                  </a:lnTo>
                  <a:lnTo>
                    <a:pt x="548" y="2"/>
                  </a:lnTo>
                  <a:lnTo>
                    <a:pt x="546" y="4"/>
                  </a:lnTo>
                  <a:lnTo>
                    <a:pt x="488" y="62"/>
                  </a:lnTo>
                  <a:lnTo>
                    <a:pt x="447" y="19"/>
                  </a:lnTo>
                  <a:lnTo>
                    <a:pt x="445" y="17"/>
                  </a:lnTo>
                  <a:lnTo>
                    <a:pt x="442" y="16"/>
                  </a:lnTo>
                  <a:lnTo>
                    <a:pt x="439" y="15"/>
                  </a:lnTo>
                  <a:lnTo>
                    <a:pt x="436" y="15"/>
                  </a:lnTo>
                  <a:lnTo>
                    <a:pt x="434" y="15"/>
                  </a:lnTo>
                  <a:lnTo>
                    <a:pt x="431" y="16"/>
                  </a:lnTo>
                  <a:lnTo>
                    <a:pt x="427" y="17"/>
                  </a:lnTo>
                  <a:lnTo>
                    <a:pt x="425" y="19"/>
                  </a:lnTo>
                  <a:lnTo>
                    <a:pt x="305" y="139"/>
                  </a:lnTo>
                  <a:lnTo>
                    <a:pt x="303" y="141"/>
                  </a:lnTo>
                  <a:lnTo>
                    <a:pt x="302" y="144"/>
                  </a:lnTo>
                  <a:lnTo>
                    <a:pt x="301" y="146"/>
                  </a:lnTo>
                  <a:lnTo>
                    <a:pt x="301" y="150"/>
                  </a:lnTo>
                  <a:lnTo>
                    <a:pt x="301" y="153"/>
                  </a:lnTo>
                  <a:lnTo>
                    <a:pt x="302" y="155"/>
                  </a:lnTo>
                  <a:lnTo>
                    <a:pt x="303" y="158"/>
                  </a:lnTo>
                  <a:lnTo>
                    <a:pt x="305" y="160"/>
                  </a:lnTo>
                  <a:lnTo>
                    <a:pt x="307" y="162"/>
                  </a:lnTo>
                  <a:lnTo>
                    <a:pt x="311" y="164"/>
                  </a:lnTo>
                  <a:lnTo>
                    <a:pt x="313" y="165"/>
                  </a:lnTo>
                  <a:lnTo>
                    <a:pt x="316" y="165"/>
                  </a:lnTo>
                  <a:lnTo>
                    <a:pt x="319" y="165"/>
                  </a:lnTo>
                  <a:lnTo>
                    <a:pt x="321" y="164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436" y="51"/>
                  </a:lnTo>
                  <a:lnTo>
                    <a:pt x="467" y="83"/>
                  </a:lnTo>
                  <a:lnTo>
                    <a:pt x="340" y="210"/>
                  </a:lnTo>
                  <a:lnTo>
                    <a:pt x="15" y="210"/>
                  </a:lnTo>
                  <a:lnTo>
                    <a:pt x="12" y="210"/>
                  </a:lnTo>
                  <a:lnTo>
                    <a:pt x="10" y="211"/>
                  </a:lnTo>
                  <a:lnTo>
                    <a:pt x="6" y="212"/>
                  </a:lnTo>
                  <a:lnTo>
                    <a:pt x="4" y="214"/>
                  </a:lnTo>
                  <a:lnTo>
                    <a:pt x="3" y="216"/>
                  </a:lnTo>
                  <a:lnTo>
                    <a:pt x="1" y="219"/>
                  </a:lnTo>
                  <a:lnTo>
                    <a:pt x="1" y="221"/>
                  </a:lnTo>
                  <a:lnTo>
                    <a:pt x="0" y="225"/>
                  </a:lnTo>
                  <a:lnTo>
                    <a:pt x="0" y="706"/>
                  </a:lnTo>
                  <a:lnTo>
                    <a:pt x="1" y="709"/>
                  </a:lnTo>
                  <a:lnTo>
                    <a:pt x="1" y="712"/>
                  </a:lnTo>
                  <a:lnTo>
                    <a:pt x="3" y="714"/>
                  </a:lnTo>
                  <a:lnTo>
                    <a:pt x="4" y="716"/>
                  </a:lnTo>
                  <a:lnTo>
                    <a:pt x="6" y="718"/>
                  </a:lnTo>
                  <a:lnTo>
                    <a:pt x="10" y="720"/>
                  </a:lnTo>
                  <a:lnTo>
                    <a:pt x="12" y="721"/>
                  </a:lnTo>
                  <a:lnTo>
                    <a:pt x="15" y="721"/>
                  </a:lnTo>
                  <a:lnTo>
                    <a:pt x="887" y="721"/>
                  </a:lnTo>
                  <a:lnTo>
                    <a:pt x="890" y="721"/>
                  </a:lnTo>
                  <a:lnTo>
                    <a:pt x="893" y="720"/>
                  </a:lnTo>
                  <a:lnTo>
                    <a:pt x="896" y="718"/>
                  </a:lnTo>
                  <a:lnTo>
                    <a:pt x="898" y="716"/>
                  </a:lnTo>
                  <a:lnTo>
                    <a:pt x="900" y="714"/>
                  </a:lnTo>
                  <a:lnTo>
                    <a:pt x="901" y="712"/>
                  </a:lnTo>
                  <a:lnTo>
                    <a:pt x="902" y="709"/>
                  </a:lnTo>
                  <a:lnTo>
                    <a:pt x="902" y="706"/>
                  </a:lnTo>
                  <a:lnTo>
                    <a:pt x="902" y="225"/>
                  </a:lnTo>
                  <a:lnTo>
                    <a:pt x="902" y="221"/>
                  </a:lnTo>
                  <a:lnTo>
                    <a:pt x="901" y="219"/>
                  </a:lnTo>
                  <a:lnTo>
                    <a:pt x="900" y="216"/>
                  </a:lnTo>
                  <a:lnTo>
                    <a:pt x="898" y="214"/>
                  </a:lnTo>
                  <a:lnTo>
                    <a:pt x="896" y="212"/>
                  </a:lnTo>
                  <a:lnTo>
                    <a:pt x="893" y="211"/>
                  </a:lnTo>
                  <a:lnTo>
                    <a:pt x="890" y="210"/>
                  </a:lnTo>
                  <a:lnTo>
                    <a:pt x="887" y="210"/>
                  </a:lnTo>
                  <a:lnTo>
                    <a:pt x="887" y="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1" name="Canvas 377"/>
          <p:cNvGrpSpPr/>
          <p:nvPr/>
        </p:nvGrpSpPr>
        <p:grpSpPr>
          <a:xfrm>
            <a:off x="2920456" y="9344"/>
            <a:ext cx="6916420" cy="6806248"/>
            <a:chOff x="0" y="0"/>
            <a:chExt cx="5196840" cy="7873365"/>
          </a:xfrm>
        </p:grpSpPr>
        <p:sp>
          <p:nvSpPr>
            <p:cNvPr id="262" name="Rectangle 261"/>
            <p:cNvSpPr/>
            <p:nvPr/>
          </p:nvSpPr>
          <p:spPr>
            <a:xfrm>
              <a:off x="0" y="0"/>
              <a:ext cx="5196840" cy="787336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263" name="Rectangle 262"/>
            <p:cNvSpPr>
              <a:spLocks noChangeArrowheads="1"/>
            </p:cNvSpPr>
            <p:nvPr/>
          </p:nvSpPr>
          <p:spPr bwMode="auto">
            <a:xfrm>
              <a:off x="123190" y="579755"/>
              <a:ext cx="1428750" cy="714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zh-CN" sz="12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Permasalahan Teknologi Mitra / Masyarakat</a:t>
              </a:r>
              <a:endParaRPr lang="en-ID" sz="12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65" name="Rectangle 264"/>
            <p:cNvSpPr>
              <a:spLocks noChangeArrowheads="1"/>
            </p:cNvSpPr>
            <p:nvPr/>
          </p:nvSpPr>
          <p:spPr bwMode="auto">
            <a:xfrm>
              <a:off x="142240" y="1509624"/>
              <a:ext cx="1381125" cy="1432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zh-CN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Konsultasi Mitra (Koordinasi dengan Unit Layanan Pendukung dan Unir Inkubator Bisnis</a:t>
              </a:r>
              <a:endParaRPr lang="en-ID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66" name="Oval 265"/>
            <p:cNvSpPr>
              <a:spLocks noChangeArrowheads="1"/>
            </p:cNvSpPr>
            <p:nvPr/>
          </p:nvSpPr>
          <p:spPr bwMode="auto">
            <a:xfrm>
              <a:off x="132715" y="3075305"/>
              <a:ext cx="1409700" cy="7721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zh-CN" sz="12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Rumusan Masalah</a:t>
              </a:r>
              <a:endParaRPr lang="en-ID" sz="12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67" name="Rectangle 266"/>
            <p:cNvSpPr>
              <a:spLocks noChangeArrowheads="1"/>
            </p:cNvSpPr>
            <p:nvPr/>
          </p:nvSpPr>
          <p:spPr bwMode="auto">
            <a:xfrm>
              <a:off x="2361565" y="627380"/>
              <a:ext cx="2486025" cy="1600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7200"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i="1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database :</a:t>
              </a:r>
              <a:endParaRPr lang="en-ID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-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tingkat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kesiapan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teknologi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yang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tersedia</a:t>
              </a:r>
              <a:endParaRPr lang="en-ID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-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ketersediaan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tenaga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ahli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pakar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yang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sesuai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dengan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permasalahan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mitra</a:t>
              </a:r>
              <a:endParaRPr lang="en-ID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-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komoditas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unggulan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lokal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dan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rantai</a:t>
              </a: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pasok</a:t>
              </a:r>
              <a:endParaRPr lang="en-ID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n-ID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72" name="Oval 271"/>
            <p:cNvSpPr>
              <a:spLocks noChangeArrowheads="1"/>
            </p:cNvSpPr>
            <p:nvPr/>
          </p:nvSpPr>
          <p:spPr bwMode="auto">
            <a:xfrm>
              <a:off x="2771140" y="3023870"/>
              <a:ext cx="1704975" cy="8566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zh-CN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Tenaga Ahli (pakar) yang tepat</a:t>
              </a:r>
              <a:endParaRPr lang="en-ID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2713990" y="4008121"/>
              <a:ext cx="181991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2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Analisis Permasalahan</a:t>
              </a:r>
              <a:endParaRPr lang="en-ID" sz="12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74" name="Oval 273"/>
            <p:cNvSpPr>
              <a:spLocks noChangeArrowheads="1"/>
            </p:cNvSpPr>
            <p:nvPr/>
          </p:nvSpPr>
          <p:spPr bwMode="auto">
            <a:xfrm>
              <a:off x="1562100" y="4569461"/>
              <a:ext cx="1456055" cy="7048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zh-CN" sz="11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DESAIN TEKNOLOGI</a:t>
              </a:r>
              <a:endParaRPr lang="en-ID" sz="12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75" name="Oval 274"/>
            <p:cNvSpPr>
              <a:spLocks noChangeArrowheads="1"/>
            </p:cNvSpPr>
            <p:nvPr/>
          </p:nvSpPr>
          <p:spPr bwMode="auto">
            <a:xfrm>
              <a:off x="3467819" y="4569460"/>
              <a:ext cx="1725284" cy="8479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zh-CN" sz="11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Tidak </a:t>
              </a:r>
              <a:r>
                <a:rPr lang="en-US" sz="11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Tersedi</a:t>
              </a:r>
              <a:r>
                <a:rPr lang="zh-CN" sz="11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 DESAIN</a:t>
              </a:r>
              <a:r>
                <a:rPr lang="en-US" sz="11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TEKNOLOGI</a:t>
              </a:r>
              <a:endParaRPr lang="en-ID" sz="12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76" name="Rectangle 275"/>
            <p:cNvSpPr>
              <a:spLocks noChangeArrowheads="1"/>
            </p:cNvSpPr>
            <p:nvPr/>
          </p:nvSpPr>
          <p:spPr bwMode="auto">
            <a:xfrm>
              <a:off x="1609090" y="5497831"/>
              <a:ext cx="1409065" cy="7476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zh-CN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Konsultasi Mitra dengan</a:t>
              </a:r>
              <a:endParaRPr lang="en-ID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zh-CN" sz="12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Tenaga Ahli</a:t>
              </a:r>
              <a:endParaRPr lang="en-ID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77" name="Rectangle 276"/>
            <p:cNvSpPr>
              <a:spLocks noChangeArrowheads="1"/>
            </p:cNvSpPr>
            <p:nvPr/>
          </p:nvSpPr>
          <p:spPr bwMode="auto">
            <a:xfrm>
              <a:off x="3561080" y="7091681"/>
              <a:ext cx="1398270" cy="7497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Konsultasi Mitra denganTenaga Ahli</a:t>
              </a:r>
              <a:endParaRPr lang="en-ID" sz="12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80" name="Rectangle 279"/>
            <p:cNvSpPr>
              <a:spLocks noChangeArrowheads="1"/>
            </p:cNvSpPr>
            <p:nvPr/>
          </p:nvSpPr>
          <p:spPr bwMode="auto">
            <a:xfrm>
              <a:off x="3552190" y="5504816"/>
              <a:ext cx="1476375" cy="704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zh-CN" sz="12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Penelitian / Pembuatan Prototype</a:t>
              </a:r>
              <a:endParaRPr lang="en-ID" sz="12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85" name="Rectangle 284"/>
            <p:cNvSpPr>
              <a:spLocks noChangeArrowheads="1"/>
            </p:cNvSpPr>
            <p:nvPr/>
          </p:nvSpPr>
          <p:spPr bwMode="auto">
            <a:xfrm>
              <a:off x="123190" y="81280"/>
              <a:ext cx="1466850" cy="35242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zh-CN" sz="12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Unit lain di STP</a:t>
              </a:r>
              <a:endParaRPr lang="en-ID" sz="12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86" name="Rectangle 285"/>
            <p:cNvSpPr>
              <a:spLocks noChangeArrowheads="1"/>
            </p:cNvSpPr>
            <p:nvPr/>
          </p:nvSpPr>
          <p:spPr bwMode="auto">
            <a:xfrm>
              <a:off x="2351405" y="122555"/>
              <a:ext cx="2555875" cy="3429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Unit </a:t>
              </a:r>
              <a:r>
                <a:rPr lang="zh-CN" sz="12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Pengembangan Teknologi</a:t>
              </a:r>
              <a:r>
                <a:rPr lang="en-US" sz="12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STP</a:t>
              </a:r>
              <a:endParaRPr lang="en-ID" sz="12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87" name="AutoShape 45"/>
            <p:cNvCxnSpPr/>
            <p:nvPr/>
          </p:nvCxnSpPr>
          <p:spPr bwMode="auto">
            <a:xfrm flipH="1">
              <a:off x="832803" y="1294130"/>
              <a:ext cx="4763" cy="2154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arrow" w="med" len="med"/>
            </a:ln>
          </p:spPr>
        </p:cxnSp>
        <p:cxnSp>
          <p:nvCxnSpPr>
            <p:cNvPr id="288" name="AutoShape 46"/>
            <p:cNvCxnSpPr/>
            <p:nvPr/>
          </p:nvCxnSpPr>
          <p:spPr bwMode="auto">
            <a:xfrm>
              <a:off x="833120" y="2941955"/>
              <a:ext cx="4445" cy="1333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arrow" w="med" len="med"/>
            </a:ln>
          </p:spPr>
        </p:cxnSp>
        <p:cxnSp>
          <p:nvCxnSpPr>
            <p:cNvPr id="289" name="AutoShape 47"/>
            <p:cNvCxnSpPr/>
            <p:nvPr/>
          </p:nvCxnSpPr>
          <p:spPr bwMode="auto">
            <a:xfrm>
              <a:off x="3604895" y="2227580"/>
              <a:ext cx="19050" cy="7962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arrow" w="med" len="med"/>
            </a:ln>
          </p:spPr>
        </p:cxnSp>
        <p:cxnSp>
          <p:nvCxnSpPr>
            <p:cNvPr id="290" name="AutoShape 48"/>
            <p:cNvCxnSpPr/>
            <p:nvPr/>
          </p:nvCxnSpPr>
          <p:spPr bwMode="auto">
            <a:xfrm flipV="1">
              <a:off x="1542415" y="3452495"/>
              <a:ext cx="1228725" cy="88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arrow" w="med" len="med"/>
            </a:ln>
          </p:spPr>
        </p:cxnSp>
        <p:cxnSp>
          <p:nvCxnSpPr>
            <p:cNvPr id="291" name="AutoShape 50"/>
            <p:cNvCxnSpPr/>
            <p:nvPr/>
          </p:nvCxnSpPr>
          <p:spPr bwMode="auto">
            <a:xfrm>
              <a:off x="3623945" y="3880485"/>
              <a:ext cx="0" cy="127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arrow" w="med" len="med"/>
            </a:ln>
          </p:spPr>
        </p:cxnSp>
        <p:cxnSp>
          <p:nvCxnSpPr>
            <p:cNvPr id="292" name="AutoShape 51"/>
            <p:cNvCxnSpPr/>
            <p:nvPr/>
          </p:nvCxnSpPr>
          <p:spPr bwMode="auto">
            <a:xfrm flipH="1">
              <a:off x="2290445" y="4389121"/>
              <a:ext cx="1333500" cy="1803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arrow" w="med" len="med"/>
            </a:ln>
          </p:spPr>
        </p:cxnSp>
        <p:cxnSp>
          <p:nvCxnSpPr>
            <p:cNvPr id="293" name="AutoShape 53"/>
            <p:cNvCxnSpPr/>
            <p:nvPr/>
          </p:nvCxnSpPr>
          <p:spPr bwMode="auto">
            <a:xfrm>
              <a:off x="2290445" y="5274311"/>
              <a:ext cx="0" cy="2235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arrow" w="med" len="med"/>
            </a:ln>
          </p:spPr>
        </p:cxnSp>
        <p:cxnSp>
          <p:nvCxnSpPr>
            <p:cNvPr id="294" name="AutoShape 54"/>
            <p:cNvCxnSpPr/>
            <p:nvPr/>
          </p:nvCxnSpPr>
          <p:spPr bwMode="auto">
            <a:xfrm>
              <a:off x="4290060" y="5376546"/>
              <a:ext cx="635" cy="128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arrow" w="med" len="med"/>
            </a:ln>
          </p:spPr>
        </p:cxnSp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3561080" y="6335293"/>
              <a:ext cx="1447800" cy="6127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DESAIN TEKNOLOGI</a:t>
              </a:r>
              <a:endParaRPr lang="en-ID" sz="12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96" name="AutoShape 58"/>
            <p:cNvCxnSpPr/>
            <p:nvPr/>
          </p:nvCxnSpPr>
          <p:spPr bwMode="auto">
            <a:xfrm flipH="1">
              <a:off x="4284980" y="6209666"/>
              <a:ext cx="5715" cy="1327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arrow" w="med" len="med"/>
            </a:ln>
          </p:spPr>
        </p:cxnSp>
        <p:cxnSp>
          <p:nvCxnSpPr>
            <p:cNvPr id="297" name="AutoShape 60"/>
            <p:cNvCxnSpPr/>
            <p:nvPr/>
          </p:nvCxnSpPr>
          <p:spPr bwMode="auto">
            <a:xfrm flipH="1">
              <a:off x="4279900" y="6955156"/>
              <a:ext cx="5080" cy="136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arrow" w="med" len="med"/>
            </a:ln>
          </p:spPr>
        </p:cxnSp>
        <p:cxnSp>
          <p:nvCxnSpPr>
            <p:cNvPr id="298" name="AutoShape 65"/>
            <p:cNvCxnSpPr/>
            <p:nvPr/>
          </p:nvCxnSpPr>
          <p:spPr bwMode="auto">
            <a:xfrm>
              <a:off x="3552190" y="4398011"/>
              <a:ext cx="737870" cy="1155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arrow" w="med" len="med"/>
            </a:ln>
          </p:spPr>
        </p:cxnSp>
      </p:grp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636888" y="6126788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 flipV="1">
            <a:off x="5642270" y="6476518"/>
            <a:ext cx="926810" cy="133088"/>
            <a:chOff x="2496115" y="5556500"/>
            <a:chExt cx="3648413" cy="523902"/>
          </a:xfrm>
        </p:grpSpPr>
        <p:grpSp>
          <p:nvGrpSpPr>
            <p:cNvPr id="70" name="Group 69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75" name="Oval 74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710835" y="505982"/>
            <a:ext cx="259773" cy="261216"/>
            <a:chOff x="6439191" y="1702976"/>
            <a:chExt cx="214688" cy="215881"/>
          </a:xfrm>
        </p:grpSpPr>
        <p:sp>
          <p:nvSpPr>
            <p:cNvPr id="79" name="Freeform 170"/>
            <p:cNvSpPr>
              <a:spLocks noEditPoints="1"/>
            </p:cNvSpPr>
            <p:nvPr/>
          </p:nvSpPr>
          <p:spPr bwMode="auto">
            <a:xfrm>
              <a:off x="6439191" y="1702976"/>
              <a:ext cx="214688" cy="215881"/>
            </a:xfrm>
            <a:custGeom>
              <a:avLst/>
              <a:gdLst>
                <a:gd name="T0" fmla="*/ 421 w 902"/>
                <a:gd name="T1" fmla="*/ 269 h 901"/>
                <a:gd name="T2" fmla="*/ 721 w 902"/>
                <a:gd name="T3" fmla="*/ 405 h 901"/>
                <a:gd name="T4" fmla="*/ 722 w 902"/>
                <a:gd name="T5" fmla="*/ 411 h 901"/>
                <a:gd name="T6" fmla="*/ 726 w 902"/>
                <a:gd name="T7" fmla="*/ 416 h 901"/>
                <a:gd name="T8" fmla="*/ 731 w 902"/>
                <a:gd name="T9" fmla="*/ 419 h 901"/>
                <a:gd name="T10" fmla="*/ 736 w 902"/>
                <a:gd name="T11" fmla="*/ 420 h 901"/>
                <a:gd name="T12" fmla="*/ 871 w 902"/>
                <a:gd name="T13" fmla="*/ 871 h 901"/>
                <a:gd name="T14" fmla="*/ 31 w 902"/>
                <a:gd name="T15" fmla="*/ 630 h 901"/>
                <a:gd name="T16" fmla="*/ 331 w 902"/>
                <a:gd name="T17" fmla="*/ 30 h 901"/>
                <a:gd name="T18" fmla="*/ 331 w 902"/>
                <a:gd name="T19" fmla="*/ 168 h 901"/>
                <a:gd name="T20" fmla="*/ 334 w 902"/>
                <a:gd name="T21" fmla="*/ 173 h 901"/>
                <a:gd name="T22" fmla="*/ 337 w 902"/>
                <a:gd name="T23" fmla="*/ 177 h 901"/>
                <a:gd name="T24" fmla="*/ 343 w 902"/>
                <a:gd name="T25" fmla="*/ 179 h 901"/>
                <a:gd name="T26" fmla="*/ 482 w 902"/>
                <a:gd name="T27" fmla="*/ 179 h 901"/>
                <a:gd name="T28" fmla="*/ 406 w 902"/>
                <a:gd name="T29" fmla="*/ 239 h 901"/>
                <a:gd name="T30" fmla="*/ 400 w 902"/>
                <a:gd name="T31" fmla="*/ 240 h 901"/>
                <a:gd name="T32" fmla="*/ 395 w 902"/>
                <a:gd name="T33" fmla="*/ 245 h 901"/>
                <a:gd name="T34" fmla="*/ 392 w 902"/>
                <a:gd name="T35" fmla="*/ 249 h 901"/>
                <a:gd name="T36" fmla="*/ 391 w 902"/>
                <a:gd name="T37" fmla="*/ 254 h 901"/>
                <a:gd name="T38" fmla="*/ 31 w 902"/>
                <a:gd name="T39" fmla="*/ 630 h 901"/>
                <a:gd name="T40" fmla="*/ 460 w 902"/>
                <a:gd name="T41" fmla="*/ 150 h 901"/>
                <a:gd name="T42" fmla="*/ 361 w 902"/>
                <a:gd name="T43" fmla="*/ 52 h 901"/>
                <a:gd name="T44" fmla="*/ 851 w 902"/>
                <a:gd name="T45" fmla="*/ 390 h 901"/>
                <a:gd name="T46" fmla="*/ 751 w 902"/>
                <a:gd name="T47" fmla="*/ 292 h 901"/>
                <a:gd name="T48" fmla="*/ 747 w 902"/>
                <a:gd name="T49" fmla="*/ 244 h 901"/>
                <a:gd name="T50" fmla="*/ 743 w 902"/>
                <a:gd name="T51" fmla="*/ 240 h 901"/>
                <a:gd name="T52" fmla="*/ 736 w 902"/>
                <a:gd name="T53" fmla="*/ 239 h 901"/>
                <a:gd name="T54" fmla="*/ 512 w 902"/>
                <a:gd name="T55" fmla="*/ 164 h 901"/>
                <a:gd name="T56" fmla="*/ 507 w 902"/>
                <a:gd name="T57" fmla="*/ 154 h 901"/>
                <a:gd name="T58" fmla="*/ 354 w 902"/>
                <a:gd name="T59" fmla="*/ 2 h 901"/>
                <a:gd name="T60" fmla="*/ 349 w 902"/>
                <a:gd name="T61" fmla="*/ 0 h 901"/>
                <a:gd name="T62" fmla="*/ 15 w 902"/>
                <a:gd name="T63" fmla="*/ 0 h 901"/>
                <a:gd name="T64" fmla="*/ 10 w 902"/>
                <a:gd name="T65" fmla="*/ 1 h 901"/>
                <a:gd name="T66" fmla="*/ 6 w 902"/>
                <a:gd name="T67" fmla="*/ 4 h 901"/>
                <a:gd name="T68" fmla="*/ 2 w 902"/>
                <a:gd name="T69" fmla="*/ 9 h 901"/>
                <a:gd name="T70" fmla="*/ 0 w 902"/>
                <a:gd name="T71" fmla="*/ 15 h 901"/>
                <a:gd name="T72" fmla="*/ 1 w 902"/>
                <a:gd name="T73" fmla="*/ 648 h 901"/>
                <a:gd name="T74" fmla="*/ 3 w 902"/>
                <a:gd name="T75" fmla="*/ 654 h 901"/>
                <a:gd name="T76" fmla="*/ 8 w 902"/>
                <a:gd name="T77" fmla="*/ 658 h 901"/>
                <a:gd name="T78" fmla="*/ 13 w 902"/>
                <a:gd name="T79" fmla="*/ 660 h 901"/>
                <a:gd name="T80" fmla="*/ 391 w 902"/>
                <a:gd name="T81" fmla="*/ 660 h 901"/>
                <a:gd name="T82" fmla="*/ 392 w 902"/>
                <a:gd name="T83" fmla="*/ 889 h 901"/>
                <a:gd name="T84" fmla="*/ 394 w 902"/>
                <a:gd name="T85" fmla="*/ 894 h 901"/>
                <a:gd name="T86" fmla="*/ 398 w 902"/>
                <a:gd name="T87" fmla="*/ 898 h 901"/>
                <a:gd name="T88" fmla="*/ 404 w 902"/>
                <a:gd name="T89" fmla="*/ 900 h 901"/>
                <a:gd name="T90" fmla="*/ 887 w 902"/>
                <a:gd name="T91" fmla="*/ 901 h 901"/>
                <a:gd name="T92" fmla="*/ 893 w 902"/>
                <a:gd name="T93" fmla="*/ 900 h 901"/>
                <a:gd name="T94" fmla="*/ 897 w 902"/>
                <a:gd name="T95" fmla="*/ 897 h 901"/>
                <a:gd name="T96" fmla="*/ 900 w 902"/>
                <a:gd name="T97" fmla="*/ 891 h 901"/>
                <a:gd name="T98" fmla="*/ 902 w 902"/>
                <a:gd name="T99" fmla="*/ 886 h 901"/>
                <a:gd name="T100" fmla="*/ 900 w 902"/>
                <a:gd name="T101" fmla="*/ 4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2" h="901">
                  <a:moveTo>
                    <a:pt x="421" y="871"/>
                  </a:moveTo>
                  <a:lnTo>
                    <a:pt x="421" y="269"/>
                  </a:lnTo>
                  <a:lnTo>
                    <a:pt x="721" y="269"/>
                  </a:lnTo>
                  <a:lnTo>
                    <a:pt x="721" y="405"/>
                  </a:lnTo>
                  <a:lnTo>
                    <a:pt x="721" y="408"/>
                  </a:lnTo>
                  <a:lnTo>
                    <a:pt x="722" y="411"/>
                  </a:lnTo>
                  <a:lnTo>
                    <a:pt x="725" y="414"/>
                  </a:lnTo>
                  <a:lnTo>
                    <a:pt x="726" y="416"/>
                  </a:lnTo>
                  <a:lnTo>
                    <a:pt x="728" y="417"/>
                  </a:lnTo>
                  <a:lnTo>
                    <a:pt x="731" y="419"/>
                  </a:lnTo>
                  <a:lnTo>
                    <a:pt x="733" y="419"/>
                  </a:lnTo>
                  <a:lnTo>
                    <a:pt x="736" y="420"/>
                  </a:lnTo>
                  <a:lnTo>
                    <a:pt x="871" y="420"/>
                  </a:lnTo>
                  <a:lnTo>
                    <a:pt x="871" y="871"/>
                  </a:lnTo>
                  <a:lnTo>
                    <a:pt x="421" y="871"/>
                  </a:lnTo>
                  <a:close/>
                  <a:moveTo>
                    <a:pt x="31" y="630"/>
                  </a:moveTo>
                  <a:lnTo>
                    <a:pt x="31" y="30"/>
                  </a:lnTo>
                  <a:lnTo>
                    <a:pt x="331" y="30"/>
                  </a:lnTo>
                  <a:lnTo>
                    <a:pt x="331" y="164"/>
                  </a:lnTo>
                  <a:lnTo>
                    <a:pt x="331" y="168"/>
                  </a:lnTo>
                  <a:lnTo>
                    <a:pt x="332" y="171"/>
                  </a:lnTo>
                  <a:lnTo>
                    <a:pt x="334" y="173"/>
                  </a:lnTo>
                  <a:lnTo>
                    <a:pt x="335" y="175"/>
                  </a:lnTo>
                  <a:lnTo>
                    <a:pt x="337" y="177"/>
                  </a:lnTo>
                  <a:lnTo>
                    <a:pt x="340" y="178"/>
                  </a:lnTo>
                  <a:lnTo>
                    <a:pt x="343" y="179"/>
                  </a:lnTo>
                  <a:lnTo>
                    <a:pt x="346" y="179"/>
                  </a:lnTo>
                  <a:lnTo>
                    <a:pt x="482" y="179"/>
                  </a:lnTo>
                  <a:lnTo>
                    <a:pt x="482" y="239"/>
                  </a:lnTo>
                  <a:lnTo>
                    <a:pt x="406" y="239"/>
                  </a:lnTo>
                  <a:lnTo>
                    <a:pt x="404" y="239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5" y="245"/>
                  </a:lnTo>
                  <a:lnTo>
                    <a:pt x="394" y="247"/>
                  </a:lnTo>
                  <a:lnTo>
                    <a:pt x="392" y="249"/>
                  </a:lnTo>
                  <a:lnTo>
                    <a:pt x="392" y="252"/>
                  </a:lnTo>
                  <a:lnTo>
                    <a:pt x="391" y="254"/>
                  </a:lnTo>
                  <a:lnTo>
                    <a:pt x="391" y="630"/>
                  </a:lnTo>
                  <a:lnTo>
                    <a:pt x="31" y="630"/>
                  </a:lnTo>
                  <a:close/>
                  <a:moveTo>
                    <a:pt x="361" y="52"/>
                  </a:moveTo>
                  <a:lnTo>
                    <a:pt x="460" y="150"/>
                  </a:lnTo>
                  <a:lnTo>
                    <a:pt x="361" y="150"/>
                  </a:lnTo>
                  <a:lnTo>
                    <a:pt x="361" y="52"/>
                  </a:lnTo>
                  <a:close/>
                  <a:moveTo>
                    <a:pt x="751" y="292"/>
                  </a:moveTo>
                  <a:lnTo>
                    <a:pt x="851" y="390"/>
                  </a:lnTo>
                  <a:lnTo>
                    <a:pt x="751" y="390"/>
                  </a:lnTo>
                  <a:lnTo>
                    <a:pt x="751" y="292"/>
                  </a:lnTo>
                  <a:close/>
                  <a:moveTo>
                    <a:pt x="897" y="395"/>
                  </a:moveTo>
                  <a:lnTo>
                    <a:pt x="747" y="244"/>
                  </a:lnTo>
                  <a:lnTo>
                    <a:pt x="745" y="243"/>
                  </a:lnTo>
                  <a:lnTo>
                    <a:pt x="743" y="240"/>
                  </a:lnTo>
                  <a:lnTo>
                    <a:pt x="740" y="239"/>
                  </a:lnTo>
                  <a:lnTo>
                    <a:pt x="736" y="239"/>
                  </a:lnTo>
                  <a:lnTo>
                    <a:pt x="512" y="239"/>
                  </a:lnTo>
                  <a:lnTo>
                    <a:pt x="512" y="164"/>
                  </a:lnTo>
                  <a:lnTo>
                    <a:pt x="511" y="159"/>
                  </a:lnTo>
                  <a:lnTo>
                    <a:pt x="507" y="154"/>
                  </a:lnTo>
                  <a:lnTo>
                    <a:pt x="357" y="4"/>
                  </a:lnTo>
                  <a:lnTo>
                    <a:pt x="354" y="2"/>
                  </a:lnTo>
                  <a:lnTo>
                    <a:pt x="352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645"/>
                  </a:lnTo>
                  <a:lnTo>
                    <a:pt x="1" y="648"/>
                  </a:lnTo>
                  <a:lnTo>
                    <a:pt x="2" y="651"/>
                  </a:lnTo>
                  <a:lnTo>
                    <a:pt x="3" y="654"/>
                  </a:lnTo>
                  <a:lnTo>
                    <a:pt x="6" y="656"/>
                  </a:lnTo>
                  <a:lnTo>
                    <a:pt x="8" y="658"/>
                  </a:lnTo>
                  <a:lnTo>
                    <a:pt x="10" y="659"/>
                  </a:lnTo>
                  <a:lnTo>
                    <a:pt x="13" y="660"/>
                  </a:lnTo>
                  <a:lnTo>
                    <a:pt x="15" y="660"/>
                  </a:lnTo>
                  <a:lnTo>
                    <a:pt x="391" y="660"/>
                  </a:lnTo>
                  <a:lnTo>
                    <a:pt x="391" y="886"/>
                  </a:lnTo>
                  <a:lnTo>
                    <a:pt x="392" y="889"/>
                  </a:lnTo>
                  <a:lnTo>
                    <a:pt x="392" y="891"/>
                  </a:lnTo>
                  <a:lnTo>
                    <a:pt x="394" y="894"/>
                  </a:lnTo>
                  <a:lnTo>
                    <a:pt x="395" y="897"/>
                  </a:lnTo>
                  <a:lnTo>
                    <a:pt x="398" y="898"/>
                  </a:lnTo>
                  <a:lnTo>
                    <a:pt x="400" y="900"/>
                  </a:lnTo>
                  <a:lnTo>
                    <a:pt x="404" y="900"/>
                  </a:lnTo>
                  <a:lnTo>
                    <a:pt x="406" y="901"/>
                  </a:lnTo>
                  <a:lnTo>
                    <a:pt x="887" y="901"/>
                  </a:lnTo>
                  <a:lnTo>
                    <a:pt x="889" y="900"/>
                  </a:lnTo>
                  <a:lnTo>
                    <a:pt x="893" y="900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4"/>
                  </a:lnTo>
                  <a:lnTo>
                    <a:pt x="900" y="891"/>
                  </a:lnTo>
                  <a:lnTo>
                    <a:pt x="901" y="889"/>
                  </a:lnTo>
                  <a:lnTo>
                    <a:pt x="902" y="886"/>
                  </a:lnTo>
                  <a:lnTo>
                    <a:pt x="902" y="405"/>
                  </a:lnTo>
                  <a:lnTo>
                    <a:pt x="900" y="400"/>
                  </a:lnTo>
                  <a:lnTo>
                    <a:pt x="897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171"/>
            <p:cNvSpPr/>
            <p:nvPr/>
          </p:nvSpPr>
          <p:spPr bwMode="auto">
            <a:xfrm>
              <a:off x="6578738" y="1706555"/>
              <a:ext cx="67985" cy="50094"/>
            </a:xfrm>
            <a:custGeom>
              <a:avLst/>
              <a:gdLst>
                <a:gd name="T0" fmla="*/ 2 w 284"/>
                <a:gd name="T1" fmla="*/ 99 h 209"/>
                <a:gd name="T2" fmla="*/ 4 w 284"/>
                <a:gd name="T3" fmla="*/ 101 h 209"/>
                <a:gd name="T4" fmla="*/ 81 w 284"/>
                <a:gd name="T5" fmla="*/ 177 h 209"/>
                <a:gd name="T6" fmla="*/ 86 w 284"/>
                <a:gd name="T7" fmla="*/ 179 h 209"/>
                <a:gd name="T8" fmla="*/ 93 w 284"/>
                <a:gd name="T9" fmla="*/ 179 h 209"/>
                <a:gd name="T10" fmla="*/ 98 w 284"/>
                <a:gd name="T11" fmla="*/ 177 h 209"/>
                <a:gd name="T12" fmla="*/ 102 w 284"/>
                <a:gd name="T13" fmla="*/ 173 h 209"/>
                <a:gd name="T14" fmla="*/ 104 w 284"/>
                <a:gd name="T15" fmla="*/ 168 h 209"/>
                <a:gd name="T16" fmla="*/ 104 w 284"/>
                <a:gd name="T17" fmla="*/ 161 h 209"/>
                <a:gd name="T18" fmla="*/ 102 w 284"/>
                <a:gd name="T19" fmla="*/ 156 h 209"/>
                <a:gd name="T20" fmla="*/ 51 w 284"/>
                <a:gd name="T21" fmla="*/ 106 h 209"/>
                <a:gd name="T22" fmla="*/ 213 w 284"/>
                <a:gd name="T23" fmla="*/ 107 h 209"/>
                <a:gd name="T24" fmla="*/ 231 w 284"/>
                <a:gd name="T25" fmla="*/ 114 h 209"/>
                <a:gd name="T26" fmla="*/ 245 w 284"/>
                <a:gd name="T27" fmla="*/ 126 h 209"/>
                <a:gd name="T28" fmla="*/ 253 w 284"/>
                <a:gd name="T29" fmla="*/ 142 h 209"/>
                <a:gd name="T30" fmla="*/ 254 w 284"/>
                <a:gd name="T31" fmla="*/ 194 h 209"/>
                <a:gd name="T32" fmla="*/ 256 w 284"/>
                <a:gd name="T33" fmla="*/ 201 h 209"/>
                <a:gd name="T34" fmla="*/ 260 w 284"/>
                <a:gd name="T35" fmla="*/ 205 h 209"/>
                <a:gd name="T36" fmla="*/ 264 w 284"/>
                <a:gd name="T37" fmla="*/ 208 h 209"/>
                <a:gd name="T38" fmla="*/ 269 w 284"/>
                <a:gd name="T39" fmla="*/ 209 h 209"/>
                <a:gd name="T40" fmla="*/ 276 w 284"/>
                <a:gd name="T41" fmla="*/ 208 h 209"/>
                <a:gd name="T42" fmla="*/ 280 w 284"/>
                <a:gd name="T43" fmla="*/ 205 h 209"/>
                <a:gd name="T44" fmla="*/ 283 w 284"/>
                <a:gd name="T45" fmla="*/ 201 h 209"/>
                <a:gd name="T46" fmla="*/ 284 w 284"/>
                <a:gd name="T47" fmla="*/ 194 h 209"/>
                <a:gd name="T48" fmla="*/ 284 w 284"/>
                <a:gd name="T49" fmla="*/ 142 h 209"/>
                <a:gd name="T50" fmla="*/ 280 w 284"/>
                <a:gd name="T51" fmla="*/ 127 h 209"/>
                <a:gd name="T52" fmla="*/ 274 w 284"/>
                <a:gd name="T53" fmla="*/ 114 h 209"/>
                <a:gd name="T54" fmla="*/ 264 w 284"/>
                <a:gd name="T55" fmla="*/ 102 h 209"/>
                <a:gd name="T56" fmla="*/ 252 w 284"/>
                <a:gd name="T57" fmla="*/ 93 h 209"/>
                <a:gd name="T58" fmla="*/ 239 w 284"/>
                <a:gd name="T59" fmla="*/ 84 h 209"/>
                <a:gd name="T60" fmla="*/ 225 w 284"/>
                <a:gd name="T61" fmla="*/ 79 h 209"/>
                <a:gd name="T62" fmla="*/ 210 w 284"/>
                <a:gd name="T63" fmla="*/ 77 h 209"/>
                <a:gd name="T64" fmla="*/ 51 w 284"/>
                <a:gd name="T65" fmla="*/ 76 h 209"/>
                <a:gd name="T66" fmla="*/ 102 w 284"/>
                <a:gd name="T67" fmla="*/ 23 h 209"/>
                <a:gd name="T68" fmla="*/ 104 w 284"/>
                <a:gd name="T69" fmla="*/ 18 h 209"/>
                <a:gd name="T70" fmla="*/ 104 w 284"/>
                <a:gd name="T71" fmla="*/ 11 h 209"/>
                <a:gd name="T72" fmla="*/ 102 w 284"/>
                <a:gd name="T73" fmla="*/ 6 h 209"/>
                <a:gd name="T74" fmla="*/ 98 w 284"/>
                <a:gd name="T75" fmla="*/ 2 h 209"/>
                <a:gd name="T76" fmla="*/ 93 w 284"/>
                <a:gd name="T77" fmla="*/ 0 h 209"/>
                <a:gd name="T78" fmla="*/ 87 w 284"/>
                <a:gd name="T79" fmla="*/ 0 h 209"/>
                <a:gd name="T80" fmla="*/ 82 w 284"/>
                <a:gd name="T81" fmla="*/ 2 h 209"/>
                <a:gd name="T82" fmla="*/ 4 w 284"/>
                <a:gd name="T83" fmla="*/ 80 h 209"/>
                <a:gd name="T84" fmla="*/ 1 w 284"/>
                <a:gd name="T85" fmla="*/ 85 h 209"/>
                <a:gd name="T86" fmla="*/ 0 w 284"/>
                <a:gd name="T87" fmla="*/ 90 h 209"/>
                <a:gd name="T88" fmla="*/ 0 w 284"/>
                <a:gd name="T89" fmla="*/ 91 h 209"/>
                <a:gd name="T90" fmla="*/ 0 w 284"/>
                <a:gd name="T91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09">
                  <a:moveTo>
                    <a:pt x="1" y="97"/>
                  </a:moveTo>
                  <a:lnTo>
                    <a:pt x="2" y="99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9" y="175"/>
                  </a:lnTo>
                  <a:lnTo>
                    <a:pt x="81" y="177"/>
                  </a:lnTo>
                  <a:lnTo>
                    <a:pt x="84" y="178"/>
                  </a:lnTo>
                  <a:lnTo>
                    <a:pt x="86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5" y="178"/>
                  </a:lnTo>
                  <a:lnTo>
                    <a:pt x="98" y="177"/>
                  </a:lnTo>
                  <a:lnTo>
                    <a:pt x="100" y="175"/>
                  </a:lnTo>
                  <a:lnTo>
                    <a:pt x="102" y="173"/>
                  </a:lnTo>
                  <a:lnTo>
                    <a:pt x="103" y="170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0" y="154"/>
                  </a:lnTo>
                  <a:lnTo>
                    <a:pt x="51" y="106"/>
                  </a:lnTo>
                  <a:lnTo>
                    <a:pt x="204" y="106"/>
                  </a:lnTo>
                  <a:lnTo>
                    <a:pt x="213" y="107"/>
                  </a:lnTo>
                  <a:lnTo>
                    <a:pt x="222" y="110"/>
                  </a:lnTo>
                  <a:lnTo>
                    <a:pt x="231" y="114"/>
                  </a:lnTo>
                  <a:lnTo>
                    <a:pt x="238" y="120"/>
                  </a:lnTo>
                  <a:lnTo>
                    <a:pt x="245" y="126"/>
                  </a:lnTo>
                  <a:lnTo>
                    <a:pt x="250" y="133"/>
                  </a:lnTo>
                  <a:lnTo>
                    <a:pt x="253" y="142"/>
                  </a:lnTo>
                  <a:lnTo>
                    <a:pt x="254" y="149"/>
                  </a:lnTo>
                  <a:lnTo>
                    <a:pt x="254" y="194"/>
                  </a:lnTo>
                  <a:lnTo>
                    <a:pt x="255" y="198"/>
                  </a:lnTo>
                  <a:lnTo>
                    <a:pt x="256" y="201"/>
                  </a:lnTo>
                  <a:lnTo>
                    <a:pt x="257" y="203"/>
                  </a:lnTo>
                  <a:lnTo>
                    <a:pt x="260" y="205"/>
                  </a:lnTo>
                  <a:lnTo>
                    <a:pt x="262" y="207"/>
                  </a:lnTo>
                  <a:lnTo>
                    <a:pt x="264" y="208"/>
                  </a:lnTo>
                  <a:lnTo>
                    <a:pt x="267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5"/>
                  </a:lnTo>
                  <a:lnTo>
                    <a:pt x="282" y="203"/>
                  </a:lnTo>
                  <a:lnTo>
                    <a:pt x="283" y="201"/>
                  </a:lnTo>
                  <a:lnTo>
                    <a:pt x="284" y="198"/>
                  </a:lnTo>
                  <a:lnTo>
                    <a:pt x="284" y="194"/>
                  </a:lnTo>
                  <a:lnTo>
                    <a:pt x="284" y="149"/>
                  </a:lnTo>
                  <a:lnTo>
                    <a:pt x="284" y="142"/>
                  </a:lnTo>
                  <a:lnTo>
                    <a:pt x="283" y="135"/>
                  </a:lnTo>
                  <a:lnTo>
                    <a:pt x="280" y="127"/>
                  </a:lnTo>
                  <a:lnTo>
                    <a:pt x="278" y="121"/>
                  </a:lnTo>
                  <a:lnTo>
                    <a:pt x="274" y="114"/>
                  </a:lnTo>
                  <a:lnTo>
                    <a:pt x="269" y="108"/>
                  </a:lnTo>
                  <a:lnTo>
                    <a:pt x="264" y="102"/>
                  </a:lnTo>
                  <a:lnTo>
                    <a:pt x="259" y="97"/>
                  </a:lnTo>
                  <a:lnTo>
                    <a:pt x="252" y="93"/>
                  </a:lnTo>
                  <a:lnTo>
                    <a:pt x="246" y="88"/>
                  </a:lnTo>
                  <a:lnTo>
                    <a:pt x="239" y="84"/>
                  </a:lnTo>
                  <a:lnTo>
                    <a:pt x="232" y="81"/>
                  </a:lnTo>
                  <a:lnTo>
                    <a:pt x="225" y="79"/>
                  </a:lnTo>
                  <a:lnTo>
                    <a:pt x="218" y="78"/>
                  </a:lnTo>
                  <a:lnTo>
                    <a:pt x="210" y="77"/>
                  </a:lnTo>
                  <a:lnTo>
                    <a:pt x="204" y="76"/>
                  </a:lnTo>
                  <a:lnTo>
                    <a:pt x="51" y="76"/>
                  </a:lnTo>
                  <a:lnTo>
                    <a:pt x="101" y="25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5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4" y="80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172"/>
            <p:cNvSpPr/>
            <p:nvPr/>
          </p:nvSpPr>
          <p:spPr bwMode="auto">
            <a:xfrm>
              <a:off x="6446347" y="1871149"/>
              <a:ext cx="67985" cy="44131"/>
            </a:xfrm>
            <a:custGeom>
              <a:avLst/>
              <a:gdLst>
                <a:gd name="T0" fmla="*/ 283 w 285"/>
                <a:gd name="T1" fmla="*/ 83 h 182"/>
                <a:gd name="T2" fmla="*/ 206 w 285"/>
                <a:gd name="T3" fmla="*/ 6 h 182"/>
                <a:gd name="T4" fmla="*/ 200 w 285"/>
                <a:gd name="T5" fmla="*/ 3 h 182"/>
                <a:gd name="T6" fmla="*/ 195 w 285"/>
                <a:gd name="T7" fmla="*/ 2 h 182"/>
                <a:gd name="T8" fmla="*/ 190 w 285"/>
                <a:gd name="T9" fmla="*/ 3 h 182"/>
                <a:gd name="T10" fmla="*/ 184 w 285"/>
                <a:gd name="T11" fmla="*/ 6 h 182"/>
                <a:gd name="T12" fmla="*/ 181 w 285"/>
                <a:gd name="T13" fmla="*/ 12 h 182"/>
                <a:gd name="T14" fmla="*/ 180 w 285"/>
                <a:gd name="T15" fmla="*/ 17 h 182"/>
                <a:gd name="T16" fmla="*/ 181 w 285"/>
                <a:gd name="T17" fmla="*/ 22 h 182"/>
                <a:gd name="T18" fmla="*/ 184 w 285"/>
                <a:gd name="T19" fmla="*/ 28 h 182"/>
                <a:gd name="T20" fmla="*/ 81 w 285"/>
                <a:gd name="T21" fmla="*/ 77 h 182"/>
                <a:gd name="T22" fmla="*/ 64 w 285"/>
                <a:gd name="T23" fmla="*/ 75 h 182"/>
                <a:gd name="T24" fmla="*/ 47 w 285"/>
                <a:gd name="T25" fmla="*/ 70 h 182"/>
                <a:gd name="T26" fmla="*/ 35 w 285"/>
                <a:gd name="T27" fmla="*/ 60 h 182"/>
                <a:gd name="T28" fmla="*/ 31 w 285"/>
                <a:gd name="T29" fmla="*/ 53 h 182"/>
                <a:gd name="T30" fmla="*/ 30 w 285"/>
                <a:gd name="T31" fmla="*/ 45 h 182"/>
                <a:gd name="T32" fmla="*/ 29 w 285"/>
                <a:gd name="T33" fmla="*/ 13 h 182"/>
                <a:gd name="T34" fmla="*/ 27 w 285"/>
                <a:gd name="T35" fmla="*/ 7 h 182"/>
                <a:gd name="T36" fmla="*/ 23 w 285"/>
                <a:gd name="T37" fmla="*/ 3 h 182"/>
                <a:gd name="T38" fmla="*/ 17 w 285"/>
                <a:gd name="T39" fmla="*/ 1 h 182"/>
                <a:gd name="T40" fmla="*/ 12 w 285"/>
                <a:gd name="T41" fmla="*/ 1 h 182"/>
                <a:gd name="T42" fmla="*/ 7 w 285"/>
                <a:gd name="T43" fmla="*/ 3 h 182"/>
                <a:gd name="T44" fmla="*/ 2 w 285"/>
                <a:gd name="T45" fmla="*/ 7 h 182"/>
                <a:gd name="T46" fmla="*/ 0 w 285"/>
                <a:gd name="T47" fmla="*/ 13 h 182"/>
                <a:gd name="T48" fmla="*/ 0 w 285"/>
                <a:gd name="T49" fmla="*/ 45 h 182"/>
                <a:gd name="T50" fmla="*/ 1 w 285"/>
                <a:gd name="T51" fmla="*/ 60 h 182"/>
                <a:gd name="T52" fmla="*/ 7 w 285"/>
                <a:gd name="T53" fmla="*/ 73 h 182"/>
                <a:gd name="T54" fmla="*/ 15 w 285"/>
                <a:gd name="T55" fmla="*/ 83 h 182"/>
                <a:gd name="T56" fmla="*/ 26 w 285"/>
                <a:gd name="T57" fmla="*/ 92 h 182"/>
                <a:gd name="T58" fmla="*/ 38 w 285"/>
                <a:gd name="T59" fmla="*/ 98 h 182"/>
                <a:gd name="T60" fmla="*/ 52 w 285"/>
                <a:gd name="T61" fmla="*/ 103 h 182"/>
                <a:gd name="T62" fmla="*/ 81 w 285"/>
                <a:gd name="T63" fmla="*/ 107 h 182"/>
                <a:gd name="T64" fmla="*/ 184 w 285"/>
                <a:gd name="T65" fmla="*/ 156 h 182"/>
                <a:gd name="T66" fmla="*/ 181 w 285"/>
                <a:gd name="T67" fmla="*/ 162 h 182"/>
                <a:gd name="T68" fmla="*/ 180 w 285"/>
                <a:gd name="T69" fmla="*/ 167 h 182"/>
                <a:gd name="T70" fmla="*/ 181 w 285"/>
                <a:gd name="T71" fmla="*/ 172 h 182"/>
                <a:gd name="T72" fmla="*/ 184 w 285"/>
                <a:gd name="T73" fmla="*/ 178 h 182"/>
                <a:gd name="T74" fmla="*/ 190 w 285"/>
                <a:gd name="T75" fmla="*/ 181 h 182"/>
                <a:gd name="T76" fmla="*/ 195 w 285"/>
                <a:gd name="T77" fmla="*/ 182 h 182"/>
                <a:gd name="T78" fmla="*/ 200 w 285"/>
                <a:gd name="T79" fmla="*/ 181 h 182"/>
                <a:gd name="T80" fmla="*/ 206 w 285"/>
                <a:gd name="T81" fmla="*/ 178 h 182"/>
                <a:gd name="T82" fmla="*/ 283 w 285"/>
                <a:gd name="T83" fmla="*/ 101 h 182"/>
                <a:gd name="T84" fmla="*/ 285 w 285"/>
                <a:gd name="T85" fmla="*/ 94 h 182"/>
                <a:gd name="T86" fmla="*/ 285 w 285"/>
                <a:gd name="T87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" h="182">
                  <a:moveTo>
                    <a:pt x="284" y="86"/>
                  </a:moveTo>
                  <a:lnTo>
                    <a:pt x="283" y="83"/>
                  </a:lnTo>
                  <a:lnTo>
                    <a:pt x="281" y="81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0" y="3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90" y="3"/>
                  </a:lnTo>
                  <a:lnTo>
                    <a:pt x="186" y="4"/>
                  </a:lnTo>
                  <a:lnTo>
                    <a:pt x="184" y="6"/>
                  </a:lnTo>
                  <a:lnTo>
                    <a:pt x="182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0" y="19"/>
                  </a:lnTo>
                  <a:lnTo>
                    <a:pt x="181" y="22"/>
                  </a:lnTo>
                  <a:lnTo>
                    <a:pt x="182" y="25"/>
                  </a:lnTo>
                  <a:lnTo>
                    <a:pt x="184" y="28"/>
                  </a:lnTo>
                  <a:lnTo>
                    <a:pt x="234" y="77"/>
                  </a:lnTo>
                  <a:lnTo>
                    <a:pt x="81" y="77"/>
                  </a:lnTo>
                  <a:lnTo>
                    <a:pt x="73" y="76"/>
                  </a:lnTo>
                  <a:lnTo>
                    <a:pt x="64" y="75"/>
                  </a:lnTo>
                  <a:lnTo>
                    <a:pt x="56" y="73"/>
                  </a:lnTo>
                  <a:lnTo>
                    <a:pt x="47" y="70"/>
                  </a:lnTo>
                  <a:lnTo>
                    <a:pt x="41" y="65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7" y="73"/>
                  </a:lnTo>
                  <a:lnTo>
                    <a:pt x="11" y="78"/>
                  </a:lnTo>
                  <a:lnTo>
                    <a:pt x="15" y="83"/>
                  </a:lnTo>
                  <a:lnTo>
                    <a:pt x="21" y="88"/>
                  </a:lnTo>
                  <a:lnTo>
                    <a:pt x="26" y="92"/>
                  </a:lnTo>
                  <a:lnTo>
                    <a:pt x="31" y="95"/>
                  </a:lnTo>
                  <a:lnTo>
                    <a:pt x="38" y="98"/>
                  </a:lnTo>
                  <a:lnTo>
                    <a:pt x="44" y="101"/>
                  </a:lnTo>
                  <a:lnTo>
                    <a:pt x="52" y="103"/>
                  </a:lnTo>
                  <a:lnTo>
                    <a:pt x="66" y="106"/>
                  </a:lnTo>
                  <a:lnTo>
                    <a:pt x="81" y="107"/>
                  </a:lnTo>
                  <a:lnTo>
                    <a:pt x="234" y="107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1" y="162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70"/>
                  </a:lnTo>
                  <a:lnTo>
                    <a:pt x="181" y="172"/>
                  </a:lnTo>
                  <a:lnTo>
                    <a:pt x="182" y="175"/>
                  </a:lnTo>
                  <a:lnTo>
                    <a:pt x="184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5" y="182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4" y="180"/>
                  </a:lnTo>
                  <a:lnTo>
                    <a:pt x="206" y="178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4" y="97"/>
                  </a:lnTo>
                  <a:lnTo>
                    <a:pt x="285" y="94"/>
                  </a:lnTo>
                  <a:lnTo>
                    <a:pt x="285" y="91"/>
                  </a:lnTo>
                  <a:lnTo>
                    <a:pt x="285" y="89"/>
                  </a:lnTo>
                  <a:lnTo>
                    <a:pt x="28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1" name="Google Shape;436;p24"/>
          <p:cNvSpPr txBox="1"/>
          <p:nvPr/>
        </p:nvSpPr>
        <p:spPr>
          <a:xfrm>
            <a:off x="593472" y="1576928"/>
            <a:ext cx="5235083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 err="1" smtClean="0"/>
              <a:t>Faktor</a:t>
            </a:r>
            <a:r>
              <a:rPr lang="en-US" sz="3200" dirty="0" smtClean="0"/>
              <a:t> </a:t>
            </a:r>
            <a:r>
              <a:rPr lang="en-US" sz="3200" dirty="0" err="1" smtClean="0"/>
              <a:t>Kritikal</a:t>
            </a:r>
            <a:r>
              <a:rPr lang="en-US" sz="3200" dirty="0" smtClean="0"/>
              <a:t> </a:t>
            </a:r>
            <a:r>
              <a:rPr lang="en-US" sz="3200" dirty="0" err="1" smtClean="0"/>
              <a:t>Klaster</a:t>
            </a:r>
            <a:r>
              <a:rPr lang="en-US" sz="3200" dirty="0" smtClean="0"/>
              <a:t> Industri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9687" y="3636504"/>
            <a:ext cx="4751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err="1" smtClean="0"/>
              <a:t>Aliran</a:t>
            </a:r>
            <a:r>
              <a:rPr lang="en-US" sz="2200" b="1" dirty="0" smtClean="0"/>
              <a:t> </a:t>
            </a:r>
            <a:r>
              <a:rPr lang="en-US" sz="2200" b="1" dirty="0" err="1"/>
              <a:t>Pengetahuan</a:t>
            </a:r>
            <a:r>
              <a:rPr lang="en-US" sz="2200" b="1" dirty="0"/>
              <a:t> formal </a:t>
            </a:r>
            <a:r>
              <a:rPr lang="en-US" sz="2200" b="1" dirty="0" err="1"/>
              <a:t>dan</a:t>
            </a:r>
            <a:r>
              <a:rPr lang="en-US" sz="2200" b="1" dirty="0"/>
              <a:t> informal </a:t>
            </a:r>
            <a:r>
              <a:rPr lang="en-US" sz="2200" b="1" dirty="0" err="1"/>
              <a:t>antar</a:t>
            </a:r>
            <a:r>
              <a:rPr lang="en-US" sz="2200" b="1" dirty="0"/>
              <a:t> </a:t>
            </a:r>
            <a:r>
              <a:rPr lang="en-US" sz="2200" b="1" dirty="0" err="1"/>
              <a:t>anggota</a:t>
            </a:r>
            <a:r>
              <a:rPr lang="en-US" sz="2200" b="1" dirty="0"/>
              <a:t> </a:t>
            </a:r>
            <a:r>
              <a:rPr lang="en-US" sz="2200" b="1" dirty="0" err="1"/>
              <a:t>klaster</a:t>
            </a:r>
            <a:endParaRPr lang="en-ID" sz="2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95500" y="1532589"/>
            <a:ext cx="0" cy="439169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436;p24"/>
          <p:cNvSpPr txBox="1"/>
          <p:nvPr/>
        </p:nvSpPr>
        <p:spPr>
          <a:xfrm>
            <a:off x="6359504" y="1576928"/>
            <a:ext cx="5235083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 err="1" smtClean="0"/>
              <a:t>Permasalahan</a:t>
            </a:r>
            <a:r>
              <a:rPr lang="en-US" sz="3200" dirty="0" smtClean="0"/>
              <a:t> </a:t>
            </a:r>
            <a:r>
              <a:rPr lang="en-US" sz="3200" dirty="0" err="1" smtClean="0"/>
              <a:t>Kluster</a:t>
            </a:r>
            <a:r>
              <a:rPr lang="en-US" sz="3200" dirty="0" smtClean="0"/>
              <a:t> Industri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0428" y="3482615"/>
            <a:ext cx="49964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 smtClean="0"/>
              <a:t>Membangun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mempertahankan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Kerjasama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terutama</a:t>
            </a:r>
            <a:r>
              <a:rPr lang="en-US" sz="2200" b="1" dirty="0" smtClean="0"/>
              <a:t> sharing </a:t>
            </a:r>
            <a:r>
              <a:rPr lang="en-US" sz="2200" b="1" dirty="0" err="1" smtClean="0"/>
              <a:t>pengetahuan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antar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anggota</a:t>
            </a:r>
            <a:endParaRPr lang="en-ID" sz="2200" b="1" dirty="0"/>
          </a:p>
        </p:txBody>
      </p:sp>
      <p:pic>
        <p:nvPicPr>
          <p:cNvPr id="7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716985" y="6152827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 flipV="1">
            <a:off x="5642270" y="6476518"/>
            <a:ext cx="926810" cy="133088"/>
            <a:chOff x="2496115" y="5556500"/>
            <a:chExt cx="3648413" cy="523902"/>
          </a:xfrm>
        </p:grpSpPr>
        <p:grpSp>
          <p:nvGrpSpPr>
            <p:cNvPr id="70" name="Group 69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75" name="Oval 74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710835" y="505982"/>
            <a:ext cx="259773" cy="261216"/>
            <a:chOff x="6439191" y="1702976"/>
            <a:chExt cx="214688" cy="215881"/>
          </a:xfrm>
        </p:grpSpPr>
        <p:sp>
          <p:nvSpPr>
            <p:cNvPr id="79" name="Freeform 170"/>
            <p:cNvSpPr>
              <a:spLocks noEditPoints="1"/>
            </p:cNvSpPr>
            <p:nvPr/>
          </p:nvSpPr>
          <p:spPr bwMode="auto">
            <a:xfrm>
              <a:off x="6439191" y="1702976"/>
              <a:ext cx="214688" cy="215881"/>
            </a:xfrm>
            <a:custGeom>
              <a:avLst/>
              <a:gdLst>
                <a:gd name="T0" fmla="*/ 421 w 902"/>
                <a:gd name="T1" fmla="*/ 269 h 901"/>
                <a:gd name="T2" fmla="*/ 721 w 902"/>
                <a:gd name="T3" fmla="*/ 405 h 901"/>
                <a:gd name="T4" fmla="*/ 722 w 902"/>
                <a:gd name="T5" fmla="*/ 411 h 901"/>
                <a:gd name="T6" fmla="*/ 726 w 902"/>
                <a:gd name="T7" fmla="*/ 416 h 901"/>
                <a:gd name="T8" fmla="*/ 731 w 902"/>
                <a:gd name="T9" fmla="*/ 419 h 901"/>
                <a:gd name="T10" fmla="*/ 736 w 902"/>
                <a:gd name="T11" fmla="*/ 420 h 901"/>
                <a:gd name="T12" fmla="*/ 871 w 902"/>
                <a:gd name="T13" fmla="*/ 871 h 901"/>
                <a:gd name="T14" fmla="*/ 31 w 902"/>
                <a:gd name="T15" fmla="*/ 630 h 901"/>
                <a:gd name="T16" fmla="*/ 331 w 902"/>
                <a:gd name="T17" fmla="*/ 30 h 901"/>
                <a:gd name="T18" fmla="*/ 331 w 902"/>
                <a:gd name="T19" fmla="*/ 168 h 901"/>
                <a:gd name="T20" fmla="*/ 334 w 902"/>
                <a:gd name="T21" fmla="*/ 173 h 901"/>
                <a:gd name="T22" fmla="*/ 337 w 902"/>
                <a:gd name="T23" fmla="*/ 177 h 901"/>
                <a:gd name="T24" fmla="*/ 343 w 902"/>
                <a:gd name="T25" fmla="*/ 179 h 901"/>
                <a:gd name="T26" fmla="*/ 482 w 902"/>
                <a:gd name="T27" fmla="*/ 179 h 901"/>
                <a:gd name="T28" fmla="*/ 406 w 902"/>
                <a:gd name="T29" fmla="*/ 239 h 901"/>
                <a:gd name="T30" fmla="*/ 400 w 902"/>
                <a:gd name="T31" fmla="*/ 240 h 901"/>
                <a:gd name="T32" fmla="*/ 395 w 902"/>
                <a:gd name="T33" fmla="*/ 245 h 901"/>
                <a:gd name="T34" fmla="*/ 392 w 902"/>
                <a:gd name="T35" fmla="*/ 249 h 901"/>
                <a:gd name="T36" fmla="*/ 391 w 902"/>
                <a:gd name="T37" fmla="*/ 254 h 901"/>
                <a:gd name="T38" fmla="*/ 31 w 902"/>
                <a:gd name="T39" fmla="*/ 630 h 901"/>
                <a:gd name="T40" fmla="*/ 460 w 902"/>
                <a:gd name="T41" fmla="*/ 150 h 901"/>
                <a:gd name="T42" fmla="*/ 361 w 902"/>
                <a:gd name="T43" fmla="*/ 52 h 901"/>
                <a:gd name="T44" fmla="*/ 851 w 902"/>
                <a:gd name="T45" fmla="*/ 390 h 901"/>
                <a:gd name="T46" fmla="*/ 751 w 902"/>
                <a:gd name="T47" fmla="*/ 292 h 901"/>
                <a:gd name="T48" fmla="*/ 747 w 902"/>
                <a:gd name="T49" fmla="*/ 244 h 901"/>
                <a:gd name="T50" fmla="*/ 743 w 902"/>
                <a:gd name="T51" fmla="*/ 240 h 901"/>
                <a:gd name="T52" fmla="*/ 736 w 902"/>
                <a:gd name="T53" fmla="*/ 239 h 901"/>
                <a:gd name="T54" fmla="*/ 512 w 902"/>
                <a:gd name="T55" fmla="*/ 164 h 901"/>
                <a:gd name="T56" fmla="*/ 507 w 902"/>
                <a:gd name="T57" fmla="*/ 154 h 901"/>
                <a:gd name="T58" fmla="*/ 354 w 902"/>
                <a:gd name="T59" fmla="*/ 2 h 901"/>
                <a:gd name="T60" fmla="*/ 349 w 902"/>
                <a:gd name="T61" fmla="*/ 0 h 901"/>
                <a:gd name="T62" fmla="*/ 15 w 902"/>
                <a:gd name="T63" fmla="*/ 0 h 901"/>
                <a:gd name="T64" fmla="*/ 10 w 902"/>
                <a:gd name="T65" fmla="*/ 1 h 901"/>
                <a:gd name="T66" fmla="*/ 6 w 902"/>
                <a:gd name="T67" fmla="*/ 4 h 901"/>
                <a:gd name="T68" fmla="*/ 2 w 902"/>
                <a:gd name="T69" fmla="*/ 9 h 901"/>
                <a:gd name="T70" fmla="*/ 0 w 902"/>
                <a:gd name="T71" fmla="*/ 15 h 901"/>
                <a:gd name="T72" fmla="*/ 1 w 902"/>
                <a:gd name="T73" fmla="*/ 648 h 901"/>
                <a:gd name="T74" fmla="*/ 3 w 902"/>
                <a:gd name="T75" fmla="*/ 654 h 901"/>
                <a:gd name="T76" fmla="*/ 8 w 902"/>
                <a:gd name="T77" fmla="*/ 658 h 901"/>
                <a:gd name="T78" fmla="*/ 13 w 902"/>
                <a:gd name="T79" fmla="*/ 660 h 901"/>
                <a:gd name="T80" fmla="*/ 391 w 902"/>
                <a:gd name="T81" fmla="*/ 660 h 901"/>
                <a:gd name="T82" fmla="*/ 392 w 902"/>
                <a:gd name="T83" fmla="*/ 889 h 901"/>
                <a:gd name="T84" fmla="*/ 394 w 902"/>
                <a:gd name="T85" fmla="*/ 894 h 901"/>
                <a:gd name="T86" fmla="*/ 398 w 902"/>
                <a:gd name="T87" fmla="*/ 898 h 901"/>
                <a:gd name="T88" fmla="*/ 404 w 902"/>
                <a:gd name="T89" fmla="*/ 900 h 901"/>
                <a:gd name="T90" fmla="*/ 887 w 902"/>
                <a:gd name="T91" fmla="*/ 901 h 901"/>
                <a:gd name="T92" fmla="*/ 893 w 902"/>
                <a:gd name="T93" fmla="*/ 900 h 901"/>
                <a:gd name="T94" fmla="*/ 897 w 902"/>
                <a:gd name="T95" fmla="*/ 897 h 901"/>
                <a:gd name="T96" fmla="*/ 900 w 902"/>
                <a:gd name="T97" fmla="*/ 891 h 901"/>
                <a:gd name="T98" fmla="*/ 902 w 902"/>
                <a:gd name="T99" fmla="*/ 886 h 901"/>
                <a:gd name="T100" fmla="*/ 900 w 902"/>
                <a:gd name="T101" fmla="*/ 4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2" h="901">
                  <a:moveTo>
                    <a:pt x="421" y="871"/>
                  </a:moveTo>
                  <a:lnTo>
                    <a:pt x="421" y="269"/>
                  </a:lnTo>
                  <a:lnTo>
                    <a:pt x="721" y="269"/>
                  </a:lnTo>
                  <a:lnTo>
                    <a:pt x="721" y="405"/>
                  </a:lnTo>
                  <a:lnTo>
                    <a:pt x="721" y="408"/>
                  </a:lnTo>
                  <a:lnTo>
                    <a:pt x="722" y="411"/>
                  </a:lnTo>
                  <a:lnTo>
                    <a:pt x="725" y="414"/>
                  </a:lnTo>
                  <a:lnTo>
                    <a:pt x="726" y="416"/>
                  </a:lnTo>
                  <a:lnTo>
                    <a:pt x="728" y="417"/>
                  </a:lnTo>
                  <a:lnTo>
                    <a:pt x="731" y="419"/>
                  </a:lnTo>
                  <a:lnTo>
                    <a:pt x="733" y="419"/>
                  </a:lnTo>
                  <a:lnTo>
                    <a:pt x="736" y="420"/>
                  </a:lnTo>
                  <a:lnTo>
                    <a:pt x="871" y="420"/>
                  </a:lnTo>
                  <a:lnTo>
                    <a:pt x="871" y="871"/>
                  </a:lnTo>
                  <a:lnTo>
                    <a:pt x="421" y="871"/>
                  </a:lnTo>
                  <a:close/>
                  <a:moveTo>
                    <a:pt x="31" y="630"/>
                  </a:moveTo>
                  <a:lnTo>
                    <a:pt x="31" y="30"/>
                  </a:lnTo>
                  <a:lnTo>
                    <a:pt x="331" y="30"/>
                  </a:lnTo>
                  <a:lnTo>
                    <a:pt x="331" y="164"/>
                  </a:lnTo>
                  <a:lnTo>
                    <a:pt x="331" y="168"/>
                  </a:lnTo>
                  <a:lnTo>
                    <a:pt x="332" y="171"/>
                  </a:lnTo>
                  <a:lnTo>
                    <a:pt x="334" y="173"/>
                  </a:lnTo>
                  <a:lnTo>
                    <a:pt x="335" y="175"/>
                  </a:lnTo>
                  <a:lnTo>
                    <a:pt x="337" y="177"/>
                  </a:lnTo>
                  <a:lnTo>
                    <a:pt x="340" y="178"/>
                  </a:lnTo>
                  <a:lnTo>
                    <a:pt x="343" y="179"/>
                  </a:lnTo>
                  <a:lnTo>
                    <a:pt x="346" y="179"/>
                  </a:lnTo>
                  <a:lnTo>
                    <a:pt x="482" y="179"/>
                  </a:lnTo>
                  <a:lnTo>
                    <a:pt x="482" y="239"/>
                  </a:lnTo>
                  <a:lnTo>
                    <a:pt x="406" y="239"/>
                  </a:lnTo>
                  <a:lnTo>
                    <a:pt x="404" y="239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5" y="245"/>
                  </a:lnTo>
                  <a:lnTo>
                    <a:pt x="394" y="247"/>
                  </a:lnTo>
                  <a:lnTo>
                    <a:pt x="392" y="249"/>
                  </a:lnTo>
                  <a:lnTo>
                    <a:pt x="392" y="252"/>
                  </a:lnTo>
                  <a:lnTo>
                    <a:pt x="391" y="254"/>
                  </a:lnTo>
                  <a:lnTo>
                    <a:pt x="391" y="630"/>
                  </a:lnTo>
                  <a:lnTo>
                    <a:pt x="31" y="630"/>
                  </a:lnTo>
                  <a:close/>
                  <a:moveTo>
                    <a:pt x="361" y="52"/>
                  </a:moveTo>
                  <a:lnTo>
                    <a:pt x="460" y="150"/>
                  </a:lnTo>
                  <a:lnTo>
                    <a:pt x="361" y="150"/>
                  </a:lnTo>
                  <a:lnTo>
                    <a:pt x="361" y="52"/>
                  </a:lnTo>
                  <a:close/>
                  <a:moveTo>
                    <a:pt x="751" y="292"/>
                  </a:moveTo>
                  <a:lnTo>
                    <a:pt x="851" y="390"/>
                  </a:lnTo>
                  <a:lnTo>
                    <a:pt x="751" y="390"/>
                  </a:lnTo>
                  <a:lnTo>
                    <a:pt x="751" y="292"/>
                  </a:lnTo>
                  <a:close/>
                  <a:moveTo>
                    <a:pt x="897" y="395"/>
                  </a:moveTo>
                  <a:lnTo>
                    <a:pt x="747" y="244"/>
                  </a:lnTo>
                  <a:lnTo>
                    <a:pt x="745" y="243"/>
                  </a:lnTo>
                  <a:lnTo>
                    <a:pt x="743" y="240"/>
                  </a:lnTo>
                  <a:lnTo>
                    <a:pt x="740" y="239"/>
                  </a:lnTo>
                  <a:lnTo>
                    <a:pt x="736" y="239"/>
                  </a:lnTo>
                  <a:lnTo>
                    <a:pt x="512" y="239"/>
                  </a:lnTo>
                  <a:lnTo>
                    <a:pt x="512" y="164"/>
                  </a:lnTo>
                  <a:lnTo>
                    <a:pt x="511" y="159"/>
                  </a:lnTo>
                  <a:lnTo>
                    <a:pt x="507" y="154"/>
                  </a:lnTo>
                  <a:lnTo>
                    <a:pt x="357" y="4"/>
                  </a:lnTo>
                  <a:lnTo>
                    <a:pt x="354" y="2"/>
                  </a:lnTo>
                  <a:lnTo>
                    <a:pt x="352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645"/>
                  </a:lnTo>
                  <a:lnTo>
                    <a:pt x="1" y="648"/>
                  </a:lnTo>
                  <a:lnTo>
                    <a:pt x="2" y="651"/>
                  </a:lnTo>
                  <a:lnTo>
                    <a:pt x="3" y="654"/>
                  </a:lnTo>
                  <a:lnTo>
                    <a:pt x="6" y="656"/>
                  </a:lnTo>
                  <a:lnTo>
                    <a:pt x="8" y="658"/>
                  </a:lnTo>
                  <a:lnTo>
                    <a:pt x="10" y="659"/>
                  </a:lnTo>
                  <a:lnTo>
                    <a:pt x="13" y="660"/>
                  </a:lnTo>
                  <a:lnTo>
                    <a:pt x="15" y="660"/>
                  </a:lnTo>
                  <a:lnTo>
                    <a:pt x="391" y="660"/>
                  </a:lnTo>
                  <a:lnTo>
                    <a:pt x="391" y="886"/>
                  </a:lnTo>
                  <a:lnTo>
                    <a:pt x="392" y="889"/>
                  </a:lnTo>
                  <a:lnTo>
                    <a:pt x="392" y="891"/>
                  </a:lnTo>
                  <a:lnTo>
                    <a:pt x="394" y="894"/>
                  </a:lnTo>
                  <a:lnTo>
                    <a:pt x="395" y="897"/>
                  </a:lnTo>
                  <a:lnTo>
                    <a:pt x="398" y="898"/>
                  </a:lnTo>
                  <a:lnTo>
                    <a:pt x="400" y="900"/>
                  </a:lnTo>
                  <a:lnTo>
                    <a:pt x="404" y="900"/>
                  </a:lnTo>
                  <a:lnTo>
                    <a:pt x="406" y="901"/>
                  </a:lnTo>
                  <a:lnTo>
                    <a:pt x="887" y="901"/>
                  </a:lnTo>
                  <a:lnTo>
                    <a:pt x="889" y="900"/>
                  </a:lnTo>
                  <a:lnTo>
                    <a:pt x="893" y="900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4"/>
                  </a:lnTo>
                  <a:lnTo>
                    <a:pt x="900" y="891"/>
                  </a:lnTo>
                  <a:lnTo>
                    <a:pt x="901" y="889"/>
                  </a:lnTo>
                  <a:lnTo>
                    <a:pt x="902" y="886"/>
                  </a:lnTo>
                  <a:lnTo>
                    <a:pt x="902" y="405"/>
                  </a:lnTo>
                  <a:lnTo>
                    <a:pt x="900" y="400"/>
                  </a:lnTo>
                  <a:lnTo>
                    <a:pt x="897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171"/>
            <p:cNvSpPr/>
            <p:nvPr/>
          </p:nvSpPr>
          <p:spPr bwMode="auto">
            <a:xfrm>
              <a:off x="6578738" y="1706555"/>
              <a:ext cx="67985" cy="50094"/>
            </a:xfrm>
            <a:custGeom>
              <a:avLst/>
              <a:gdLst>
                <a:gd name="T0" fmla="*/ 2 w 284"/>
                <a:gd name="T1" fmla="*/ 99 h 209"/>
                <a:gd name="T2" fmla="*/ 4 w 284"/>
                <a:gd name="T3" fmla="*/ 101 h 209"/>
                <a:gd name="T4" fmla="*/ 81 w 284"/>
                <a:gd name="T5" fmla="*/ 177 h 209"/>
                <a:gd name="T6" fmla="*/ 86 w 284"/>
                <a:gd name="T7" fmla="*/ 179 h 209"/>
                <a:gd name="T8" fmla="*/ 93 w 284"/>
                <a:gd name="T9" fmla="*/ 179 h 209"/>
                <a:gd name="T10" fmla="*/ 98 w 284"/>
                <a:gd name="T11" fmla="*/ 177 h 209"/>
                <a:gd name="T12" fmla="*/ 102 w 284"/>
                <a:gd name="T13" fmla="*/ 173 h 209"/>
                <a:gd name="T14" fmla="*/ 104 w 284"/>
                <a:gd name="T15" fmla="*/ 168 h 209"/>
                <a:gd name="T16" fmla="*/ 104 w 284"/>
                <a:gd name="T17" fmla="*/ 161 h 209"/>
                <a:gd name="T18" fmla="*/ 102 w 284"/>
                <a:gd name="T19" fmla="*/ 156 h 209"/>
                <a:gd name="T20" fmla="*/ 51 w 284"/>
                <a:gd name="T21" fmla="*/ 106 h 209"/>
                <a:gd name="T22" fmla="*/ 213 w 284"/>
                <a:gd name="T23" fmla="*/ 107 h 209"/>
                <a:gd name="T24" fmla="*/ 231 w 284"/>
                <a:gd name="T25" fmla="*/ 114 h 209"/>
                <a:gd name="T26" fmla="*/ 245 w 284"/>
                <a:gd name="T27" fmla="*/ 126 h 209"/>
                <a:gd name="T28" fmla="*/ 253 w 284"/>
                <a:gd name="T29" fmla="*/ 142 h 209"/>
                <a:gd name="T30" fmla="*/ 254 w 284"/>
                <a:gd name="T31" fmla="*/ 194 h 209"/>
                <a:gd name="T32" fmla="*/ 256 w 284"/>
                <a:gd name="T33" fmla="*/ 201 h 209"/>
                <a:gd name="T34" fmla="*/ 260 w 284"/>
                <a:gd name="T35" fmla="*/ 205 h 209"/>
                <a:gd name="T36" fmla="*/ 264 w 284"/>
                <a:gd name="T37" fmla="*/ 208 h 209"/>
                <a:gd name="T38" fmla="*/ 269 w 284"/>
                <a:gd name="T39" fmla="*/ 209 h 209"/>
                <a:gd name="T40" fmla="*/ 276 w 284"/>
                <a:gd name="T41" fmla="*/ 208 h 209"/>
                <a:gd name="T42" fmla="*/ 280 w 284"/>
                <a:gd name="T43" fmla="*/ 205 h 209"/>
                <a:gd name="T44" fmla="*/ 283 w 284"/>
                <a:gd name="T45" fmla="*/ 201 h 209"/>
                <a:gd name="T46" fmla="*/ 284 w 284"/>
                <a:gd name="T47" fmla="*/ 194 h 209"/>
                <a:gd name="T48" fmla="*/ 284 w 284"/>
                <a:gd name="T49" fmla="*/ 142 h 209"/>
                <a:gd name="T50" fmla="*/ 280 w 284"/>
                <a:gd name="T51" fmla="*/ 127 h 209"/>
                <a:gd name="T52" fmla="*/ 274 w 284"/>
                <a:gd name="T53" fmla="*/ 114 h 209"/>
                <a:gd name="T54" fmla="*/ 264 w 284"/>
                <a:gd name="T55" fmla="*/ 102 h 209"/>
                <a:gd name="T56" fmla="*/ 252 w 284"/>
                <a:gd name="T57" fmla="*/ 93 h 209"/>
                <a:gd name="T58" fmla="*/ 239 w 284"/>
                <a:gd name="T59" fmla="*/ 84 h 209"/>
                <a:gd name="T60" fmla="*/ 225 w 284"/>
                <a:gd name="T61" fmla="*/ 79 h 209"/>
                <a:gd name="T62" fmla="*/ 210 w 284"/>
                <a:gd name="T63" fmla="*/ 77 h 209"/>
                <a:gd name="T64" fmla="*/ 51 w 284"/>
                <a:gd name="T65" fmla="*/ 76 h 209"/>
                <a:gd name="T66" fmla="*/ 102 w 284"/>
                <a:gd name="T67" fmla="*/ 23 h 209"/>
                <a:gd name="T68" fmla="*/ 104 w 284"/>
                <a:gd name="T69" fmla="*/ 18 h 209"/>
                <a:gd name="T70" fmla="*/ 104 w 284"/>
                <a:gd name="T71" fmla="*/ 11 h 209"/>
                <a:gd name="T72" fmla="*/ 102 w 284"/>
                <a:gd name="T73" fmla="*/ 6 h 209"/>
                <a:gd name="T74" fmla="*/ 98 w 284"/>
                <a:gd name="T75" fmla="*/ 2 h 209"/>
                <a:gd name="T76" fmla="*/ 93 w 284"/>
                <a:gd name="T77" fmla="*/ 0 h 209"/>
                <a:gd name="T78" fmla="*/ 87 w 284"/>
                <a:gd name="T79" fmla="*/ 0 h 209"/>
                <a:gd name="T80" fmla="*/ 82 w 284"/>
                <a:gd name="T81" fmla="*/ 2 h 209"/>
                <a:gd name="T82" fmla="*/ 4 w 284"/>
                <a:gd name="T83" fmla="*/ 80 h 209"/>
                <a:gd name="T84" fmla="*/ 1 w 284"/>
                <a:gd name="T85" fmla="*/ 85 h 209"/>
                <a:gd name="T86" fmla="*/ 0 w 284"/>
                <a:gd name="T87" fmla="*/ 90 h 209"/>
                <a:gd name="T88" fmla="*/ 0 w 284"/>
                <a:gd name="T89" fmla="*/ 91 h 209"/>
                <a:gd name="T90" fmla="*/ 0 w 284"/>
                <a:gd name="T91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09">
                  <a:moveTo>
                    <a:pt x="1" y="97"/>
                  </a:moveTo>
                  <a:lnTo>
                    <a:pt x="2" y="99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9" y="175"/>
                  </a:lnTo>
                  <a:lnTo>
                    <a:pt x="81" y="177"/>
                  </a:lnTo>
                  <a:lnTo>
                    <a:pt x="84" y="178"/>
                  </a:lnTo>
                  <a:lnTo>
                    <a:pt x="86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5" y="178"/>
                  </a:lnTo>
                  <a:lnTo>
                    <a:pt x="98" y="177"/>
                  </a:lnTo>
                  <a:lnTo>
                    <a:pt x="100" y="175"/>
                  </a:lnTo>
                  <a:lnTo>
                    <a:pt x="102" y="173"/>
                  </a:lnTo>
                  <a:lnTo>
                    <a:pt x="103" y="170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0" y="154"/>
                  </a:lnTo>
                  <a:lnTo>
                    <a:pt x="51" y="106"/>
                  </a:lnTo>
                  <a:lnTo>
                    <a:pt x="204" y="106"/>
                  </a:lnTo>
                  <a:lnTo>
                    <a:pt x="213" y="107"/>
                  </a:lnTo>
                  <a:lnTo>
                    <a:pt x="222" y="110"/>
                  </a:lnTo>
                  <a:lnTo>
                    <a:pt x="231" y="114"/>
                  </a:lnTo>
                  <a:lnTo>
                    <a:pt x="238" y="120"/>
                  </a:lnTo>
                  <a:lnTo>
                    <a:pt x="245" y="126"/>
                  </a:lnTo>
                  <a:lnTo>
                    <a:pt x="250" y="133"/>
                  </a:lnTo>
                  <a:lnTo>
                    <a:pt x="253" y="142"/>
                  </a:lnTo>
                  <a:lnTo>
                    <a:pt x="254" y="149"/>
                  </a:lnTo>
                  <a:lnTo>
                    <a:pt x="254" y="194"/>
                  </a:lnTo>
                  <a:lnTo>
                    <a:pt x="255" y="198"/>
                  </a:lnTo>
                  <a:lnTo>
                    <a:pt x="256" y="201"/>
                  </a:lnTo>
                  <a:lnTo>
                    <a:pt x="257" y="203"/>
                  </a:lnTo>
                  <a:lnTo>
                    <a:pt x="260" y="205"/>
                  </a:lnTo>
                  <a:lnTo>
                    <a:pt x="262" y="207"/>
                  </a:lnTo>
                  <a:lnTo>
                    <a:pt x="264" y="208"/>
                  </a:lnTo>
                  <a:lnTo>
                    <a:pt x="267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5"/>
                  </a:lnTo>
                  <a:lnTo>
                    <a:pt x="282" y="203"/>
                  </a:lnTo>
                  <a:lnTo>
                    <a:pt x="283" y="201"/>
                  </a:lnTo>
                  <a:lnTo>
                    <a:pt x="284" y="198"/>
                  </a:lnTo>
                  <a:lnTo>
                    <a:pt x="284" y="194"/>
                  </a:lnTo>
                  <a:lnTo>
                    <a:pt x="284" y="149"/>
                  </a:lnTo>
                  <a:lnTo>
                    <a:pt x="284" y="142"/>
                  </a:lnTo>
                  <a:lnTo>
                    <a:pt x="283" y="135"/>
                  </a:lnTo>
                  <a:lnTo>
                    <a:pt x="280" y="127"/>
                  </a:lnTo>
                  <a:lnTo>
                    <a:pt x="278" y="121"/>
                  </a:lnTo>
                  <a:lnTo>
                    <a:pt x="274" y="114"/>
                  </a:lnTo>
                  <a:lnTo>
                    <a:pt x="269" y="108"/>
                  </a:lnTo>
                  <a:lnTo>
                    <a:pt x="264" y="102"/>
                  </a:lnTo>
                  <a:lnTo>
                    <a:pt x="259" y="97"/>
                  </a:lnTo>
                  <a:lnTo>
                    <a:pt x="252" y="93"/>
                  </a:lnTo>
                  <a:lnTo>
                    <a:pt x="246" y="88"/>
                  </a:lnTo>
                  <a:lnTo>
                    <a:pt x="239" y="84"/>
                  </a:lnTo>
                  <a:lnTo>
                    <a:pt x="232" y="81"/>
                  </a:lnTo>
                  <a:lnTo>
                    <a:pt x="225" y="79"/>
                  </a:lnTo>
                  <a:lnTo>
                    <a:pt x="218" y="78"/>
                  </a:lnTo>
                  <a:lnTo>
                    <a:pt x="210" y="77"/>
                  </a:lnTo>
                  <a:lnTo>
                    <a:pt x="204" y="76"/>
                  </a:lnTo>
                  <a:lnTo>
                    <a:pt x="51" y="76"/>
                  </a:lnTo>
                  <a:lnTo>
                    <a:pt x="101" y="25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5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4" y="80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172"/>
            <p:cNvSpPr/>
            <p:nvPr/>
          </p:nvSpPr>
          <p:spPr bwMode="auto">
            <a:xfrm>
              <a:off x="6446347" y="1871149"/>
              <a:ext cx="67985" cy="44131"/>
            </a:xfrm>
            <a:custGeom>
              <a:avLst/>
              <a:gdLst>
                <a:gd name="T0" fmla="*/ 283 w 285"/>
                <a:gd name="T1" fmla="*/ 83 h 182"/>
                <a:gd name="T2" fmla="*/ 206 w 285"/>
                <a:gd name="T3" fmla="*/ 6 h 182"/>
                <a:gd name="T4" fmla="*/ 200 w 285"/>
                <a:gd name="T5" fmla="*/ 3 h 182"/>
                <a:gd name="T6" fmla="*/ 195 w 285"/>
                <a:gd name="T7" fmla="*/ 2 h 182"/>
                <a:gd name="T8" fmla="*/ 190 w 285"/>
                <a:gd name="T9" fmla="*/ 3 h 182"/>
                <a:gd name="T10" fmla="*/ 184 w 285"/>
                <a:gd name="T11" fmla="*/ 6 h 182"/>
                <a:gd name="T12" fmla="*/ 181 w 285"/>
                <a:gd name="T13" fmla="*/ 12 h 182"/>
                <a:gd name="T14" fmla="*/ 180 w 285"/>
                <a:gd name="T15" fmla="*/ 17 h 182"/>
                <a:gd name="T16" fmla="*/ 181 w 285"/>
                <a:gd name="T17" fmla="*/ 22 h 182"/>
                <a:gd name="T18" fmla="*/ 184 w 285"/>
                <a:gd name="T19" fmla="*/ 28 h 182"/>
                <a:gd name="T20" fmla="*/ 81 w 285"/>
                <a:gd name="T21" fmla="*/ 77 h 182"/>
                <a:gd name="T22" fmla="*/ 64 w 285"/>
                <a:gd name="T23" fmla="*/ 75 h 182"/>
                <a:gd name="T24" fmla="*/ 47 w 285"/>
                <a:gd name="T25" fmla="*/ 70 h 182"/>
                <a:gd name="T26" fmla="*/ 35 w 285"/>
                <a:gd name="T27" fmla="*/ 60 h 182"/>
                <a:gd name="T28" fmla="*/ 31 w 285"/>
                <a:gd name="T29" fmla="*/ 53 h 182"/>
                <a:gd name="T30" fmla="*/ 30 w 285"/>
                <a:gd name="T31" fmla="*/ 45 h 182"/>
                <a:gd name="T32" fmla="*/ 29 w 285"/>
                <a:gd name="T33" fmla="*/ 13 h 182"/>
                <a:gd name="T34" fmla="*/ 27 w 285"/>
                <a:gd name="T35" fmla="*/ 7 h 182"/>
                <a:gd name="T36" fmla="*/ 23 w 285"/>
                <a:gd name="T37" fmla="*/ 3 h 182"/>
                <a:gd name="T38" fmla="*/ 17 w 285"/>
                <a:gd name="T39" fmla="*/ 1 h 182"/>
                <a:gd name="T40" fmla="*/ 12 w 285"/>
                <a:gd name="T41" fmla="*/ 1 h 182"/>
                <a:gd name="T42" fmla="*/ 7 w 285"/>
                <a:gd name="T43" fmla="*/ 3 h 182"/>
                <a:gd name="T44" fmla="*/ 2 w 285"/>
                <a:gd name="T45" fmla="*/ 7 h 182"/>
                <a:gd name="T46" fmla="*/ 0 w 285"/>
                <a:gd name="T47" fmla="*/ 13 h 182"/>
                <a:gd name="T48" fmla="*/ 0 w 285"/>
                <a:gd name="T49" fmla="*/ 45 h 182"/>
                <a:gd name="T50" fmla="*/ 1 w 285"/>
                <a:gd name="T51" fmla="*/ 60 h 182"/>
                <a:gd name="T52" fmla="*/ 7 w 285"/>
                <a:gd name="T53" fmla="*/ 73 h 182"/>
                <a:gd name="T54" fmla="*/ 15 w 285"/>
                <a:gd name="T55" fmla="*/ 83 h 182"/>
                <a:gd name="T56" fmla="*/ 26 w 285"/>
                <a:gd name="T57" fmla="*/ 92 h 182"/>
                <a:gd name="T58" fmla="*/ 38 w 285"/>
                <a:gd name="T59" fmla="*/ 98 h 182"/>
                <a:gd name="T60" fmla="*/ 52 w 285"/>
                <a:gd name="T61" fmla="*/ 103 h 182"/>
                <a:gd name="T62" fmla="*/ 81 w 285"/>
                <a:gd name="T63" fmla="*/ 107 h 182"/>
                <a:gd name="T64" fmla="*/ 184 w 285"/>
                <a:gd name="T65" fmla="*/ 156 h 182"/>
                <a:gd name="T66" fmla="*/ 181 w 285"/>
                <a:gd name="T67" fmla="*/ 162 h 182"/>
                <a:gd name="T68" fmla="*/ 180 w 285"/>
                <a:gd name="T69" fmla="*/ 167 h 182"/>
                <a:gd name="T70" fmla="*/ 181 w 285"/>
                <a:gd name="T71" fmla="*/ 172 h 182"/>
                <a:gd name="T72" fmla="*/ 184 w 285"/>
                <a:gd name="T73" fmla="*/ 178 h 182"/>
                <a:gd name="T74" fmla="*/ 190 w 285"/>
                <a:gd name="T75" fmla="*/ 181 h 182"/>
                <a:gd name="T76" fmla="*/ 195 w 285"/>
                <a:gd name="T77" fmla="*/ 182 h 182"/>
                <a:gd name="T78" fmla="*/ 200 w 285"/>
                <a:gd name="T79" fmla="*/ 181 h 182"/>
                <a:gd name="T80" fmla="*/ 206 w 285"/>
                <a:gd name="T81" fmla="*/ 178 h 182"/>
                <a:gd name="T82" fmla="*/ 283 w 285"/>
                <a:gd name="T83" fmla="*/ 101 h 182"/>
                <a:gd name="T84" fmla="*/ 285 w 285"/>
                <a:gd name="T85" fmla="*/ 94 h 182"/>
                <a:gd name="T86" fmla="*/ 285 w 285"/>
                <a:gd name="T87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" h="182">
                  <a:moveTo>
                    <a:pt x="284" y="86"/>
                  </a:moveTo>
                  <a:lnTo>
                    <a:pt x="283" y="83"/>
                  </a:lnTo>
                  <a:lnTo>
                    <a:pt x="281" y="81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0" y="3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90" y="3"/>
                  </a:lnTo>
                  <a:lnTo>
                    <a:pt x="186" y="4"/>
                  </a:lnTo>
                  <a:lnTo>
                    <a:pt x="184" y="6"/>
                  </a:lnTo>
                  <a:lnTo>
                    <a:pt x="182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0" y="19"/>
                  </a:lnTo>
                  <a:lnTo>
                    <a:pt x="181" y="22"/>
                  </a:lnTo>
                  <a:lnTo>
                    <a:pt x="182" y="25"/>
                  </a:lnTo>
                  <a:lnTo>
                    <a:pt x="184" y="28"/>
                  </a:lnTo>
                  <a:lnTo>
                    <a:pt x="234" y="77"/>
                  </a:lnTo>
                  <a:lnTo>
                    <a:pt x="81" y="77"/>
                  </a:lnTo>
                  <a:lnTo>
                    <a:pt x="73" y="76"/>
                  </a:lnTo>
                  <a:lnTo>
                    <a:pt x="64" y="75"/>
                  </a:lnTo>
                  <a:lnTo>
                    <a:pt x="56" y="73"/>
                  </a:lnTo>
                  <a:lnTo>
                    <a:pt x="47" y="70"/>
                  </a:lnTo>
                  <a:lnTo>
                    <a:pt x="41" y="65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7" y="73"/>
                  </a:lnTo>
                  <a:lnTo>
                    <a:pt x="11" y="78"/>
                  </a:lnTo>
                  <a:lnTo>
                    <a:pt x="15" y="83"/>
                  </a:lnTo>
                  <a:lnTo>
                    <a:pt x="21" y="88"/>
                  </a:lnTo>
                  <a:lnTo>
                    <a:pt x="26" y="92"/>
                  </a:lnTo>
                  <a:lnTo>
                    <a:pt x="31" y="95"/>
                  </a:lnTo>
                  <a:lnTo>
                    <a:pt x="38" y="98"/>
                  </a:lnTo>
                  <a:lnTo>
                    <a:pt x="44" y="101"/>
                  </a:lnTo>
                  <a:lnTo>
                    <a:pt x="52" y="103"/>
                  </a:lnTo>
                  <a:lnTo>
                    <a:pt x="66" y="106"/>
                  </a:lnTo>
                  <a:lnTo>
                    <a:pt x="81" y="107"/>
                  </a:lnTo>
                  <a:lnTo>
                    <a:pt x="234" y="107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1" y="162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70"/>
                  </a:lnTo>
                  <a:lnTo>
                    <a:pt x="181" y="172"/>
                  </a:lnTo>
                  <a:lnTo>
                    <a:pt x="182" y="175"/>
                  </a:lnTo>
                  <a:lnTo>
                    <a:pt x="184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5" y="182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4" y="180"/>
                  </a:lnTo>
                  <a:lnTo>
                    <a:pt x="206" y="178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4" y="97"/>
                  </a:lnTo>
                  <a:lnTo>
                    <a:pt x="285" y="94"/>
                  </a:lnTo>
                  <a:lnTo>
                    <a:pt x="285" y="91"/>
                  </a:lnTo>
                  <a:lnTo>
                    <a:pt x="285" y="89"/>
                  </a:lnTo>
                  <a:lnTo>
                    <a:pt x="28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1" name="Google Shape;436;p24"/>
          <p:cNvSpPr txBox="1"/>
          <p:nvPr/>
        </p:nvSpPr>
        <p:spPr>
          <a:xfrm>
            <a:off x="729656" y="1041416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 err="1" smtClean="0"/>
              <a:t>Tahapan</a:t>
            </a:r>
            <a:r>
              <a:rPr lang="en-US" sz="3200" dirty="0" smtClean="0"/>
              <a:t> </a:t>
            </a:r>
            <a:r>
              <a:rPr lang="en-US" sz="3200" dirty="0" err="1" smtClean="0"/>
              <a:t>Pengembangan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Klaster</a:t>
            </a:r>
            <a:r>
              <a:rPr lang="en-US" sz="3200" dirty="0" smtClean="0"/>
              <a:t> Industri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22" name="Google Shape;1004;p37"/>
          <p:cNvSpPr/>
          <p:nvPr/>
        </p:nvSpPr>
        <p:spPr>
          <a:xfrm>
            <a:off x="1927219" y="3400340"/>
            <a:ext cx="9018375" cy="1866491"/>
          </a:xfrm>
          <a:custGeom>
            <a:avLst/>
            <a:gdLst/>
            <a:ahLst/>
            <a:cxnLst/>
            <a:rect l="l" t="t" r="r" b="b"/>
            <a:pathLst>
              <a:path w="210664" h="39398" extrusionOk="0">
                <a:moveTo>
                  <a:pt x="196001" y="543"/>
                </a:moveTo>
                <a:cubicBezTo>
                  <a:pt x="196666" y="2032"/>
                  <a:pt x="197869" y="3393"/>
                  <a:pt x="198819" y="4787"/>
                </a:cubicBezTo>
                <a:cubicBezTo>
                  <a:pt x="200023" y="6529"/>
                  <a:pt x="201258" y="8302"/>
                  <a:pt x="202493" y="10044"/>
                </a:cubicBezTo>
                <a:cubicBezTo>
                  <a:pt x="204868" y="13432"/>
                  <a:pt x="207243" y="16853"/>
                  <a:pt x="209650" y="20241"/>
                </a:cubicBezTo>
                <a:cubicBezTo>
                  <a:pt x="209682" y="20336"/>
                  <a:pt x="209777" y="20368"/>
                  <a:pt x="209872" y="20368"/>
                </a:cubicBezTo>
                <a:cubicBezTo>
                  <a:pt x="207306" y="23250"/>
                  <a:pt x="205406" y="26448"/>
                  <a:pt x="203189" y="29425"/>
                </a:cubicBezTo>
                <a:cubicBezTo>
                  <a:pt x="200909" y="32497"/>
                  <a:pt x="198439" y="35537"/>
                  <a:pt x="196254" y="38641"/>
                </a:cubicBezTo>
                <a:lnTo>
                  <a:pt x="131396" y="38641"/>
                </a:lnTo>
                <a:cubicBezTo>
                  <a:pt x="133676" y="35569"/>
                  <a:pt x="136051" y="32497"/>
                  <a:pt x="138521" y="29489"/>
                </a:cubicBezTo>
                <a:cubicBezTo>
                  <a:pt x="141023" y="26385"/>
                  <a:pt x="144063" y="23408"/>
                  <a:pt x="146280" y="20241"/>
                </a:cubicBezTo>
                <a:cubicBezTo>
                  <a:pt x="146394" y="20099"/>
                  <a:pt x="146253" y="19983"/>
                  <a:pt x="146086" y="19983"/>
                </a:cubicBezTo>
                <a:cubicBezTo>
                  <a:pt x="146066" y="19983"/>
                  <a:pt x="146047" y="19985"/>
                  <a:pt x="146027" y="19988"/>
                </a:cubicBezTo>
                <a:cubicBezTo>
                  <a:pt x="146217" y="19925"/>
                  <a:pt x="146344" y="19766"/>
                  <a:pt x="146217" y="19608"/>
                </a:cubicBezTo>
                <a:cubicBezTo>
                  <a:pt x="143778" y="16473"/>
                  <a:pt x="141371" y="13337"/>
                  <a:pt x="138996" y="10170"/>
                </a:cubicBezTo>
                <a:cubicBezTo>
                  <a:pt x="136748" y="7162"/>
                  <a:pt x="134721" y="3995"/>
                  <a:pt x="132187" y="1082"/>
                </a:cubicBezTo>
                <a:cubicBezTo>
                  <a:pt x="139028" y="1050"/>
                  <a:pt x="145868" y="1018"/>
                  <a:pt x="152709" y="955"/>
                </a:cubicBezTo>
                <a:cubicBezTo>
                  <a:pt x="167118" y="860"/>
                  <a:pt x="181528" y="702"/>
                  <a:pt x="195969" y="575"/>
                </a:cubicBezTo>
                <a:cubicBezTo>
                  <a:pt x="195969" y="575"/>
                  <a:pt x="196001" y="543"/>
                  <a:pt x="196001" y="543"/>
                </a:cubicBezTo>
                <a:close/>
                <a:moveTo>
                  <a:pt x="131681" y="1082"/>
                </a:moveTo>
                <a:cubicBezTo>
                  <a:pt x="133454" y="4217"/>
                  <a:pt x="135893" y="7194"/>
                  <a:pt x="138110" y="10170"/>
                </a:cubicBezTo>
                <a:cubicBezTo>
                  <a:pt x="140516" y="13432"/>
                  <a:pt x="142987" y="16663"/>
                  <a:pt x="145520" y="19893"/>
                </a:cubicBezTo>
                <a:cubicBezTo>
                  <a:pt x="145593" y="19990"/>
                  <a:pt x="145721" y="20031"/>
                  <a:pt x="145848" y="20031"/>
                </a:cubicBezTo>
                <a:cubicBezTo>
                  <a:pt x="145880" y="20031"/>
                  <a:pt x="145912" y="20028"/>
                  <a:pt x="145943" y="20023"/>
                </a:cubicBezTo>
                <a:lnTo>
                  <a:pt x="145943" y="20023"/>
                </a:lnTo>
                <a:cubicBezTo>
                  <a:pt x="145918" y="20032"/>
                  <a:pt x="145893" y="20051"/>
                  <a:pt x="145868" y="20051"/>
                </a:cubicBezTo>
                <a:cubicBezTo>
                  <a:pt x="142733" y="22838"/>
                  <a:pt x="140326" y="26163"/>
                  <a:pt x="137825" y="29204"/>
                </a:cubicBezTo>
                <a:cubicBezTo>
                  <a:pt x="135259" y="32307"/>
                  <a:pt x="132852" y="35474"/>
                  <a:pt x="130509" y="38641"/>
                </a:cubicBezTo>
                <a:cubicBezTo>
                  <a:pt x="108879" y="38672"/>
                  <a:pt x="87217" y="38672"/>
                  <a:pt x="65587" y="38672"/>
                </a:cubicBezTo>
                <a:cubicBezTo>
                  <a:pt x="68089" y="35601"/>
                  <a:pt x="70528" y="32465"/>
                  <a:pt x="72840" y="29330"/>
                </a:cubicBezTo>
                <a:cubicBezTo>
                  <a:pt x="75056" y="26290"/>
                  <a:pt x="77558" y="23218"/>
                  <a:pt x="79205" y="20020"/>
                </a:cubicBezTo>
                <a:cubicBezTo>
                  <a:pt x="79205" y="19988"/>
                  <a:pt x="79205" y="19988"/>
                  <a:pt x="79205" y="19956"/>
                </a:cubicBezTo>
                <a:cubicBezTo>
                  <a:pt x="79332" y="19861"/>
                  <a:pt x="79363" y="19766"/>
                  <a:pt x="79268" y="19639"/>
                </a:cubicBezTo>
                <a:cubicBezTo>
                  <a:pt x="76988" y="16536"/>
                  <a:pt x="74708" y="13401"/>
                  <a:pt x="72428" y="10297"/>
                </a:cubicBezTo>
                <a:cubicBezTo>
                  <a:pt x="70243" y="7320"/>
                  <a:pt x="68311" y="4185"/>
                  <a:pt x="65777" y="1335"/>
                </a:cubicBezTo>
                <a:lnTo>
                  <a:pt x="76735" y="1335"/>
                </a:lnTo>
                <a:cubicBezTo>
                  <a:pt x="95040" y="1272"/>
                  <a:pt x="113344" y="1208"/>
                  <a:pt x="131681" y="1082"/>
                </a:cubicBezTo>
                <a:close/>
                <a:moveTo>
                  <a:pt x="3168" y="1177"/>
                </a:moveTo>
                <a:cubicBezTo>
                  <a:pt x="4593" y="1291"/>
                  <a:pt x="6041" y="1313"/>
                  <a:pt x="7491" y="1313"/>
                </a:cubicBezTo>
                <a:cubicBezTo>
                  <a:pt x="8458" y="1313"/>
                  <a:pt x="9425" y="1303"/>
                  <a:pt x="10388" y="1303"/>
                </a:cubicBezTo>
                <a:cubicBezTo>
                  <a:pt x="13587" y="1335"/>
                  <a:pt x="16817" y="1335"/>
                  <a:pt x="20016" y="1335"/>
                </a:cubicBezTo>
                <a:cubicBezTo>
                  <a:pt x="26413" y="1335"/>
                  <a:pt x="32842" y="1335"/>
                  <a:pt x="39239" y="1367"/>
                </a:cubicBezTo>
                <a:cubicBezTo>
                  <a:pt x="47884" y="1367"/>
                  <a:pt x="56530" y="1335"/>
                  <a:pt x="65144" y="1335"/>
                </a:cubicBezTo>
                <a:cubicBezTo>
                  <a:pt x="66917" y="4407"/>
                  <a:pt x="69419" y="7320"/>
                  <a:pt x="71541" y="10266"/>
                </a:cubicBezTo>
                <a:cubicBezTo>
                  <a:pt x="73885" y="13496"/>
                  <a:pt x="76228" y="16694"/>
                  <a:pt x="78603" y="19925"/>
                </a:cubicBezTo>
                <a:cubicBezTo>
                  <a:pt x="78603" y="19925"/>
                  <a:pt x="78603" y="19925"/>
                  <a:pt x="78603" y="19956"/>
                </a:cubicBezTo>
                <a:cubicBezTo>
                  <a:pt x="76133" y="22965"/>
                  <a:pt x="74233" y="26227"/>
                  <a:pt x="71953" y="29330"/>
                </a:cubicBezTo>
                <a:cubicBezTo>
                  <a:pt x="69641" y="32434"/>
                  <a:pt x="67203" y="35537"/>
                  <a:pt x="64732" y="38609"/>
                </a:cubicBezTo>
                <a:cubicBezTo>
                  <a:pt x="64701" y="38609"/>
                  <a:pt x="64701" y="38641"/>
                  <a:pt x="64669" y="38672"/>
                </a:cubicBezTo>
                <a:lnTo>
                  <a:pt x="44401" y="38672"/>
                </a:lnTo>
                <a:cubicBezTo>
                  <a:pt x="36239" y="38672"/>
                  <a:pt x="28067" y="38652"/>
                  <a:pt x="19897" y="38652"/>
                </a:cubicBezTo>
                <a:cubicBezTo>
                  <a:pt x="13769" y="38652"/>
                  <a:pt x="7642" y="38663"/>
                  <a:pt x="1521" y="38704"/>
                </a:cubicBezTo>
                <a:cubicBezTo>
                  <a:pt x="6398" y="32655"/>
                  <a:pt x="10420" y="26195"/>
                  <a:pt x="14410" y="19861"/>
                </a:cubicBezTo>
                <a:cubicBezTo>
                  <a:pt x="14505" y="19703"/>
                  <a:pt x="14410" y="19576"/>
                  <a:pt x="14252" y="19481"/>
                </a:cubicBezTo>
                <a:cubicBezTo>
                  <a:pt x="12415" y="16441"/>
                  <a:pt x="9755" y="13527"/>
                  <a:pt x="7570" y="10582"/>
                </a:cubicBezTo>
                <a:cubicBezTo>
                  <a:pt x="5289" y="7479"/>
                  <a:pt x="3073" y="4343"/>
                  <a:pt x="887" y="1208"/>
                </a:cubicBezTo>
                <a:lnTo>
                  <a:pt x="887" y="1208"/>
                </a:lnTo>
                <a:cubicBezTo>
                  <a:pt x="1268" y="1224"/>
                  <a:pt x="1648" y="1240"/>
                  <a:pt x="2028" y="1240"/>
                </a:cubicBezTo>
                <a:cubicBezTo>
                  <a:pt x="2408" y="1240"/>
                  <a:pt x="2788" y="1224"/>
                  <a:pt x="3168" y="1177"/>
                </a:cubicBezTo>
                <a:close/>
                <a:moveTo>
                  <a:pt x="196033" y="1"/>
                </a:moveTo>
                <a:cubicBezTo>
                  <a:pt x="196013" y="1"/>
                  <a:pt x="195991" y="2"/>
                  <a:pt x="195969" y="5"/>
                </a:cubicBezTo>
                <a:cubicBezTo>
                  <a:pt x="147881" y="486"/>
                  <a:pt x="99794" y="767"/>
                  <a:pt x="51706" y="767"/>
                </a:cubicBezTo>
                <a:cubicBezTo>
                  <a:pt x="49155" y="767"/>
                  <a:pt x="46604" y="766"/>
                  <a:pt x="44052" y="765"/>
                </a:cubicBezTo>
                <a:lnTo>
                  <a:pt x="22897" y="765"/>
                </a:lnTo>
                <a:cubicBezTo>
                  <a:pt x="19192" y="765"/>
                  <a:pt x="15519" y="733"/>
                  <a:pt x="11845" y="733"/>
                </a:cubicBezTo>
                <a:cubicBezTo>
                  <a:pt x="10191" y="733"/>
                  <a:pt x="8518" y="684"/>
                  <a:pt x="6852" y="684"/>
                </a:cubicBezTo>
                <a:cubicBezTo>
                  <a:pt x="5519" y="684"/>
                  <a:pt x="4192" y="716"/>
                  <a:pt x="2883" y="828"/>
                </a:cubicBezTo>
                <a:cubicBezTo>
                  <a:pt x="2632" y="810"/>
                  <a:pt x="2379" y="802"/>
                  <a:pt x="2125" y="802"/>
                </a:cubicBezTo>
                <a:cubicBezTo>
                  <a:pt x="1511" y="802"/>
                  <a:pt x="890" y="847"/>
                  <a:pt x="286" y="892"/>
                </a:cubicBezTo>
                <a:cubicBezTo>
                  <a:pt x="127" y="892"/>
                  <a:pt x="64" y="987"/>
                  <a:pt x="96" y="1050"/>
                </a:cubicBezTo>
                <a:cubicBezTo>
                  <a:pt x="32" y="1145"/>
                  <a:pt x="1" y="1240"/>
                  <a:pt x="64" y="1335"/>
                </a:cubicBezTo>
                <a:cubicBezTo>
                  <a:pt x="2186" y="4438"/>
                  <a:pt x="4403" y="7542"/>
                  <a:pt x="6651" y="10582"/>
                </a:cubicBezTo>
                <a:cubicBezTo>
                  <a:pt x="8868" y="13591"/>
                  <a:pt x="10895" y="16821"/>
                  <a:pt x="13682" y="19576"/>
                </a:cubicBezTo>
                <a:cubicBezTo>
                  <a:pt x="9596" y="26037"/>
                  <a:pt x="4973" y="32307"/>
                  <a:pt x="697" y="38704"/>
                </a:cubicBezTo>
                <a:cubicBezTo>
                  <a:pt x="634" y="38799"/>
                  <a:pt x="666" y="38863"/>
                  <a:pt x="729" y="38926"/>
                </a:cubicBezTo>
                <a:cubicBezTo>
                  <a:pt x="697" y="39084"/>
                  <a:pt x="824" y="39243"/>
                  <a:pt x="1109" y="39243"/>
                </a:cubicBezTo>
                <a:cubicBezTo>
                  <a:pt x="17999" y="39359"/>
                  <a:pt x="34890" y="39397"/>
                  <a:pt x="51780" y="39397"/>
                </a:cubicBezTo>
                <a:cubicBezTo>
                  <a:pt x="85560" y="39397"/>
                  <a:pt x="119340" y="39243"/>
                  <a:pt x="153121" y="39243"/>
                </a:cubicBezTo>
                <a:lnTo>
                  <a:pt x="196444" y="39211"/>
                </a:lnTo>
                <a:cubicBezTo>
                  <a:pt x="196697" y="39211"/>
                  <a:pt x="196824" y="39084"/>
                  <a:pt x="196856" y="38958"/>
                </a:cubicBezTo>
                <a:cubicBezTo>
                  <a:pt x="199484" y="35854"/>
                  <a:pt x="201764" y="32624"/>
                  <a:pt x="204140" y="29425"/>
                </a:cubicBezTo>
                <a:cubicBezTo>
                  <a:pt x="206325" y="26448"/>
                  <a:pt x="208953" y="23440"/>
                  <a:pt x="210600" y="20305"/>
                </a:cubicBezTo>
                <a:cubicBezTo>
                  <a:pt x="210663" y="20178"/>
                  <a:pt x="210568" y="20083"/>
                  <a:pt x="210410" y="20051"/>
                </a:cubicBezTo>
                <a:cubicBezTo>
                  <a:pt x="210410" y="20020"/>
                  <a:pt x="210410" y="19988"/>
                  <a:pt x="210378" y="19956"/>
                </a:cubicBezTo>
                <a:cubicBezTo>
                  <a:pt x="208067" y="16663"/>
                  <a:pt x="205755" y="13337"/>
                  <a:pt x="203411" y="10044"/>
                </a:cubicBezTo>
                <a:cubicBezTo>
                  <a:pt x="202334" y="8492"/>
                  <a:pt x="201226" y="6940"/>
                  <a:pt x="200149" y="5388"/>
                </a:cubicBezTo>
                <a:cubicBezTo>
                  <a:pt x="198978" y="3710"/>
                  <a:pt x="197964" y="1810"/>
                  <a:pt x="196381" y="258"/>
                </a:cubicBezTo>
                <a:cubicBezTo>
                  <a:pt x="196381" y="143"/>
                  <a:pt x="196249" y="1"/>
                  <a:pt x="196033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006;p37"/>
          <p:cNvGrpSpPr/>
          <p:nvPr/>
        </p:nvGrpSpPr>
        <p:grpSpPr>
          <a:xfrm>
            <a:off x="9020096" y="2439273"/>
            <a:ext cx="561949" cy="1172349"/>
            <a:chOff x="6333768" y="1156750"/>
            <a:chExt cx="429945" cy="743184"/>
          </a:xfrm>
        </p:grpSpPr>
        <p:sp>
          <p:nvSpPr>
            <p:cNvPr id="25" name="Google Shape;1007;p37"/>
            <p:cNvSpPr/>
            <p:nvPr/>
          </p:nvSpPr>
          <p:spPr>
            <a:xfrm>
              <a:off x="6346141" y="1174289"/>
              <a:ext cx="407091" cy="708347"/>
            </a:xfrm>
            <a:custGeom>
              <a:avLst/>
              <a:gdLst/>
              <a:ahLst/>
              <a:cxnLst/>
              <a:rect l="l" t="t" r="r" b="b"/>
              <a:pathLst>
                <a:path w="13555" h="23586" extrusionOk="0">
                  <a:moveTo>
                    <a:pt x="6218" y="0"/>
                  </a:moveTo>
                  <a:cubicBezTo>
                    <a:pt x="4369" y="0"/>
                    <a:pt x="2448" y="525"/>
                    <a:pt x="919" y="1129"/>
                  </a:cubicBezTo>
                  <a:cubicBezTo>
                    <a:pt x="951" y="1129"/>
                    <a:pt x="982" y="1161"/>
                    <a:pt x="1014" y="1193"/>
                  </a:cubicBezTo>
                  <a:cubicBezTo>
                    <a:pt x="1552" y="2048"/>
                    <a:pt x="2059" y="2966"/>
                    <a:pt x="2566" y="3885"/>
                  </a:cubicBezTo>
                  <a:cubicBezTo>
                    <a:pt x="2566" y="3885"/>
                    <a:pt x="2566" y="3916"/>
                    <a:pt x="2566" y="3916"/>
                  </a:cubicBezTo>
                  <a:cubicBezTo>
                    <a:pt x="3365" y="3329"/>
                    <a:pt x="4700" y="2826"/>
                    <a:pt x="5895" y="2826"/>
                  </a:cubicBezTo>
                  <a:cubicBezTo>
                    <a:pt x="7021" y="2826"/>
                    <a:pt x="8022" y="3273"/>
                    <a:pt x="8330" y="4518"/>
                  </a:cubicBezTo>
                  <a:cubicBezTo>
                    <a:pt x="9026" y="7242"/>
                    <a:pt x="6429" y="9300"/>
                    <a:pt x="4086" y="9838"/>
                  </a:cubicBezTo>
                  <a:cubicBezTo>
                    <a:pt x="4086" y="10535"/>
                    <a:pt x="3991" y="11200"/>
                    <a:pt x="3928" y="11897"/>
                  </a:cubicBezTo>
                  <a:cubicBezTo>
                    <a:pt x="3896" y="12245"/>
                    <a:pt x="3864" y="12594"/>
                    <a:pt x="3896" y="12942"/>
                  </a:cubicBezTo>
                  <a:cubicBezTo>
                    <a:pt x="3896" y="13069"/>
                    <a:pt x="3928" y="13100"/>
                    <a:pt x="3928" y="13195"/>
                  </a:cubicBezTo>
                  <a:lnTo>
                    <a:pt x="3959" y="13195"/>
                  </a:lnTo>
                  <a:cubicBezTo>
                    <a:pt x="5289" y="13227"/>
                    <a:pt x="6904" y="13417"/>
                    <a:pt x="7791" y="14525"/>
                  </a:cubicBezTo>
                  <a:cubicBezTo>
                    <a:pt x="8488" y="15380"/>
                    <a:pt x="8710" y="16584"/>
                    <a:pt x="8330" y="17629"/>
                  </a:cubicBezTo>
                  <a:cubicBezTo>
                    <a:pt x="7778" y="19117"/>
                    <a:pt x="6460" y="19827"/>
                    <a:pt x="5097" y="19827"/>
                  </a:cubicBezTo>
                  <a:cubicBezTo>
                    <a:pt x="4111" y="19827"/>
                    <a:pt x="3102" y="19455"/>
                    <a:pt x="2344" y="18737"/>
                  </a:cubicBezTo>
                  <a:cubicBezTo>
                    <a:pt x="1996" y="19339"/>
                    <a:pt x="1521" y="19941"/>
                    <a:pt x="1141" y="20543"/>
                  </a:cubicBezTo>
                  <a:cubicBezTo>
                    <a:pt x="761" y="21049"/>
                    <a:pt x="412" y="21588"/>
                    <a:pt x="1" y="22031"/>
                  </a:cubicBezTo>
                  <a:cubicBezTo>
                    <a:pt x="64" y="22031"/>
                    <a:pt x="96" y="22063"/>
                    <a:pt x="159" y="22094"/>
                  </a:cubicBezTo>
                  <a:cubicBezTo>
                    <a:pt x="1529" y="23087"/>
                    <a:pt x="3133" y="23585"/>
                    <a:pt x="4723" y="23585"/>
                  </a:cubicBezTo>
                  <a:cubicBezTo>
                    <a:pt x="6737" y="23585"/>
                    <a:pt x="8729" y="22786"/>
                    <a:pt x="10198" y="21176"/>
                  </a:cubicBezTo>
                  <a:cubicBezTo>
                    <a:pt x="12922" y="18167"/>
                    <a:pt x="13428" y="11802"/>
                    <a:pt x="8551" y="10662"/>
                  </a:cubicBezTo>
                  <a:cubicBezTo>
                    <a:pt x="8393" y="10630"/>
                    <a:pt x="8393" y="10472"/>
                    <a:pt x="8456" y="10377"/>
                  </a:cubicBezTo>
                  <a:cubicBezTo>
                    <a:pt x="8393" y="10250"/>
                    <a:pt x="8393" y="10092"/>
                    <a:pt x="8551" y="9997"/>
                  </a:cubicBezTo>
                  <a:cubicBezTo>
                    <a:pt x="11370" y="8350"/>
                    <a:pt x="13555" y="4233"/>
                    <a:pt x="10641" y="1541"/>
                  </a:cubicBezTo>
                  <a:cubicBezTo>
                    <a:pt x="9437" y="411"/>
                    <a:pt x="7855" y="0"/>
                    <a:pt x="6218" y="0"/>
                  </a:cubicBezTo>
                  <a:close/>
                </a:path>
              </a:pathLst>
            </a:custGeom>
            <a:solidFill>
              <a:srgbClr val="F4A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08;p37"/>
            <p:cNvSpPr/>
            <p:nvPr/>
          </p:nvSpPr>
          <p:spPr>
            <a:xfrm>
              <a:off x="6333768" y="1156750"/>
              <a:ext cx="429945" cy="743184"/>
            </a:xfrm>
            <a:custGeom>
              <a:avLst/>
              <a:gdLst/>
              <a:ahLst/>
              <a:cxnLst/>
              <a:rect l="l" t="t" r="r" b="b"/>
              <a:pathLst>
                <a:path w="14316" h="24746" extrusionOk="0">
                  <a:moveTo>
                    <a:pt x="6641" y="584"/>
                  </a:moveTo>
                  <a:cubicBezTo>
                    <a:pt x="8274" y="584"/>
                    <a:pt x="9849" y="995"/>
                    <a:pt x="11053" y="2125"/>
                  </a:cubicBezTo>
                  <a:cubicBezTo>
                    <a:pt x="13967" y="4817"/>
                    <a:pt x="11782" y="8934"/>
                    <a:pt x="8963" y="10581"/>
                  </a:cubicBezTo>
                  <a:cubicBezTo>
                    <a:pt x="8837" y="10676"/>
                    <a:pt x="8805" y="10834"/>
                    <a:pt x="8868" y="10961"/>
                  </a:cubicBezTo>
                  <a:cubicBezTo>
                    <a:pt x="8805" y="11056"/>
                    <a:pt x="8805" y="11214"/>
                    <a:pt x="8963" y="11246"/>
                  </a:cubicBezTo>
                  <a:cubicBezTo>
                    <a:pt x="13840" y="12386"/>
                    <a:pt x="13334" y="18751"/>
                    <a:pt x="10610" y="21760"/>
                  </a:cubicBezTo>
                  <a:cubicBezTo>
                    <a:pt x="9141" y="23370"/>
                    <a:pt x="7149" y="24169"/>
                    <a:pt x="5135" y="24169"/>
                  </a:cubicBezTo>
                  <a:cubicBezTo>
                    <a:pt x="3545" y="24169"/>
                    <a:pt x="1941" y="23671"/>
                    <a:pt x="571" y="22678"/>
                  </a:cubicBezTo>
                  <a:cubicBezTo>
                    <a:pt x="508" y="22647"/>
                    <a:pt x="476" y="22615"/>
                    <a:pt x="413" y="22615"/>
                  </a:cubicBezTo>
                  <a:cubicBezTo>
                    <a:pt x="824" y="22172"/>
                    <a:pt x="1204" y="21633"/>
                    <a:pt x="1553" y="21127"/>
                  </a:cubicBezTo>
                  <a:cubicBezTo>
                    <a:pt x="1964" y="20525"/>
                    <a:pt x="2408" y="19955"/>
                    <a:pt x="2756" y="19321"/>
                  </a:cubicBezTo>
                  <a:cubicBezTo>
                    <a:pt x="3518" y="20043"/>
                    <a:pt x="4534" y="20421"/>
                    <a:pt x="5525" y="20421"/>
                  </a:cubicBezTo>
                  <a:cubicBezTo>
                    <a:pt x="6882" y="20421"/>
                    <a:pt x="8193" y="19714"/>
                    <a:pt x="8742" y="18213"/>
                  </a:cubicBezTo>
                  <a:cubicBezTo>
                    <a:pt x="9122" y="17168"/>
                    <a:pt x="8900" y="15964"/>
                    <a:pt x="8203" y="15109"/>
                  </a:cubicBezTo>
                  <a:cubicBezTo>
                    <a:pt x="7316" y="14001"/>
                    <a:pt x="5701" y="13811"/>
                    <a:pt x="4371" y="13779"/>
                  </a:cubicBezTo>
                  <a:lnTo>
                    <a:pt x="4340" y="13779"/>
                  </a:lnTo>
                  <a:cubicBezTo>
                    <a:pt x="4371" y="13684"/>
                    <a:pt x="4308" y="13653"/>
                    <a:pt x="4308" y="13526"/>
                  </a:cubicBezTo>
                  <a:cubicBezTo>
                    <a:pt x="4276" y="13178"/>
                    <a:pt x="4340" y="12829"/>
                    <a:pt x="4340" y="12481"/>
                  </a:cubicBezTo>
                  <a:cubicBezTo>
                    <a:pt x="4403" y="11816"/>
                    <a:pt x="4498" y="11119"/>
                    <a:pt x="4498" y="10422"/>
                  </a:cubicBezTo>
                  <a:cubicBezTo>
                    <a:pt x="6841" y="9884"/>
                    <a:pt x="9438" y="7826"/>
                    <a:pt x="8742" y="5102"/>
                  </a:cubicBezTo>
                  <a:cubicBezTo>
                    <a:pt x="8434" y="3857"/>
                    <a:pt x="7433" y="3410"/>
                    <a:pt x="6307" y="3410"/>
                  </a:cubicBezTo>
                  <a:cubicBezTo>
                    <a:pt x="5112" y="3410"/>
                    <a:pt x="3777" y="3913"/>
                    <a:pt x="2978" y="4500"/>
                  </a:cubicBezTo>
                  <a:cubicBezTo>
                    <a:pt x="2978" y="4500"/>
                    <a:pt x="2978" y="4469"/>
                    <a:pt x="2978" y="4469"/>
                  </a:cubicBezTo>
                  <a:cubicBezTo>
                    <a:pt x="2471" y="3550"/>
                    <a:pt x="1964" y="2664"/>
                    <a:pt x="1426" y="1777"/>
                  </a:cubicBezTo>
                  <a:cubicBezTo>
                    <a:pt x="1394" y="1745"/>
                    <a:pt x="1363" y="1713"/>
                    <a:pt x="1331" y="1713"/>
                  </a:cubicBezTo>
                  <a:cubicBezTo>
                    <a:pt x="2877" y="1109"/>
                    <a:pt x="4796" y="584"/>
                    <a:pt x="6641" y="584"/>
                  </a:cubicBezTo>
                  <a:close/>
                  <a:moveTo>
                    <a:pt x="6406" y="0"/>
                  </a:moveTo>
                  <a:cubicBezTo>
                    <a:pt x="4478" y="0"/>
                    <a:pt x="2521" y="519"/>
                    <a:pt x="1141" y="1365"/>
                  </a:cubicBezTo>
                  <a:cubicBezTo>
                    <a:pt x="983" y="1460"/>
                    <a:pt x="1014" y="1682"/>
                    <a:pt x="1141" y="1713"/>
                  </a:cubicBezTo>
                  <a:cubicBezTo>
                    <a:pt x="1078" y="1777"/>
                    <a:pt x="1046" y="1872"/>
                    <a:pt x="1078" y="1967"/>
                  </a:cubicBezTo>
                  <a:cubicBezTo>
                    <a:pt x="1521" y="2917"/>
                    <a:pt x="2028" y="3804"/>
                    <a:pt x="2534" y="4722"/>
                  </a:cubicBezTo>
                  <a:cubicBezTo>
                    <a:pt x="2577" y="4806"/>
                    <a:pt x="2661" y="4849"/>
                    <a:pt x="2741" y="4849"/>
                  </a:cubicBezTo>
                  <a:cubicBezTo>
                    <a:pt x="2781" y="4849"/>
                    <a:pt x="2819" y="4838"/>
                    <a:pt x="2851" y="4817"/>
                  </a:cubicBezTo>
                  <a:cubicBezTo>
                    <a:pt x="2899" y="4913"/>
                    <a:pt x="2983" y="5009"/>
                    <a:pt x="3103" y="5009"/>
                  </a:cubicBezTo>
                  <a:cubicBezTo>
                    <a:pt x="3142" y="5009"/>
                    <a:pt x="3185" y="4999"/>
                    <a:pt x="3231" y="4975"/>
                  </a:cubicBezTo>
                  <a:cubicBezTo>
                    <a:pt x="3977" y="4505"/>
                    <a:pt x="5281" y="3993"/>
                    <a:pt x="6374" y="3993"/>
                  </a:cubicBezTo>
                  <a:cubicBezTo>
                    <a:pt x="7415" y="3993"/>
                    <a:pt x="8266" y="4457"/>
                    <a:pt x="8266" y="5862"/>
                  </a:cubicBezTo>
                  <a:cubicBezTo>
                    <a:pt x="8266" y="8111"/>
                    <a:pt x="6208" y="9441"/>
                    <a:pt x="4340" y="10042"/>
                  </a:cubicBezTo>
                  <a:cubicBezTo>
                    <a:pt x="4276" y="10074"/>
                    <a:pt x="4213" y="10106"/>
                    <a:pt x="4213" y="10169"/>
                  </a:cubicBezTo>
                  <a:cubicBezTo>
                    <a:pt x="4086" y="10169"/>
                    <a:pt x="3991" y="10232"/>
                    <a:pt x="3991" y="10359"/>
                  </a:cubicBezTo>
                  <a:cubicBezTo>
                    <a:pt x="3864" y="11024"/>
                    <a:pt x="3864" y="11689"/>
                    <a:pt x="3801" y="12354"/>
                  </a:cubicBezTo>
                  <a:cubicBezTo>
                    <a:pt x="3769" y="12829"/>
                    <a:pt x="3643" y="13431"/>
                    <a:pt x="3928" y="13843"/>
                  </a:cubicBezTo>
                  <a:cubicBezTo>
                    <a:pt x="3991" y="13906"/>
                    <a:pt x="4055" y="13938"/>
                    <a:pt x="4118" y="13938"/>
                  </a:cubicBezTo>
                  <a:cubicBezTo>
                    <a:pt x="4086" y="14096"/>
                    <a:pt x="4181" y="14286"/>
                    <a:pt x="4371" y="14318"/>
                  </a:cubicBezTo>
                  <a:cubicBezTo>
                    <a:pt x="5258" y="14413"/>
                    <a:pt x="6303" y="14444"/>
                    <a:pt x="7126" y="14919"/>
                  </a:cubicBezTo>
                  <a:cubicBezTo>
                    <a:pt x="8171" y="15521"/>
                    <a:pt x="8615" y="16851"/>
                    <a:pt x="8203" y="17991"/>
                  </a:cubicBezTo>
                  <a:cubicBezTo>
                    <a:pt x="7737" y="19318"/>
                    <a:pt x="6622" y="19883"/>
                    <a:pt x="5438" y="19883"/>
                  </a:cubicBezTo>
                  <a:cubicBezTo>
                    <a:pt x="4529" y="19883"/>
                    <a:pt x="3580" y="19550"/>
                    <a:pt x="2851" y="18973"/>
                  </a:cubicBezTo>
                  <a:cubicBezTo>
                    <a:pt x="2819" y="18941"/>
                    <a:pt x="2756" y="18941"/>
                    <a:pt x="2693" y="18941"/>
                  </a:cubicBezTo>
                  <a:cubicBezTo>
                    <a:pt x="2664" y="18913"/>
                    <a:pt x="2623" y="18897"/>
                    <a:pt x="2580" y="18897"/>
                  </a:cubicBezTo>
                  <a:cubicBezTo>
                    <a:pt x="2528" y="18897"/>
                    <a:pt x="2474" y="18921"/>
                    <a:pt x="2439" y="18973"/>
                  </a:cubicBezTo>
                  <a:cubicBezTo>
                    <a:pt x="1996" y="19480"/>
                    <a:pt x="1616" y="20081"/>
                    <a:pt x="1268" y="20651"/>
                  </a:cubicBezTo>
                  <a:cubicBezTo>
                    <a:pt x="824" y="21253"/>
                    <a:pt x="381" y="21855"/>
                    <a:pt x="64" y="22552"/>
                  </a:cubicBezTo>
                  <a:cubicBezTo>
                    <a:pt x="1" y="22647"/>
                    <a:pt x="96" y="22773"/>
                    <a:pt x="191" y="22805"/>
                  </a:cubicBezTo>
                  <a:cubicBezTo>
                    <a:pt x="128" y="22900"/>
                    <a:pt x="128" y="23058"/>
                    <a:pt x="286" y="23153"/>
                  </a:cubicBezTo>
                  <a:cubicBezTo>
                    <a:pt x="1734" y="24230"/>
                    <a:pt x="3414" y="24746"/>
                    <a:pt x="5077" y="24746"/>
                  </a:cubicBezTo>
                  <a:cubicBezTo>
                    <a:pt x="7669" y="24746"/>
                    <a:pt x="10219" y="23493"/>
                    <a:pt x="11782" y="21158"/>
                  </a:cubicBezTo>
                  <a:cubicBezTo>
                    <a:pt x="13904" y="18023"/>
                    <a:pt x="13999" y="11848"/>
                    <a:pt x="9502" y="10961"/>
                  </a:cubicBezTo>
                  <a:cubicBezTo>
                    <a:pt x="12383" y="9124"/>
                    <a:pt x="14315" y="5355"/>
                    <a:pt x="11972" y="2284"/>
                  </a:cubicBezTo>
                  <a:cubicBezTo>
                    <a:pt x="10743" y="668"/>
                    <a:pt x="8593" y="0"/>
                    <a:pt x="640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009;p37"/>
          <p:cNvGrpSpPr/>
          <p:nvPr/>
        </p:nvGrpSpPr>
        <p:grpSpPr>
          <a:xfrm>
            <a:off x="6037002" y="2406395"/>
            <a:ext cx="532078" cy="1145109"/>
            <a:chOff x="4386928" y="1162786"/>
            <a:chExt cx="407091" cy="725916"/>
          </a:xfrm>
        </p:grpSpPr>
        <p:sp>
          <p:nvSpPr>
            <p:cNvPr id="29" name="Google Shape;1010;p37"/>
            <p:cNvSpPr/>
            <p:nvPr/>
          </p:nvSpPr>
          <p:spPr>
            <a:xfrm>
              <a:off x="4400232" y="1183628"/>
              <a:ext cx="368108" cy="689426"/>
            </a:xfrm>
            <a:custGeom>
              <a:avLst/>
              <a:gdLst/>
              <a:ahLst/>
              <a:cxnLst/>
              <a:rect l="l" t="t" r="r" b="b"/>
              <a:pathLst>
                <a:path w="12257" h="22956" extrusionOk="0">
                  <a:moveTo>
                    <a:pt x="5635" y="0"/>
                  </a:moveTo>
                  <a:cubicBezTo>
                    <a:pt x="3866" y="0"/>
                    <a:pt x="2041" y="459"/>
                    <a:pt x="634" y="1230"/>
                  </a:cubicBezTo>
                  <a:cubicBezTo>
                    <a:pt x="951" y="1674"/>
                    <a:pt x="1172" y="2212"/>
                    <a:pt x="1457" y="2687"/>
                  </a:cubicBezTo>
                  <a:cubicBezTo>
                    <a:pt x="1679" y="3067"/>
                    <a:pt x="1964" y="3447"/>
                    <a:pt x="2217" y="3827"/>
                  </a:cubicBezTo>
                  <a:cubicBezTo>
                    <a:pt x="2249" y="3827"/>
                    <a:pt x="2281" y="3795"/>
                    <a:pt x="2312" y="3795"/>
                  </a:cubicBezTo>
                  <a:cubicBezTo>
                    <a:pt x="3050" y="3560"/>
                    <a:pt x="3881" y="3348"/>
                    <a:pt x="4681" y="3348"/>
                  </a:cubicBezTo>
                  <a:cubicBezTo>
                    <a:pt x="5497" y="3348"/>
                    <a:pt x="6281" y="3568"/>
                    <a:pt x="6905" y="4207"/>
                  </a:cubicBezTo>
                  <a:cubicBezTo>
                    <a:pt x="8171" y="5474"/>
                    <a:pt x="7918" y="7469"/>
                    <a:pt x="7380" y="8989"/>
                  </a:cubicBezTo>
                  <a:cubicBezTo>
                    <a:pt x="5986" y="13106"/>
                    <a:pt x="3294" y="16748"/>
                    <a:pt x="96" y="19630"/>
                  </a:cubicBezTo>
                  <a:cubicBezTo>
                    <a:pt x="64" y="19630"/>
                    <a:pt x="32" y="19661"/>
                    <a:pt x="1" y="19661"/>
                  </a:cubicBezTo>
                  <a:cubicBezTo>
                    <a:pt x="349" y="20675"/>
                    <a:pt x="507" y="21878"/>
                    <a:pt x="476" y="22955"/>
                  </a:cubicBezTo>
                  <a:cubicBezTo>
                    <a:pt x="2534" y="22607"/>
                    <a:pt x="4719" y="22575"/>
                    <a:pt x="6809" y="22575"/>
                  </a:cubicBezTo>
                  <a:cubicBezTo>
                    <a:pt x="8506" y="22575"/>
                    <a:pt x="10260" y="22894"/>
                    <a:pt x="11934" y="22894"/>
                  </a:cubicBezTo>
                  <a:cubicBezTo>
                    <a:pt x="12010" y="22894"/>
                    <a:pt x="12086" y="22893"/>
                    <a:pt x="12162" y="22892"/>
                  </a:cubicBezTo>
                  <a:cubicBezTo>
                    <a:pt x="12098" y="21562"/>
                    <a:pt x="12098" y="20137"/>
                    <a:pt x="12257" y="18775"/>
                  </a:cubicBezTo>
                  <a:lnTo>
                    <a:pt x="12257" y="18775"/>
                  </a:lnTo>
                  <a:cubicBezTo>
                    <a:pt x="12225" y="18806"/>
                    <a:pt x="12193" y="18838"/>
                    <a:pt x="12162" y="18838"/>
                  </a:cubicBezTo>
                  <a:cubicBezTo>
                    <a:pt x="10583" y="19060"/>
                    <a:pt x="8986" y="19186"/>
                    <a:pt x="7384" y="19186"/>
                  </a:cubicBezTo>
                  <a:cubicBezTo>
                    <a:pt x="6929" y="19186"/>
                    <a:pt x="6473" y="19176"/>
                    <a:pt x="6018" y="19155"/>
                  </a:cubicBezTo>
                  <a:cubicBezTo>
                    <a:pt x="5954" y="19123"/>
                    <a:pt x="5923" y="19123"/>
                    <a:pt x="5891" y="19060"/>
                  </a:cubicBezTo>
                  <a:cubicBezTo>
                    <a:pt x="5764" y="18996"/>
                    <a:pt x="5701" y="18806"/>
                    <a:pt x="5828" y="18648"/>
                  </a:cubicBezTo>
                  <a:cubicBezTo>
                    <a:pt x="7348" y="16748"/>
                    <a:pt x="8520" y="14689"/>
                    <a:pt x="9533" y="12473"/>
                  </a:cubicBezTo>
                  <a:cubicBezTo>
                    <a:pt x="10546" y="10256"/>
                    <a:pt x="11908" y="7722"/>
                    <a:pt x="11877" y="5252"/>
                  </a:cubicBezTo>
                  <a:cubicBezTo>
                    <a:pt x="11795" y="1472"/>
                    <a:pt x="8805" y="0"/>
                    <a:pt x="5635" y="0"/>
                  </a:cubicBezTo>
                  <a:close/>
                </a:path>
              </a:pathLst>
            </a:custGeom>
            <a:solidFill>
              <a:srgbClr val="96C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1;p37"/>
            <p:cNvSpPr/>
            <p:nvPr/>
          </p:nvSpPr>
          <p:spPr>
            <a:xfrm>
              <a:off x="4386928" y="1162786"/>
              <a:ext cx="407091" cy="725916"/>
            </a:xfrm>
            <a:custGeom>
              <a:avLst/>
              <a:gdLst/>
              <a:ahLst/>
              <a:cxnLst/>
              <a:rect l="l" t="t" r="r" b="b"/>
              <a:pathLst>
                <a:path w="13555" h="24171" extrusionOk="0">
                  <a:moveTo>
                    <a:pt x="6071" y="694"/>
                  </a:moveTo>
                  <a:cubicBezTo>
                    <a:pt x="9234" y="694"/>
                    <a:pt x="12218" y="2166"/>
                    <a:pt x="12320" y="5946"/>
                  </a:cubicBezTo>
                  <a:cubicBezTo>
                    <a:pt x="12351" y="8416"/>
                    <a:pt x="10989" y="10981"/>
                    <a:pt x="9976" y="13167"/>
                  </a:cubicBezTo>
                  <a:cubicBezTo>
                    <a:pt x="8963" y="15383"/>
                    <a:pt x="7791" y="17442"/>
                    <a:pt x="6271" y="19342"/>
                  </a:cubicBezTo>
                  <a:cubicBezTo>
                    <a:pt x="6144" y="19500"/>
                    <a:pt x="6207" y="19690"/>
                    <a:pt x="6334" y="19785"/>
                  </a:cubicBezTo>
                  <a:cubicBezTo>
                    <a:pt x="6366" y="19817"/>
                    <a:pt x="6397" y="19849"/>
                    <a:pt x="6461" y="19849"/>
                  </a:cubicBezTo>
                  <a:cubicBezTo>
                    <a:pt x="6916" y="19870"/>
                    <a:pt x="7370" y="19880"/>
                    <a:pt x="7823" y="19880"/>
                  </a:cubicBezTo>
                  <a:cubicBezTo>
                    <a:pt x="9418" y="19880"/>
                    <a:pt x="11002" y="19754"/>
                    <a:pt x="12605" y="19532"/>
                  </a:cubicBezTo>
                  <a:cubicBezTo>
                    <a:pt x="12636" y="19532"/>
                    <a:pt x="12668" y="19500"/>
                    <a:pt x="12700" y="19500"/>
                  </a:cubicBezTo>
                  <a:cubicBezTo>
                    <a:pt x="12541" y="20831"/>
                    <a:pt x="12541" y="22256"/>
                    <a:pt x="12605" y="23586"/>
                  </a:cubicBezTo>
                  <a:cubicBezTo>
                    <a:pt x="12522" y="23587"/>
                    <a:pt x="12438" y="23588"/>
                    <a:pt x="12355" y="23588"/>
                  </a:cubicBezTo>
                  <a:cubicBezTo>
                    <a:pt x="10688" y="23588"/>
                    <a:pt x="8942" y="23301"/>
                    <a:pt x="7252" y="23301"/>
                  </a:cubicBezTo>
                  <a:cubicBezTo>
                    <a:pt x="5162" y="23301"/>
                    <a:pt x="2977" y="23301"/>
                    <a:pt x="919" y="23649"/>
                  </a:cubicBezTo>
                  <a:cubicBezTo>
                    <a:pt x="950" y="22572"/>
                    <a:pt x="792" y="21401"/>
                    <a:pt x="444" y="20355"/>
                  </a:cubicBezTo>
                  <a:cubicBezTo>
                    <a:pt x="475" y="20355"/>
                    <a:pt x="507" y="20324"/>
                    <a:pt x="539" y="20324"/>
                  </a:cubicBezTo>
                  <a:cubicBezTo>
                    <a:pt x="3706" y="17442"/>
                    <a:pt x="6429" y="13800"/>
                    <a:pt x="7823" y="9683"/>
                  </a:cubicBezTo>
                  <a:cubicBezTo>
                    <a:pt x="8361" y="8163"/>
                    <a:pt x="8614" y="6168"/>
                    <a:pt x="7348" y="4901"/>
                  </a:cubicBezTo>
                  <a:cubicBezTo>
                    <a:pt x="6724" y="4262"/>
                    <a:pt x="5940" y="4042"/>
                    <a:pt x="5124" y="4042"/>
                  </a:cubicBezTo>
                  <a:cubicBezTo>
                    <a:pt x="4324" y="4042"/>
                    <a:pt x="3493" y="4254"/>
                    <a:pt x="2755" y="4489"/>
                  </a:cubicBezTo>
                  <a:cubicBezTo>
                    <a:pt x="2724" y="4489"/>
                    <a:pt x="2692" y="4521"/>
                    <a:pt x="2660" y="4521"/>
                  </a:cubicBezTo>
                  <a:cubicBezTo>
                    <a:pt x="2407" y="4141"/>
                    <a:pt x="2154" y="3761"/>
                    <a:pt x="1900" y="3381"/>
                  </a:cubicBezTo>
                  <a:cubicBezTo>
                    <a:pt x="1615" y="2906"/>
                    <a:pt x="1394" y="2368"/>
                    <a:pt x="1077" y="1924"/>
                  </a:cubicBezTo>
                  <a:cubicBezTo>
                    <a:pt x="2484" y="1153"/>
                    <a:pt x="4305" y="694"/>
                    <a:pt x="6071" y="694"/>
                  </a:cubicBezTo>
                  <a:close/>
                  <a:moveTo>
                    <a:pt x="5879" y="1"/>
                  </a:moveTo>
                  <a:cubicBezTo>
                    <a:pt x="3984" y="1"/>
                    <a:pt x="2092" y="572"/>
                    <a:pt x="760" y="1671"/>
                  </a:cubicBezTo>
                  <a:cubicBezTo>
                    <a:pt x="665" y="1734"/>
                    <a:pt x="665" y="1829"/>
                    <a:pt x="697" y="1893"/>
                  </a:cubicBezTo>
                  <a:cubicBezTo>
                    <a:pt x="634" y="1924"/>
                    <a:pt x="602" y="2019"/>
                    <a:pt x="634" y="2114"/>
                  </a:cubicBezTo>
                  <a:cubicBezTo>
                    <a:pt x="855" y="3128"/>
                    <a:pt x="1774" y="4331"/>
                    <a:pt x="2597" y="4964"/>
                  </a:cubicBezTo>
                  <a:cubicBezTo>
                    <a:pt x="2616" y="4983"/>
                    <a:pt x="2637" y="4991"/>
                    <a:pt x="2659" y="4991"/>
                  </a:cubicBezTo>
                  <a:cubicBezTo>
                    <a:pt x="2711" y="4991"/>
                    <a:pt x="2765" y="4946"/>
                    <a:pt x="2787" y="4901"/>
                  </a:cubicBezTo>
                  <a:lnTo>
                    <a:pt x="2850" y="4901"/>
                  </a:lnTo>
                  <a:cubicBezTo>
                    <a:pt x="3549" y="4761"/>
                    <a:pt x="4298" y="4553"/>
                    <a:pt x="5023" y="4553"/>
                  </a:cubicBezTo>
                  <a:cubicBezTo>
                    <a:pt x="5285" y="4553"/>
                    <a:pt x="5544" y="4581"/>
                    <a:pt x="5796" y="4648"/>
                  </a:cubicBezTo>
                  <a:cubicBezTo>
                    <a:pt x="7538" y="5123"/>
                    <a:pt x="7886" y="6896"/>
                    <a:pt x="7601" y="8416"/>
                  </a:cubicBezTo>
                  <a:cubicBezTo>
                    <a:pt x="7284" y="10000"/>
                    <a:pt x="6492" y="11520"/>
                    <a:pt x="5701" y="12913"/>
                  </a:cubicBezTo>
                  <a:cubicBezTo>
                    <a:pt x="4276" y="15573"/>
                    <a:pt x="2344" y="17885"/>
                    <a:pt x="127" y="19912"/>
                  </a:cubicBezTo>
                  <a:cubicBezTo>
                    <a:pt x="0" y="20007"/>
                    <a:pt x="0" y="20102"/>
                    <a:pt x="64" y="20197"/>
                  </a:cubicBezTo>
                  <a:cubicBezTo>
                    <a:pt x="32" y="20260"/>
                    <a:pt x="32" y="20292"/>
                    <a:pt x="32" y="20355"/>
                  </a:cubicBezTo>
                  <a:cubicBezTo>
                    <a:pt x="190" y="21464"/>
                    <a:pt x="317" y="22541"/>
                    <a:pt x="412" y="23649"/>
                  </a:cubicBezTo>
                  <a:cubicBezTo>
                    <a:pt x="412" y="23807"/>
                    <a:pt x="539" y="23902"/>
                    <a:pt x="665" y="23902"/>
                  </a:cubicBezTo>
                  <a:cubicBezTo>
                    <a:pt x="665" y="23966"/>
                    <a:pt x="729" y="24061"/>
                    <a:pt x="824" y="24061"/>
                  </a:cubicBezTo>
                  <a:cubicBezTo>
                    <a:pt x="2922" y="24061"/>
                    <a:pt x="5021" y="23868"/>
                    <a:pt x="7119" y="23868"/>
                  </a:cubicBezTo>
                  <a:cubicBezTo>
                    <a:pt x="7269" y="23868"/>
                    <a:pt x="7419" y="23869"/>
                    <a:pt x="7569" y="23871"/>
                  </a:cubicBezTo>
                  <a:cubicBezTo>
                    <a:pt x="9061" y="23871"/>
                    <a:pt x="10678" y="24171"/>
                    <a:pt x="12198" y="24171"/>
                  </a:cubicBezTo>
                  <a:cubicBezTo>
                    <a:pt x="12388" y="24171"/>
                    <a:pt x="12576" y="24166"/>
                    <a:pt x="12763" y="24156"/>
                  </a:cubicBezTo>
                  <a:cubicBezTo>
                    <a:pt x="12953" y="24124"/>
                    <a:pt x="13080" y="23934"/>
                    <a:pt x="13016" y="23776"/>
                  </a:cubicBezTo>
                  <a:cubicBezTo>
                    <a:pt x="13048" y="23744"/>
                    <a:pt x="13080" y="23712"/>
                    <a:pt x="13080" y="23649"/>
                  </a:cubicBezTo>
                  <a:cubicBezTo>
                    <a:pt x="13175" y="22224"/>
                    <a:pt x="13175" y="20735"/>
                    <a:pt x="12985" y="19310"/>
                  </a:cubicBezTo>
                  <a:cubicBezTo>
                    <a:pt x="12985" y="19226"/>
                    <a:pt x="12914" y="19184"/>
                    <a:pt x="12849" y="19184"/>
                  </a:cubicBezTo>
                  <a:cubicBezTo>
                    <a:pt x="12816" y="19184"/>
                    <a:pt x="12784" y="19194"/>
                    <a:pt x="12763" y="19215"/>
                  </a:cubicBezTo>
                  <a:cubicBezTo>
                    <a:pt x="12735" y="19105"/>
                    <a:pt x="12660" y="19019"/>
                    <a:pt x="12558" y="19019"/>
                  </a:cubicBezTo>
                  <a:cubicBezTo>
                    <a:pt x="12542" y="19019"/>
                    <a:pt x="12526" y="19021"/>
                    <a:pt x="12510" y="19025"/>
                  </a:cubicBezTo>
                  <a:cubicBezTo>
                    <a:pt x="10641" y="19247"/>
                    <a:pt x="8773" y="19374"/>
                    <a:pt x="6904" y="19469"/>
                  </a:cubicBezTo>
                  <a:cubicBezTo>
                    <a:pt x="8868" y="17189"/>
                    <a:pt x="10103" y="14370"/>
                    <a:pt x="11274" y="11647"/>
                  </a:cubicBezTo>
                  <a:cubicBezTo>
                    <a:pt x="12320" y="9240"/>
                    <a:pt x="13555" y="6358"/>
                    <a:pt x="12446" y="3729"/>
                  </a:cubicBezTo>
                  <a:cubicBezTo>
                    <a:pt x="11378" y="1200"/>
                    <a:pt x="8625" y="1"/>
                    <a:pt x="58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023;p37"/>
          <p:cNvGrpSpPr/>
          <p:nvPr/>
        </p:nvGrpSpPr>
        <p:grpSpPr>
          <a:xfrm>
            <a:off x="3167699" y="2381831"/>
            <a:ext cx="394102" cy="1132932"/>
            <a:chOff x="2453392" y="1167201"/>
            <a:chExt cx="301526" cy="718197"/>
          </a:xfrm>
        </p:grpSpPr>
        <p:sp>
          <p:nvSpPr>
            <p:cNvPr id="32" name="Google Shape;1024;p37"/>
            <p:cNvSpPr/>
            <p:nvPr/>
          </p:nvSpPr>
          <p:spPr>
            <a:xfrm>
              <a:off x="2469549" y="1179664"/>
              <a:ext cx="267289" cy="691468"/>
            </a:xfrm>
            <a:custGeom>
              <a:avLst/>
              <a:gdLst/>
              <a:ahLst/>
              <a:cxnLst/>
              <a:rect l="l" t="t" r="r" b="b"/>
              <a:pathLst>
                <a:path w="8900" h="23024" extrusionOk="0">
                  <a:moveTo>
                    <a:pt x="4782" y="0"/>
                  </a:moveTo>
                  <a:cubicBezTo>
                    <a:pt x="4751" y="0"/>
                    <a:pt x="4751" y="32"/>
                    <a:pt x="4719" y="32"/>
                  </a:cubicBezTo>
                  <a:cubicBezTo>
                    <a:pt x="3136" y="950"/>
                    <a:pt x="1584" y="1901"/>
                    <a:pt x="0" y="2787"/>
                  </a:cubicBezTo>
                  <a:cubicBezTo>
                    <a:pt x="285" y="3864"/>
                    <a:pt x="602" y="5004"/>
                    <a:pt x="697" y="6113"/>
                  </a:cubicBezTo>
                  <a:cubicBezTo>
                    <a:pt x="1901" y="5257"/>
                    <a:pt x="3136" y="4466"/>
                    <a:pt x="4339" y="3579"/>
                  </a:cubicBezTo>
                  <a:cubicBezTo>
                    <a:pt x="4387" y="3543"/>
                    <a:pt x="4435" y="3527"/>
                    <a:pt x="4478" y="3527"/>
                  </a:cubicBezTo>
                  <a:cubicBezTo>
                    <a:pt x="4663" y="3527"/>
                    <a:pt x="4784" y="3805"/>
                    <a:pt x="4656" y="3959"/>
                  </a:cubicBezTo>
                  <a:cubicBezTo>
                    <a:pt x="4814" y="10261"/>
                    <a:pt x="4497" y="16595"/>
                    <a:pt x="4656" y="22897"/>
                  </a:cubicBezTo>
                  <a:cubicBezTo>
                    <a:pt x="4656" y="22897"/>
                    <a:pt x="4624" y="22929"/>
                    <a:pt x="4624" y="22929"/>
                  </a:cubicBezTo>
                  <a:cubicBezTo>
                    <a:pt x="4886" y="22923"/>
                    <a:pt x="5148" y="22920"/>
                    <a:pt x="5411" y="22920"/>
                  </a:cubicBezTo>
                  <a:cubicBezTo>
                    <a:pt x="6582" y="22920"/>
                    <a:pt x="7762" y="22972"/>
                    <a:pt x="8899" y="23024"/>
                  </a:cubicBezTo>
                  <a:cubicBezTo>
                    <a:pt x="8614" y="19287"/>
                    <a:pt x="8773" y="15487"/>
                    <a:pt x="8678" y="11750"/>
                  </a:cubicBezTo>
                  <a:cubicBezTo>
                    <a:pt x="8583" y="7918"/>
                    <a:pt x="8456" y="4086"/>
                    <a:pt x="8329" y="254"/>
                  </a:cubicBezTo>
                  <a:cubicBezTo>
                    <a:pt x="8329" y="254"/>
                    <a:pt x="8361" y="222"/>
                    <a:pt x="8361" y="222"/>
                  </a:cubicBezTo>
                  <a:cubicBezTo>
                    <a:pt x="7158" y="127"/>
                    <a:pt x="5986" y="127"/>
                    <a:pt x="4814" y="0"/>
                  </a:cubicBezTo>
                  <a:close/>
                </a:path>
              </a:pathLst>
            </a:custGeom>
            <a:solidFill>
              <a:srgbClr val="F4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25;p37"/>
            <p:cNvSpPr/>
            <p:nvPr/>
          </p:nvSpPr>
          <p:spPr>
            <a:xfrm>
              <a:off x="2453392" y="1167201"/>
              <a:ext cx="301526" cy="718197"/>
            </a:xfrm>
            <a:custGeom>
              <a:avLst/>
              <a:gdLst/>
              <a:ahLst/>
              <a:cxnLst/>
              <a:rect l="l" t="t" r="r" b="b"/>
              <a:pathLst>
                <a:path w="10040" h="23914" extrusionOk="0">
                  <a:moveTo>
                    <a:pt x="5320" y="415"/>
                  </a:moveTo>
                  <a:cubicBezTo>
                    <a:pt x="5320" y="415"/>
                    <a:pt x="5352" y="415"/>
                    <a:pt x="5352" y="447"/>
                  </a:cubicBezTo>
                  <a:cubicBezTo>
                    <a:pt x="6524" y="542"/>
                    <a:pt x="7727" y="574"/>
                    <a:pt x="8899" y="637"/>
                  </a:cubicBezTo>
                  <a:cubicBezTo>
                    <a:pt x="8899" y="637"/>
                    <a:pt x="8867" y="669"/>
                    <a:pt x="8899" y="700"/>
                  </a:cubicBezTo>
                  <a:cubicBezTo>
                    <a:pt x="8994" y="4501"/>
                    <a:pt x="9152" y="8333"/>
                    <a:pt x="9216" y="12165"/>
                  </a:cubicBezTo>
                  <a:cubicBezTo>
                    <a:pt x="9311" y="15902"/>
                    <a:pt x="9152" y="19702"/>
                    <a:pt x="9437" y="23439"/>
                  </a:cubicBezTo>
                  <a:cubicBezTo>
                    <a:pt x="8300" y="23387"/>
                    <a:pt x="7120" y="23335"/>
                    <a:pt x="5949" y="23335"/>
                  </a:cubicBezTo>
                  <a:cubicBezTo>
                    <a:pt x="5686" y="23335"/>
                    <a:pt x="5424" y="23338"/>
                    <a:pt x="5162" y="23344"/>
                  </a:cubicBezTo>
                  <a:cubicBezTo>
                    <a:pt x="5162" y="23344"/>
                    <a:pt x="5194" y="23312"/>
                    <a:pt x="5194" y="23312"/>
                  </a:cubicBezTo>
                  <a:cubicBezTo>
                    <a:pt x="5035" y="17010"/>
                    <a:pt x="5352" y="10676"/>
                    <a:pt x="5194" y="4406"/>
                  </a:cubicBezTo>
                  <a:cubicBezTo>
                    <a:pt x="5322" y="4226"/>
                    <a:pt x="5201" y="3942"/>
                    <a:pt x="5015" y="3942"/>
                  </a:cubicBezTo>
                  <a:cubicBezTo>
                    <a:pt x="4972" y="3942"/>
                    <a:pt x="4925" y="3958"/>
                    <a:pt x="4877" y="3994"/>
                  </a:cubicBezTo>
                  <a:cubicBezTo>
                    <a:pt x="3674" y="4881"/>
                    <a:pt x="2439" y="5672"/>
                    <a:pt x="1235" y="6528"/>
                  </a:cubicBezTo>
                  <a:cubicBezTo>
                    <a:pt x="1140" y="5419"/>
                    <a:pt x="823" y="4279"/>
                    <a:pt x="538" y="3234"/>
                  </a:cubicBezTo>
                  <a:cubicBezTo>
                    <a:pt x="2122" y="2347"/>
                    <a:pt x="3674" y="1365"/>
                    <a:pt x="5257" y="479"/>
                  </a:cubicBezTo>
                  <a:cubicBezTo>
                    <a:pt x="5289" y="447"/>
                    <a:pt x="5289" y="447"/>
                    <a:pt x="5320" y="415"/>
                  </a:cubicBezTo>
                  <a:close/>
                  <a:moveTo>
                    <a:pt x="5137" y="1"/>
                  </a:moveTo>
                  <a:cubicBezTo>
                    <a:pt x="5096" y="1"/>
                    <a:pt x="5052" y="11"/>
                    <a:pt x="5004" y="35"/>
                  </a:cubicBezTo>
                  <a:cubicBezTo>
                    <a:pt x="3389" y="922"/>
                    <a:pt x="1774" y="1841"/>
                    <a:pt x="285" y="2886"/>
                  </a:cubicBezTo>
                  <a:cubicBezTo>
                    <a:pt x="190" y="2949"/>
                    <a:pt x="190" y="2981"/>
                    <a:pt x="190" y="3044"/>
                  </a:cubicBezTo>
                  <a:cubicBezTo>
                    <a:pt x="63" y="3107"/>
                    <a:pt x="0" y="3202"/>
                    <a:pt x="32" y="3361"/>
                  </a:cubicBezTo>
                  <a:cubicBezTo>
                    <a:pt x="253" y="4501"/>
                    <a:pt x="443" y="5767"/>
                    <a:pt x="918" y="6844"/>
                  </a:cubicBezTo>
                  <a:cubicBezTo>
                    <a:pt x="918" y="6876"/>
                    <a:pt x="950" y="6908"/>
                    <a:pt x="1013" y="6908"/>
                  </a:cubicBezTo>
                  <a:cubicBezTo>
                    <a:pt x="1036" y="6976"/>
                    <a:pt x="1108" y="7028"/>
                    <a:pt x="1183" y="7028"/>
                  </a:cubicBezTo>
                  <a:cubicBezTo>
                    <a:pt x="1211" y="7028"/>
                    <a:pt x="1240" y="7020"/>
                    <a:pt x="1267" y="7003"/>
                  </a:cubicBezTo>
                  <a:cubicBezTo>
                    <a:pt x="2534" y="6369"/>
                    <a:pt x="3705" y="5546"/>
                    <a:pt x="4814" y="4691"/>
                  </a:cubicBezTo>
                  <a:lnTo>
                    <a:pt x="4814" y="4691"/>
                  </a:lnTo>
                  <a:cubicBezTo>
                    <a:pt x="4275" y="10834"/>
                    <a:pt x="4529" y="17168"/>
                    <a:pt x="4655" y="23312"/>
                  </a:cubicBezTo>
                  <a:cubicBezTo>
                    <a:pt x="4655" y="23470"/>
                    <a:pt x="4750" y="23534"/>
                    <a:pt x="4877" y="23565"/>
                  </a:cubicBezTo>
                  <a:cubicBezTo>
                    <a:pt x="4877" y="23629"/>
                    <a:pt x="4940" y="23692"/>
                    <a:pt x="5035" y="23724"/>
                  </a:cubicBezTo>
                  <a:cubicBezTo>
                    <a:pt x="6492" y="23850"/>
                    <a:pt x="7981" y="23882"/>
                    <a:pt x="9469" y="23914"/>
                  </a:cubicBezTo>
                  <a:cubicBezTo>
                    <a:pt x="9564" y="23914"/>
                    <a:pt x="9627" y="23850"/>
                    <a:pt x="9659" y="23787"/>
                  </a:cubicBezTo>
                  <a:cubicBezTo>
                    <a:pt x="9722" y="23755"/>
                    <a:pt x="9754" y="23724"/>
                    <a:pt x="9786" y="23629"/>
                  </a:cubicBezTo>
                  <a:cubicBezTo>
                    <a:pt x="10039" y="19860"/>
                    <a:pt x="9754" y="15965"/>
                    <a:pt x="9691" y="12165"/>
                  </a:cubicBezTo>
                  <a:cubicBezTo>
                    <a:pt x="9596" y="8333"/>
                    <a:pt x="9532" y="4501"/>
                    <a:pt x="9374" y="700"/>
                  </a:cubicBezTo>
                  <a:cubicBezTo>
                    <a:pt x="9374" y="669"/>
                    <a:pt x="9374" y="669"/>
                    <a:pt x="9342" y="637"/>
                  </a:cubicBezTo>
                  <a:cubicBezTo>
                    <a:pt x="9564" y="574"/>
                    <a:pt x="9532" y="194"/>
                    <a:pt x="9247" y="194"/>
                  </a:cubicBezTo>
                  <a:cubicBezTo>
                    <a:pt x="8297" y="122"/>
                    <a:pt x="7312" y="33"/>
                    <a:pt x="6330" y="33"/>
                  </a:cubicBezTo>
                  <a:cubicBezTo>
                    <a:pt x="6003" y="33"/>
                    <a:pt x="5677" y="43"/>
                    <a:pt x="5352" y="67"/>
                  </a:cubicBezTo>
                  <a:lnTo>
                    <a:pt x="5320" y="67"/>
                  </a:lnTo>
                  <a:cubicBezTo>
                    <a:pt x="5262" y="28"/>
                    <a:pt x="5203" y="1"/>
                    <a:pt x="51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1027;p37"/>
          <p:cNvSpPr txBox="1"/>
          <p:nvPr/>
        </p:nvSpPr>
        <p:spPr>
          <a:xfrm>
            <a:off x="2550708" y="3970050"/>
            <a:ext cx="2503260" cy="85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1400" dirty="0" err="1">
                <a:latin typeface="TimesNewRoman"/>
              </a:rPr>
              <a:t>Pemetaan</a:t>
            </a:r>
            <a:r>
              <a:rPr lang="en-ID" sz="1400" dirty="0">
                <a:latin typeface="TimesNewRoman"/>
              </a:rPr>
              <a:t> </a:t>
            </a:r>
            <a:r>
              <a:rPr lang="en-ID" sz="1400" dirty="0" err="1">
                <a:latin typeface="TimesNewRoman"/>
              </a:rPr>
              <a:t>klaster</a:t>
            </a:r>
            <a:r>
              <a:rPr lang="en-ID" sz="1400" dirty="0">
                <a:latin typeface="TimesNewRoman"/>
              </a:rPr>
              <a:t> </a:t>
            </a:r>
            <a:r>
              <a:rPr lang="en-ID" sz="1400" dirty="0" err="1">
                <a:latin typeface="TimesNewRoman"/>
              </a:rPr>
              <a:t>untuk</a:t>
            </a:r>
            <a:r>
              <a:rPr lang="en-ID" sz="1400" dirty="0">
                <a:latin typeface="TimesNewRoman"/>
              </a:rPr>
              <a:t> </a:t>
            </a:r>
            <a:r>
              <a:rPr lang="en-ID" sz="1400" dirty="0" err="1">
                <a:latin typeface="TimesNewRoman"/>
              </a:rPr>
              <a:t>mengidentifikasi</a:t>
            </a:r>
            <a:r>
              <a:rPr lang="en-ID" sz="1400" dirty="0">
                <a:latin typeface="TimesNewRoman"/>
              </a:rPr>
              <a:t> para </a:t>
            </a:r>
            <a:r>
              <a:rPr lang="en-ID" sz="1400" dirty="0" err="1">
                <a:latin typeface="TimesNewRoman"/>
              </a:rPr>
              <a:t>pelaku</a:t>
            </a:r>
            <a:r>
              <a:rPr lang="en-ID" sz="1400" dirty="0">
                <a:latin typeface="TimesNewRoman"/>
              </a:rPr>
              <a:t> yang </a:t>
            </a:r>
            <a:r>
              <a:rPr lang="it-IT" sz="1400" dirty="0">
                <a:latin typeface="TimesNewRoman"/>
              </a:rPr>
              <a:t>dikelompokkan menjadi industri inti, industri </a:t>
            </a:r>
            <a:r>
              <a:rPr lang="en-ID" sz="1400" dirty="0" err="1">
                <a:latin typeface="TimesNewRoman"/>
              </a:rPr>
              <a:t>pendukung</a:t>
            </a:r>
            <a:r>
              <a:rPr lang="en-ID" sz="1400" dirty="0">
                <a:latin typeface="TimesNewRoman"/>
              </a:rPr>
              <a:t>, </a:t>
            </a:r>
            <a:r>
              <a:rPr lang="en-ID" sz="1400" dirty="0" err="1">
                <a:latin typeface="TimesNewRoman"/>
              </a:rPr>
              <a:t>lembaga</a:t>
            </a:r>
            <a:r>
              <a:rPr lang="en-ID" sz="1400" dirty="0">
                <a:latin typeface="TimesNewRoman"/>
              </a:rPr>
              <a:t> </a:t>
            </a:r>
            <a:r>
              <a:rPr lang="en-ID" sz="1400" dirty="0" err="1">
                <a:latin typeface="TimesNewRoman"/>
              </a:rPr>
              <a:t>pendukung</a:t>
            </a:r>
            <a:r>
              <a:rPr lang="en-ID" sz="1400" dirty="0">
                <a:latin typeface="TimesNewRoman"/>
              </a:rPr>
              <a:t> </a:t>
            </a:r>
            <a:r>
              <a:rPr lang="en-ID" sz="1400" dirty="0" err="1">
                <a:latin typeface="TimesNewRoman"/>
              </a:rPr>
              <a:t>dan</a:t>
            </a:r>
            <a:r>
              <a:rPr lang="en-ID" sz="1400" dirty="0">
                <a:latin typeface="TimesNewRoman"/>
              </a:rPr>
              <a:t> </a:t>
            </a:r>
            <a:r>
              <a:rPr lang="en-ID" sz="1400" dirty="0" err="1">
                <a:latin typeface="TimesNewRoman"/>
              </a:rPr>
              <a:t>industri</a:t>
            </a:r>
            <a:r>
              <a:rPr lang="en-ID" sz="1400" dirty="0">
                <a:latin typeface="TimesNewRoman"/>
              </a:rPr>
              <a:t> </a:t>
            </a:r>
            <a:r>
              <a:rPr lang="en-ID" sz="1400" dirty="0" err="1">
                <a:latin typeface="TimesNewRoman"/>
              </a:rPr>
              <a:t>terkait</a:t>
            </a:r>
            <a:endParaRPr lang="en-ID" sz="1400" dirty="0">
              <a:latin typeface="TimesNewRoman"/>
            </a:endParaRPr>
          </a:p>
        </p:txBody>
      </p:sp>
      <p:sp>
        <p:nvSpPr>
          <p:cNvPr id="37" name="Google Shape;1029;p37"/>
          <p:cNvSpPr txBox="1"/>
          <p:nvPr/>
        </p:nvSpPr>
        <p:spPr>
          <a:xfrm>
            <a:off x="5666940" y="3941846"/>
            <a:ext cx="2787718" cy="85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1400" dirty="0" err="1" smtClean="0">
                <a:latin typeface="TimesNewRoman"/>
              </a:rPr>
              <a:t>Analisis</a:t>
            </a:r>
            <a:r>
              <a:rPr lang="en-ID" sz="1400" dirty="0" smtClean="0">
                <a:latin typeface="TimesNewRoman"/>
              </a:rPr>
              <a:t> </a:t>
            </a:r>
            <a:r>
              <a:rPr lang="en-ID" sz="1400" dirty="0" err="1" smtClean="0">
                <a:latin typeface="TimesNewRoman"/>
              </a:rPr>
              <a:t>kebutuhan</a:t>
            </a:r>
            <a:endParaRPr lang="en-ID" sz="1400" dirty="0">
              <a:latin typeface="TimesNewRoman"/>
            </a:endParaRPr>
          </a:p>
        </p:txBody>
      </p:sp>
      <p:sp>
        <p:nvSpPr>
          <p:cNvPr id="39" name="Google Shape;1031;p37"/>
          <p:cNvSpPr txBox="1"/>
          <p:nvPr/>
        </p:nvSpPr>
        <p:spPr>
          <a:xfrm>
            <a:off x="8286435" y="3951697"/>
            <a:ext cx="2376616" cy="85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sz="1400" dirty="0" err="1" smtClean="0">
                <a:latin typeface="TimesNewRoman"/>
              </a:rPr>
              <a:t>Formulasi</a:t>
            </a:r>
            <a:r>
              <a:rPr lang="es-ES" sz="1400" dirty="0" smtClean="0">
                <a:latin typeface="TimesNewRoman"/>
              </a:rPr>
              <a:t> </a:t>
            </a:r>
            <a:r>
              <a:rPr lang="es-ES" sz="1400" dirty="0" err="1">
                <a:latin typeface="TimesNewRoman"/>
              </a:rPr>
              <a:t>permasalahan</a:t>
            </a:r>
            <a:r>
              <a:rPr lang="es-ES" sz="1400" dirty="0">
                <a:latin typeface="TimesNewRoman"/>
              </a:rPr>
              <a:t> dan </a:t>
            </a:r>
            <a:r>
              <a:rPr lang="es-ES" sz="1400" dirty="0" err="1">
                <a:latin typeface="TimesNewRoman"/>
              </a:rPr>
              <a:t>identifikasi</a:t>
            </a:r>
            <a:r>
              <a:rPr lang="es-ES" sz="1400" dirty="0">
                <a:latin typeface="TimesNewRoman"/>
              </a:rPr>
              <a:t> sistema </a:t>
            </a:r>
            <a:r>
              <a:rPr lang="en-ID" sz="1400" dirty="0" err="1">
                <a:latin typeface="TimesNewRoman"/>
              </a:rPr>
              <a:t>dengan</a:t>
            </a:r>
            <a:r>
              <a:rPr lang="en-ID" sz="1400" dirty="0">
                <a:latin typeface="TimesNewRoman"/>
              </a:rPr>
              <a:t> diagram </a:t>
            </a:r>
            <a:r>
              <a:rPr lang="en-ID" sz="1400" i="1" dirty="0">
                <a:latin typeface="TimesNewRoman,Italic"/>
              </a:rPr>
              <a:t>input-output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 flipV="1">
            <a:off x="5642270" y="6476518"/>
            <a:ext cx="926810" cy="133088"/>
            <a:chOff x="2496115" y="5556500"/>
            <a:chExt cx="3648413" cy="523902"/>
          </a:xfrm>
        </p:grpSpPr>
        <p:grpSp>
          <p:nvGrpSpPr>
            <p:cNvPr id="26" name="Group 25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31" name="Oval 30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10835" y="505982"/>
            <a:ext cx="259773" cy="261216"/>
            <a:chOff x="6439191" y="1702976"/>
            <a:chExt cx="214688" cy="215881"/>
          </a:xfrm>
        </p:grpSpPr>
        <p:sp>
          <p:nvSpPr>
            <p:cNvPr id="48" name="Freeform 170"/>
            <p:cNvSpPr>
              <a:spLocks noEditPoints="1"/>
            </p:cNvSpPr>
            <p:nvPr/>
          </p:nvSpPr>
          <p:spPr bwMode="auto">
            <a:xfrm>
              <a:off x="6439191" y="1702976"/>
              <a:ext cx="214688" cy="215881"/>
            </a:xfrm>
            <a:custGeom>
              <a:avLst/>
              <a:gdLst>
                <a:gd name="T0" fmla="*/ 421 w 902"/>
                <a:gd name="T1" fmla="*/ 269 h 901"/>
                <a:gd name="T2" fmla="*/ 721 w 902"/>
                <a:gd name="T3" fmla="*/ 405 h 901"/>
                <a:gd name="T4" fmla="*/ 722 w 902"/>
                <a:gd name="T5" fmla="*/ 411 h 901"/>
                <a:gd name="T6" fmla="*/ 726 w 902"/>
                <a:gd name="T7" fmla="*/ 416 h 901"/>
                <a:gd name="T8" fmla="*/ 731 w 902"/>
                <a:gd name="T9" fmla="*/ 419 h 901"/>
                <a:gd name="T10" fmla="*/ 736 w 902"/>
                <a:gd name="T11" fmla="*/ 420 h 901"/>
                <a:gd name="T12" fmla="*/ 871 w 902"/>
                <a:gd name="T13" fmla="*/ 871 h 901"/>
                <a:gd name="T14" fmla="*/ 31 w 902"/>
                <a:gd name="T15" fmla="*/ 630 h 901"/>
                <a:gd name="T16" fmla="*/ 331 w 902"/>
                <a:gd name="T17" fmla="*/ 30 h 901"/>
                <a:gd name="T18" fmla="*/ 331 w 902"/>
                <a:gd name="T19" fmla="*/ 168 h 901"/>
                <a:gd name="T20" fmla="*/ 334 w 902"/>
                <a:gd name="T21" fmla="*/ 173 h 901"/>
                <a:gd name="T22" fmla="*/ 337 w 902"/>
                <a:gd name="T23" fmla="*/ 177 h 901"/>
                <a:gd name="T24" fmla="*/ 343 w 902"/>
                <a:gd name="T25" fmla="*/ 179 h 901"/>
                <a:gd name="T26" fmla="*/ 482 w 902"/>
                <a:gd name="T27" fmla="*/ 179 h 901"/>
                <a:gd name="T28" fmla="*/ 406 w 902"/>
                <a:gd name="T29" fmla="*/ 239 h 901"/>
                <a:gd name="T30" fmla="*/ 400 w 902"/>
                <a:gd name="T31" fmla="*/ 240 h 901"/>
                <a:gd name="T32" fmla="*/ 395 w 902"/>
                <a:gd name="T33" fmla="*/ 245 h 901"/>
                <a:gd name="T34" fmla="*/ 392 w 902"/>
                <a:gd name="T35" fmla="*/ 249 h 901"/>
                <a:gd name="T36" fmla="*/ 391 w 902"/>
                <a:gd name="T37" fmla="*/ 254 h 901"/>
                <a:gd name="T38" fmla="*/ 31 w 902"/>
                <a:gd name="T39" fmla="*/ 630 h 901"/>
                <a:gd name="T40" fmla="*/ 460 w 902"/>
                <a:gd name="T41" fmla="*/ 150 h 901"/>
                <a:gd name="T42" fmla="*/ 361 w 902"/>
                <a:gd name="T43" fmla="*/ 52 h 901"/>
                <a:gd name="T44" fmla="*/ 851 w 902"/>
                <a:gd name="T45" fmla="*/ 390 h 901"/>
                <a:gd name="T46" fmla="*/ 751 w 902"/>
                <a:gd name="T47" fmla="*/ 292 h 901"/>
                <a:gd name="T48" fmla="*/ 747 w 902"/>
                <a:gd name="T49" fmla="*/ 244 h 901"/>
                <a:gd name="T50" fmla="*/ 743 w 902"/>
                <a:gd name="T51" fmla="*/ 240 h 901"/>
                <a:gd name="T52" fmla="*/ 736 w 902"/>
                <a:gd name="T53" fmla="*/ 239 h 901"/>
                <a:gd name="T54" fmla="*/ 512 w 902"/>
                <a:gd name="T55" fmla="*/ 164 h 901"/>
                <a:gd name="T56" fmla="*/ 507 w 902"/>
                <a:gd name="T57" fmla="*/ 154 h 901"/>
                <a:gd name="T58" fmla="*/ 354 w 902"/>
                <a:gd name="T59" fmla="*/ 2 h 901"/>
                <a:gd name="T60" fmla="*/ 349 w 902"/>
                <a:gd name="T61" fmla="*/ 0 h 901"/>
                <a:gd name="T62" fmla="*/ 15 w 902"/>
                <a:gd name="T63" fmla="*/ 0 h 901"/>
                <a:gd name="T64" fmla="*/ 10 w 902"/>
                <a:gd name="T65" fmla="*/ 1 h 901"/>
                <a:gd name="T66" fmla="*/ 6 w 902"/>
                <a:gd name="T67" fmla="*/ 4 h 901"/>
                <a:gd name="T68" fmla="*/ 2 w 902"/>
                <a:gd name="T69" fmla="*/ 9 h 901"/>
                <a:gd name="T70" fmla="*/ 0 w 902"/>
                <a:gd name="T71" fmla="*/ 15 h 901"/>
                <a:gd name="T72" fmla="*/ 1 w 902"/>
                <a:gd name="T73" fmla="*/ 648 h 901"/>
                <a:gd name="T74" fmla="*/ 3 w 902"/>
                <a:gd name="T75" fmla="*/ 654 h 901"/>
                <a:gd name="T76" fmla="*/ 8 w 902"/>
                <a:gd name="T77" fmla="*/ 658 h 901"/>
                <a:gd name="T78" fmla="*/ 13 w 902"/>
                <a:gd name="T79" fmla="*/ 660 h 901"/>
                <a:gd name="T80" fmla="*/ 391 w 902"/>
                <a:gd name="T81" fmla="*/ 660 h 901"/>
                <a:gd name="T82" fmla="*/ 392 w 902"/>
                <a:gd name="T83" fmla="*/ 889 h 901"/>
                <a:gd name="T84" fmla="*/ 394 w 902"/>
                <a:gd name="T85" fmla="*/ 894 h 901"/>
                <a:gd name="T86" fmla="*/ 398 w 902"/>
                <a:gd name="T87" fmla="*/ 898 h 901"/>
                <a:gd name="T88" fmla="*/ 404 w 902"/>
                <a:gd name="T89" fmla="*/ 900 h 901"/>
                <a:gd name="T90" fmla="*/ 887 w 902"/>
                <a:gd name="T91" fmla="*/ 901 h 901"/>
                <a:gd name="T92" fmla="*/ 893 w 902"/>
                <a:gd name="T93" fmla="*/ 900 h 901"/>
                <a:gd name="T94" fmla="*/ 897 w 902"/>
                <a:gd name="T95" fmla="*/ 897 h 901"/>
                <a:gd name="T96" fmla="*/ 900 w 902"/>
                <a:gd name="T97" fmla="*/ 891 h 901"/>
                <a:gd name="T98" fmla="*/ 902 w 902"/>
                <a:gd name="T99" fmla="*/ 886 h 901"/>
                <a:gd name="T100" fmla="*/ 900 w 902"/>
                <a:gd name="T101" fmla="*/ 4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2" h="901">
                  <a:moveTo>
                    <a:pt x="421" y="871"/>
                  </a:moveTo>
                  <a:lnTo>
                    <a:pt x="421" y="269"/>
                  </a:lnTo>
                  <a:lnTo>
                    <a:pt x="721" y="269"/>
                  </a:lnTo>
                  <a:lnTo>
                    <a:pt x="721" y="405"/>
                  </a:lnTo>
                  <a:lnTo>
                    <a:pt x="721" y="408"/>
                  </a:lnTo>
                  <a:lnTo>
                    <a:pt x="722" y="411"/>
                  </a:lnTo>
                  <a:lnTo>
                    <a:pt x="725" y="414"/>
                  </a:lnTo>
                  <a:lnTo>
                    <a:pt x="726" y="416"/>
                  </a:lnTo>
                  <a:lnTo>
                    <a:pt x="728" y="417"/>
                  </a:lnTo>
                  <a:lnTo>
                    <a:pt x="731" y="419"/>
                  </a:lnTo>
                  <a:lnTo>
                    <a:pt x="733" y="419"/>
                  </a:lnTo>
                  <a:lnTo>
                    <a:pt x="736" y="420"/>
                  </a:lnTo>
                  <a:lnTo>
                    <a:pt x="871" y="420"/>
                  </a:lnTo>
                  <a:lnTo>
                    <a:pt x="871" y="871"/>
                  </a:lnTo>
                  <a:lnTo>
                    <a:pt x="421" y="871"/>
                  </a:lnTo>
                  <a:close/>
                  <a:moveTo>
                    <a:pt x="31" y="630"/>
                  </a:moveTo>
                  <a:lnTo>
                    <a:pt x="31" y="30"/>
                  </a:lnTo>
                  <a:lnTo>
                    <a:pt x="331" y="30"/>
                  </a:lnTo>
                  <a:lnTo>
                    <a:pt x="331" y="164"/>
                  </a:lnTo>
                  <a:lnTo>
                    <a:pt x="331" y="168"/>
                  </a:lnTo>
                  <a:lnTo>
                    <a:pt x="332" y="171"/>
                  </a:lnTo>
                  <a:lnTo>
                    <a:pt x="334" y="173"/>
                  </a:lnTo>
                  <a:lnTo>
                    <a:pt x="335" y="175"/>
                  </a:lnTo>
                  <a:lnTo>
                    <a:pt x="337" y="177"/>
                  </a:lnTo>
                  <a:lnTo>
                    <a:pt x="340" y="178"/>
                  </a:lnTo>
                  <a:lnTo>
                    <a:pt x="343" y="179"/>
                  </a:lnTo>
                  <a:lnTo>
                    <a:pt x="346" y="179"/>
                  </a:lnTo>
                  <a:lnTo>
                    <a:pt x="482" y="179"/>
                  </a:lnTo>
                  <a:lnTo>
                    <a:pt x="482" y="239"/>
                  </a:lnTo>
                  <a:lnTo>
                    <a:pt x="406" y="239"/>
                  </a:lnTo>
                  <a:lnTo>
                    <a:pt x="404" y="239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5" y="245"/>
                  </a:lnTo>
                  <a:lnTo>
                    <a:pt x="394" y="247"/>
                  </a:lnTo>
                  <a:lnTo>
                    <a:pt x="392" y="249"/>
                  </a:lnTo>
                  <a:lnTo>
                    <a:pt x="392" y="252"/>
                  </a:lnTo>
                  <a:lnTo>
                    <a:pt x="391" y="254"/>
                  </a:lnTo>
                  <a:lnTo>
                    <a:pt x="391" y="630"/>
                  </a:lnTo>
                  <a:lnTo>
                    <a:pt x="31" y="630"/>
                  </a:lnTo>
                  <a:close/>
                  <a:moveTo>
                    <a:pt x="361" y="52"/>
                  </a:moveTo>
                  <a:lnTo>
                    <a:pt x="460" y="150"/>
                  </a:lnTo>
                  <a:lnTo>
                    <a:pt x="361" y="150"/>
                  </a:lnTo>
                  <a:lnTo>
                    <a:pt x="361" y="52"/>
                  </a:lnTo>
                  <a:close/>
                  <a:moveTo>
                    <a:pt x="751" y="292"/>
                  </a:moveTo>
                  <a:lnTo>
                    <a:pt x="851" y="390"/>
                  </a:lnTo>
                  <a:lnTo>
                    <a:pt x="751" y="390"/>
                  </a:lnTo>
                  <a:lnTo>
                    <a:pt x="751" y="292"/>
                  </a:lnTo>
                  <a:close/>
                  <a:moveTo>
                    <a:pt x="897" y="395"/>
                  </a:moveTo>
                  <a:lnTo>
                    <a:pt x="747" y="244"/>
                  </a:lnTo>
                  <a:lnTo>
                    <a:pt x="745" y="243"/>
                  </a:lnTo>
                  <a:lnTo>
                    <a:pt x="743" y="240"/>
                  </a:lnTo>
                  <a:lnTo>
                    <a:pt x="740" y="239"/>
                  </a:lnTo>
                  <a:lnTo>
                    <a:pt x="736" y="239"/>
                  </a:lnTo>
                  <a:lnTo>
                    <a:pt x="512" y="239"/>
                  </a:lnTo>
                  <a:lnTo>
                    <a:pt x="512" y="164"/>
                  </a:lnTo>
                  <a:lnTo>
                    <a:pt x="511" y="159"/>
                  </a:lnTo>
                  <a:lnTo>
                    <a:pt x="507" y="154"/>
                  </a:lnTo>
                  <a:lnTo>
                    <a:pt x="357" y="4"/>
                  </a:lnTo>
                  <a:lnTo>
                    <a:pt x="354" y="2"/>
                  </a:lnTo>
                  <a:lnTo>
                    <a:pt x="352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645"/>
                  </a:lnTo>
                  <a:lnTo>
                    <a:pt x="1" y="648"/>
                  </a:lnTo>
                  <a:lnTo>
                    <a:pt x="2" y="651"/>
                  </a:lnTo>
                  <a:lnTo>
                    <a:pt x="3" y="654"/>
                  </a:lnTo>
                  <a:lnTo>
                    <a:pt x="6" y="656"/>
                  </a:lnTo>
                  <a:lnTo>
                    <a:pt x="8" y="658"/>
                  </a:lnTo>
                  <a:lnTo>
                    <a:pt x="10" y="659"/>
                  </a:lnTo>
                  <a:lnTo>
                    <a:pt x="13" y="660"/>
                  </a:lnTo>
                  <a:lnTo>
                    <a:pt x="15" y="660"/>
                  </a:lnTo>
                  <a:lnTo>
                    <a:pt x="391" y="660"/>
                  </a:lnTo>
                  <a:lnTo>
                    <a:pt x="391" y="886"/>
                  </a:lnTo>
                  <a:lnTo>
                    <a:pt x="392" y="889"/>
                  </a:lnTo>
                  <a:lnTo>
                    <a:pt x="392" y="891"/>
                  </a:lnTo>
                  <a:lnTo>
                    <a:pt x="394" y="894"/>
                  </a:lnTo>
                  <a:lnTo>
                    <a:pt x="395" y="897"/>
                  </a:lnTo>
                  <a:lnTo>
                    <a:pt x="398" y="898"/>
                  </a:lnTo>
                  <a:lnTo>
                    <a:pt x="400" y="900"/>
                  </a:lnTo>
                  <a:lnTo>
                    <a:pt x="404" y="900"/>
                  </a:lnTo>
                  <a:lnTo>
                    <a:pt x="406" y="901"/>
                  </a:lnTo>
                  <a:lnTo>
                    <a:pt x="887" y="901"/>
                  </a:lnTo>
                  <a:lnTo>
                    <a:pt x="889" y="900"/>
                  </a:lnTo>
                  <a:lnTo>
                    <a:pt x="893" y="900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4"/>
                  </a:lnTo>
                  <a:lnTo>
                    <a:pt x="900" y="891"/>
                  </a:lnTo>
                  <a:lnTo>
                    <a:pt x="901" y="889"/>
                  </a:lnTo>
                  <a:lnTo>
                    <a:pt x="902" y="886"/>
                  </a:lnTo>
                  <a:lnTo>
                    <a:pt x="902" y="405"/>
                  </a:lnTo>
                  <a:lnTo>
                    <a:pt x="900" y="400"/>
                  </a:lnTo>
                  <a:lnTo>
                    <a:pt x="897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71"/>
            <p:cNvSpPr/>
            <p:nvPr/>
          </p:nvSpPr>
          <p:spPr bwMode="auto">
            <a:xfrm>
              <a:off x="6578738" y="1706555"/>
              <a:ext cx="67985" cy="50094"/>
            </a:xfrm>
            <a:custGeom>
              <a:avLst/>
              <a:gdLst>
                <a:gd name="T0" fmla="*/ 2 w 284"/>
                <a:gd name="T1" fmla="*/ 99 h 209"/>
                <a:gd name="T2" fmla="*/ 4 w 284"/>
                <a:gd name="T3" fmla="*/ 101 h 209"/>
                <a:gd name="T4" fmla="*/ 81 w 284"/>
                <a:gd name="T5" fmla="*/ 177 h 209"/>
                <a:gd name="T6" fmla="*/ 86 w 284"/>
                <a:gd name="T7" fmla="*/ 179 h 209"/>
                <a:gd name="T8" fmla="*/ 93 w 284"/>
                <a:gd name="T9" fmla="*/ 179 h 209"/>
                <a:gd name="T10" fmla="*/ 98 w 284"/>
                <a:gd name="T11" fmla="*/ 177 h 209"/>
                <a:gd name="T12" fmla="*/ 102 w 284"/>
                <a:gd name="T13" fmla="*/ 173 h 209"/>
                <a:gd name="T14" fmla="*/ 104 w 284"/>
                <a:gd name="T15" fmla="*/ 168 h 209"/>
                <a:gd name="T16" fmla="*/ 104 w 284"/>
                <a:gd name="T17" fmla="*/ 161 h 209"/>
                <a:gd name="T18" fmla="*/ 102 w 284"/>
                <a:gd name="T19" fmla="*/ 156 h 209"/>
                <a:gd name="T20" fmla="*/ 51 w 284"/>
                <a:gd name="T21" fmla="*/ 106 h 209"/>
                <a:gd name="T22" fmla="*/ 213 w 284"/>
                <a:gd name="T23" fmla="*/ 107 h 209"/>
                <a:gd name="T24" fmla="*/ 231 w 284"/>
                <a:gd name="T25" fmla="*/ 114 h 209"/>
                <a:gd name="T26" fmla="*/ 245 w 284"/>
                <a:gd name="T27" fmla="*/ 126 h 209"/>
                <a:gd name="T28" fmla="*/ 253 w 284"/>
                <a:gd name="T29" fmla="*/ 142 h 209"/>
                <a:gd name="T30" fmla="*/ 254 w 284"/>
                <a:gd name="T31" fmla="*/ 194 h 209"/>
                <a:gd name="T32" fmla="*/ 256 w 284"/>
                <a:gd name="T33" fmla="*/ 201 h 209"/>
                <a:gd name="T34" fmla="*/ 260 w 284"/>
                <a:gd name="T35" fmla="*/ 205 h 209"/>
                <a:gd name="T36" fmla="*/ 264 w 284"/>
                <a:gd name="T37" fmla="*/ 208 h 209"/>
                <a:gd name="T38" fmla="*/ 269 w 284"/>
                <a:gd name="T39" fmla="*/ 209 h 209"/>
                <a:gd name="T40" fmla="*/ 276 w 284"/>
                <a:gd name="T41" fmla="*/ 208 h 209"/>
                <a:gd name="T42" fmla="*/ 280 w 284"/>
                <a:gd name="T43" fmla="*/ 205 h 209"/>
                <a:gd name="T44" fmla="*/ 283 w 284"/>
                <a:gd name="T45" fmla="*/ 201 h 209"/>
                <a:gd name="T46" fmla="*/ 284 w 284"/>
                <a:gd name="T47" fmla="*/ 194 h 209"/>
                <a:gd name="T48" fmla="*/ 284 w 284"/>
                <a:gd name="T49" fmla="*/ 142 h 209"/>
                <a:gd name="T50" fmla="*/ 280 w 284"/>
                <a:gd name="T51" fmla="*/ 127 h 209"/>
                <a:gd name="T52" fmla="*/ 274 w 284"/>
                <a:gd name="T53" fmla="*/ 114 h 209"/>
                <a:gd name="T54" fmla="*/ 264 w 284"/>
                <a:gd name="T55" fmla="*/ 102 h 209"/>
                <a:gd name="T56" fmla="*/ 252 w 284"/>
                <a:gd name="T57" fmla="*/ 93 h 209"/>
                <a:gd name="T58" fmla="*/ 239 w 284"/>
                <a:gd name="T59" fmla="*/ 84 h 209"/>
                <a:gd name="T60" fmla="*/ 225 w 284"/>
                <a:gd name="T61" fmla="*/ 79 h 209"/>
                <a:gd name="T62" fmla="*/ 210 w 284"/>
                <a:gd name="T63" fmla="*/ 77 h 209"/>
                <a:gd name="T64" fmla="*/ 51 w 284"/>
                <a:gd name="T65" fmla="*/ 76 h 209"/>
                <a:gd name="T66" fmla="*/ 102 w 284"/>
                <a:gd name="T67" fmla="*/ 23 h 209"/>
                <a:gd name="T68" fmla="*/ 104 w 284"/>
                <a:gd name="T69" fmla="*/ 18 h 209"/>
                <a:gd name="T70" fmla="*/ 104 w 284"/>
                <a:gd name="T71" fmla="*/ 11 h 209"/>
                <a:gd name="T72" fmla="*/ 102 w 284"/>
                <a:gd name="T73" fmla="*/ 6 h 209"/>
                <a:gd name="T74" fmla="*/ 98 w 284"/>
                <a:gd name="T75" fmla="*/ 2 h 209"/>
                <a:gd name="T76" fmla="*/ 93 w 284"/>
                <a:gd name="T77" fmla="*/ 0 h 209"/>
                <a:gd name="T78" fmla="*/ 87 w 284"/>
                <a:gd name="T79" fmla="*/ 0 h 209"/>
                <a:gd name="T80" fmla="*/ 82 w 284"/>
                <a:gd name="T81" fmla="*/ 2 h 209"/>
                <a:gd name="T82" fmla="*/ 4 w 284"/>
                <a:gd name="T83" fmla="*/ 80 h 209"/>
                <a:gd name="T84" fmla="*/ 1 w 284"/>
                <a:gd name="T85" fmla="*/ 85 h 209"/>
                <a:gd name="T86" fmla="*/ 0 w 284"/>
                <a:gd name="T87" fmla="*/ 90 h 209"/>
                <a:gd name="T88" fmla="*/ 0 w 284"/>
                <a:gd name="T89" fmla="*/ 91 h 209"/>
                <a:gd name="T90" fmla="*/ 0 w 284"/>
                <a:gd name="T91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09">
                  <a:moveTo>
                    <a:pt x="1" y="97"/>
                  </a:moveTo>
                  <a:lnTo>
                    <a:pt x="2" y="99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9" y="175"/>
                  </a:lnTo>
                  <a:lnTo>
                    <a:pt x="81" y="177"/>
                  </a:lnTo>
                  <a:lnTo>
                    <a:pt x="84" y="178"/>
                  </a:lnTo>
                  <a:lnTo>
                    <a:pt x="86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5" y="178"/>
                  </a:lnTo>
                  <a:lnTo>
                    <a:pt x="98" y="177"/>
                  </a:lnTo>
                  <a:lnTo>
                    <a:pt x="100" y="175"/>
                  </a:lnTo>
                  <a:lnTo>
                    <a:pt x="102" y="173"/>
                  </a:lnTo>
                  <a:lnTo>
                    <a:pt x="103" y="170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0" y="154"/>
                  </a:lnTo>
                  <a:lnTo>
                    <a:pt x="51" y="106"/>
                  </a:lnTo>
                  <a:lnTo>
                    <a:pt x="204" y="106"/>
                  </a:lnTo>
                  <a:lnTo>
                    <a:pt x="213" y="107"/>
                  </a:lnTo>
                  <a:lnTo>
                    <a:pt x="222" y="110"/>
                  </a:lnTo>
                  <a:lnTo>
                    <a:pt x="231" y="114"/>
                  </a:lnTo>
                  <a:lnTo>
                    <a:pt x="238" y="120"/>
                  </a:lnTo>
                  <a:lnTo>
                    <a:pt x="245" y="126"/>
                  </a:lnTo>
                  <a:lnTo>
                    <a:pt x="250" y="133"/>
                  </a:lnTo>
                  <a:lnTo>
                    <a:pt x="253" y="142"/>
                  </a:lnTo>
                  <a:lnTo>
                    <a:pt x="254" y="149"/>
                  </a:lnTo>
                  <a:lnTo>
                    <a:pt x="254" y="194"/>
                  </a:lnTo>
                  <a:lnTo>
                    <a:pt x="255" y="198"/>
                  </a:lnTo>
                  <a:lnTo>
                    <a:pt x="256" y="201"/>
                  </a:lnTo>
                  <a:lnTo>
                    <a:pt x="257" y="203"/>
                  </a:lnTo>
                  <a:lnTo>
                    <a:pt x="260" y="205"/>
                  </a:lnTo>
                  <a:lnTo>
                    <a:pt x="262" y="207"/>
                  </a:lnTo>
                  <a:lnTo>
                    <a:pt x="264" y="208"/>
                  </a:lnTo>
                  <a:lnTo>
                    <a:pt x="267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5"/>
                  </a:lnTo>
                  <a:lnTo>
                    <a:pt x="282" y="203"/>
                  </a:lnTo>
                  <a:lnTo>
                    <a:pt x="283" y="201"/>
                  </a:lnTo>
                  <a:lnTo>
                    <a:pt x="284" y="198"/>
                  </a:lnTo>
                  <a:lnTo>
                    <a:pt x="284" y="194"/>
                  </a:lnTo>
                  <a:lnTo>
                    <a:pt x="284" y="149"/>
                  </a:lnTo>
                  <a:lnTo>
                    <a:pt x="284" y="142"/>
                  </a:lnTo>
                  <a:lnTo>
                    <a:pt x="283" y="135"/>
                  </a:lnTo>
                  <a:lnTo>
                    <a:pt x="280" y="127"/>
                  </a:lnTo>
                  <a:lnTo>
                    <a:pt x="278" y="121"/>
                  </a:lnTo>
                  <a:lnTo>
                    <a:pt x="274" y="114"/>
                  </a:lnTo>
                  <a:lnTo>
                    <a:pt x="269" y="108"/>
                  </a:lnTo>
                  <a:lnTo>
                    <a:pt x="264" y="102"/>
                  </a:lnTo>
                  <a:lnTo>
                    <a:pt x="259" y="97"/>
                  </a:lnTo>
                  <a:lnTo>
                    <a:pt x="252" y="93"/>
                  </a:lnTo>
                  <a:lnTo>
                    <a:pt x="246" y="88"/>
                  </a:lnTo>
                  <a:lnTo>
                    <a:pt x="239" y="84"/>
                  </a:lnTo>
                  <a:lnTo>
                    <a:pt x="232" y="81"/>
                  </a:lnTo>
                  <a:lnTo>
                    <a:pt x="225" y="79"/>
                  </a:lnTo>
                  <a:lnTo>
                    <a:pt x="218" y="78"/>
                  </a:lnTo>
                  <a:lnTo>
                    <a:pt x="210" y="77"/>
                  </a:lnTo>
                  <a:lnTo>
                    <a:pt x="204" y="76"/>
                  </a:lnTo>
                  <a:lnTo>
                    <a:pt x="51" y="76"/>
                  </a:lnTo>
                  <a:lnTo>
                    <a:pt x="101" y="25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5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4" y="80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172"/>
            <p:cNvSpPr/>
            <p:nvPr/>
          </p:nvSpPr>
          <p:spPr bwMode="auto">
            <a:xfrm>
              <a:off x="6446347" y="1871149"/>
              <a:ext cx="67985" cy="44131"/>
            </a:xfrm>
            <a:custGeom>
              <a:avLst/>
              <a:gdLst>
                <a:gd name="T0" fmla="*/ 283 w 285"/>
                <a:gd name="T1" fmla="*/ 83 h 182"/>
                <a:gd name="T2" fmla="*/ 206 w 285"/>
                <a:gd name="T3" fmla="*/ 6 h 182"/>
                <a:gd name="T4" fmla="*/ 200 w 285"/>
                <a:gd name="T5" fmla="*/ 3 h 182"/>
                <a:gd name="T6" fmla="*/ 195 w 285"/>
                <a:gd name="T7" fmla="*/ 2 h 182"/>
                <a:gd name="T8" fmla="*/ 190 w 285"/>
                <a:gd name="T9" fmla="*/ 3 h 182"/>
                <a:gd name="T10" fmla="*/ 184 w 285"/>
                <a:gd name="T11" fmla="*/ 6 h 182"/>
                <a:gd name="T12" fmla="*/ 181 w 285"/>
                <a:gd name="T13" fmla="*/ 12 h 182"/>
                <a:gd name="T14" fmla="*/ 180 w 285"/>
                <a:gd name="T15" fmla="*/ 17 h 182"/>
                <a:gd name="T16" fmla="*/ 181 w 285"/>
                <a:gd name="T17" fmla="*/ 22 h 182"/>
                <a:gd name="T18" fmla="*/ 184 w 285"/>
                <a:gd name="T19" fmla="*/ 28 h 182"/>
                <a:gd name="T20" fmla="*/ 81 w 285"/>
                <a:gd name="T21" fmla="*/ 77 h 182"/>
                <a:gd name="T22" fmla="*/ 64 w 285"/>
                <a:gd name="T23" fmla="*/ 75 h 182"/>
                <a:gd name="T24" fmla="*/ 47 w 285"/>
                <a:gd name="T25" fmla="*/ 70 h 182"/>
                <a:gd name="T26" fmla="*/ 35 w 285"/>
                <a:gd name="T27" fmla="*/ 60 h 182"/>
                <a:gd name="T28" fmla="*/ 31 w 285"/>
                <a:gd name="T29" fmla="*/ 53 h 182"/>
                <a:gd name="T30" fmla="*/ 30 w 285"/>
                <a:gd name="T31" fmla="*/ 45 h 182"/>
                <a:gd name="T32" fmla="*/ 29 w 285"/>
                <a:gd name="T33" fmla="*/ 13 h 182"/>
                <a:gd name="T34" fmla="*/ 27 w 285"/>
                <a:gd name="T35" fmla="*/ 7 h 182"/>
                <a:gd name="T36" fmla="*/ 23 w 285"/>
                <a:gd name="T37" fmla="*/ 3 h 182"/>
                <a:gd name="T38" fmla="*/ 17 w 285"/>
                <a:gd name="T39" fmla="*/ 1 h 182"/>
                <a:gd name="T40" fmla="*/ 12 w 285"/>
                <a:gd name="T41" fmla="*/ 1 h 182"/>
                <a:gd name="T42" fmla="*/ 7 w 285"/>
                <a:gd name="T43" fmla="*/ 3 h 182"/>
                <a:gd name="T44" fmla="*/ 2 w 285"/>
                <a:gd name="T45" fmla="*/ 7 h 182"/>
                <a:gd name="T46" fmla="*/ 0 w 285"/>
                <a:gd name="T47" fmla="*/ 13 h 182"/>
                <a:gd name="T48" fmla="*/ 0 w 285"/>
                <a:gd name="T49" fmla="*/ 45 h 182"/>
                <a:gd name="T50" fmla="*/ 1 w 285"/>
                <a:gd name="T51" fmla="*/ 60 h 182"/>
                <a:gd name="T52" fmla="*/ 7 w 285"/>
                <a:gd name="T53" fmla="*/ 73 h 182"/>
                <a:gd name="T54" fmla="*/ 15 w 285"/>
                <a:gd name="T55" fmla="*/ 83 h 182"/>
                <a:gd name="T56" fmla="*/ 26 w 285"/>
                <a:gd name="T57" fmla="*/ 92 h 182"/>
                <a:gd name="T58" fmla="*/ 38 w 285"/>
                <a:gd name="T59" fmla="*/ 98 h 182"/>
                <a:gd name="T60" fmla="*/ 52 w 285"/>
                <a:gd name="T61" fmla="*/ 103 h 182"/>
                <a:gd name="T62" fmla="*/ 81 w 285"/>
                <a:gd name="T63" fmla="*/ 107 h 182"/>
                <a:gd name="T64" fmla="*/ 184 w 285"/>
                <a:gd name="T65" fmla="*/ 156 h 182"/>
                <a:gd name="T66" fmla="*/ 181 w 285"/>
                <a:gd name="T67" fmla="*/ 162 h 182"/>
                <a:gd name="T68" fmla="*/ 180 w 285"/>
                <a:gd name="T69" fmla="*/ 167 h 182"/>
                <a:gd name="T70" fmla="*/ 181 w 285"/>
                <a:gd name="T71" fmla="*/ 172 h 182"/>
                <a:gd name="T72" fmla="*/ 184 w 285"/>
                <a:gd name="T73" fmla="*/ 178 h 182"/>
                <a:gd name="T74" fmla="*/ 190 w 285"/>
                <a:gd name="T75" fmla="*/ 181 h 182"/>
                <a:gd name="T76" fmla="*/ 195 w 285"/>
                <a:gd name="T77" fmla="*/ 182 h 182"/>
                <a:gd name="T78" fmla="*/ 200 w 285"/>
                <a:gd name="T79" fmla="*/ 181 h 182"/>
                <a:gd name="T80" fmla="*/ 206 w 285"/>
                <a:gd name="T81" fmla="*/ 178 h 182"/>
                <a:gd name="T82" fmla="*/ 283 w 285"/>
                <a:gd name="T83" fmla="*/ 101 h 182"/>
                <a:gd name="T84" fmla="*/ 285 w 285"/>
                <a:gd name="T85" fmla="*/ 94 h 182"/>
                <a:gd name="T86" fmla="*/ 285 w 285"/>
                <a:gd name="T87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" h="182">
                  <a:moveTo>
                    <a:pt x="284" y="86"/>
                  </a:moveTo>
                  <a:lnTo>
                    <a:pt x="283" y="83"/>
                  </a:lnTo>
                  <a:lnTo>
                    <a:pt x="281" y="81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0" y="3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90" y="3"/>
                  </a:lnTo>
                  <a:lnTo>
                    <a:pt x="186" y="4"/>
                  </a:lnTo>
                  <a:lnTo>
                    <a:pt x="184" y="6"/>
                  </a:lnTo>
                  <a:lnTo>
                    <a:pt x="182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0" y="19"/>
                  </a:lnTo>
                  <a:lnTo>
                    <a:pt x="181" y="22"/>
                  </a:lnTo>
                  <a:lnTo>
                    <a:pt x="182" y="25"/>
                  </a:lnTo>
                  <a:lnTo>
                    <a:pt x="184" y="28"/>
                  </a:lnTo>
                  <a:lnTo>
                    <a:pt x="234" y="77"/>
                  </a:lnTo>
                  <a:lnTo>
                    <a:pt x="81" y="77"/>
                  </a:lnTo>
                  <a:lnTo>
                    <a:pt x="73" y="76"/>
                  </a:lnTo>
                  <a:lnTo>
                    <a:pt x="64" y="75"/>
                  </a:lnTo>
                  <a:lnTo>
                    <a:pt x="56" y="73"/>
                  </a:lnTo>
                  <a:lnTo>
                    <a:pt x="47" y="70"/>
                  </a:lnTo>
                  <a:lnTo>
                    <a:pt x="41" y="65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7" y="73"/>
                  </a:lnTo>
                  <a:lnTo>
                    <a:pt x="11" y="78"/>
                  </a:lnTo>
                  <a:lnTo>
                    <a:pt x="15" y="83"/>
                  </a:lnTo>
                  <a:lnTo>
                    <a:pt x="21" y="88"/>
                  </a:lnTo>
                  <a:lnTo>
                    <a:pt x="26" y="92"/>
                  </a:lnTo>
                  <a:lnTo>
                    <a:pt x="31" y="95"/>
                  </a:lnTo>
                  <a:lnTo>
                    <a:pt x="38" y="98"/>
                  </a:lnTo>
                  <a:lnTo>
                    <a:pt x="44" y="101"/>
                  </a:lnTo>
                  <a:lnTo>
                    <a:pt x="52" y="103"/>
                  </a:lnTo>
                  <a:lnTo>
                    <a:pt x="66" y="106"/>
                  </a:lnTo>
                  <a:lnTo>
                    <a:pt x="81" y="107"/>
                  </a:lnTo>
                  <a:lnTo>
                    <a:pt x="234" y="107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1" y="162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70"/>
                  </a:lnTo>
                  <a:lnTo>
                    <a:pt x="181" y="172"/>
                  </a:lnTo>
                  <a:lnTo>
                    <a:pt x="182" y="175"/>
                  </a:lnTo>
                  <a:lnTo>
                    <a:pt x="184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5" y="182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4" y="180"/>
                  </a:lnTo>
                  <a:lnTo>
                    <a:pt x="206" y="178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4" y="97"/>
                  </a:lnTo>
                  <a:lnTo>
                    <a:pt x="285" y="94"/>
                  </a:lnTo>
                  <a:lnTo>
                    <a:pt x="285" y="91"/>
                  </a:lnTo>
                  <a:lnTo>
                    <a:pt x="285" y="89"/>
                  </a:lnTo>
                  <a:lnTo>
                    <a:pt x="28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605919" y="6123791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Google Shape;640;p30"/>
          <p:cNvSpPr txBox="1"/>
          <p:nvPr/>
        </p:nvSpPr>
        <p:spPr>
          <a:xfrm>
            <a:off x="751267" y="1037242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nb-NO" sz="3200" dirty="0" smtClean="0">
                <a:latin typeface="TimesNewRoman"/>
              </a:rPr>
              <a:t>Faktor yang Memiliki Prioritas Tertinggi dalam Pengembangan Klaster</a:t>
            </a:r>
            <a:endParaRPr lang="nb-NO" sz="3200" dirty="0">
              <a:solidFill>
                <a:schemeClr val="dk1"/>
              </a:solidFill>
            </a:endParaRPr>
          </a:p>
        </p:txBody>
      </p:sp>
      <p:sp>
        <p:nvSpPr>
          <p:cNvPr id="36" name="Google Shape;641;p30"/>
          <p:cNvSpPr/>
          <p:nvPr/>
        </p:nvSpPr>
        <p:spPr>
          <a:xfrm>
            <a:off x="1560987" y="3008055"/>
            <a:ext cx="2398620" cy="2405577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643;p30"/>
          <p:cNvSpPr txBox="1"/>
          <p:nvPr/>
        </p:nvSpPr>
        <p:spPr>
          <a:xfrm>
            <a:off x="1890227" y="4210843"/>
            <a:ext cx="1983200" cy="100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v-SE" sz="2000" dirty="0">
                <a:latin typeface="TimesNewRoman"/>
              </a:rPr>
              <a:t>D</a:t>
            </a:r>
            <a:r>
              <a:rPr lang="sv-SE" sz="2000" dirty="0" smtClean="0">
                <a:latin typeface="TimesNewRoman"/>
              </a:rPr>
              <a:t>engan </a:t>
            </a:r>
            <a:r>
              <a:rPr lang="sv-SE" sz="2000" dirty="0">
                <a:latin typeface="TimesNewRoman"/>
              </a:rPr>
              <a:t>bobot sebesar 0,44 </a:t>
            </a:r>
          </a:p>
        </p:txBody>
      </p:sp>
      <p:sp>
        <p:nvSpPr>
          <p:cNvPr id="41" name="Google Shape;644;p30"/>
          <p:cNvSpPr/>
          <p:nvPr/>
        </p:nvSpPr>
        <p:spPr>
          <a:xfrm>
            <a:off x="8257791" y="3029797"/>
            <a:ext cx="2398620" cy="2405577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647;p30"/>
          <p:cNvSpPr/>
          <p:nvPr/>
        </p:nvSpPr>
        <p:spPr>
          <a:xfrm>
            <a:off x="4914123" y="3029797"/>
            <a:ext cx="2398620" cy="2405577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648;p30"/>
          <p:cNvSpPr txBox="1"/>
          <p:nvPr/>
        </p:nvSpPr>
        <p:spPr>
          <a:xfrm>
            <a:off x="5025033" y="3422592"/>
            <a:ext cx="21768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535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Pemerintah</a:t>
            </a:r>
            <a:endParaRPr sz="2535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1" name="Google Shape;649;p30"/>
          <p:cNvSpPr txBox="1"/>
          <p:nvPr/>
        </p:nvSpPr>
        <p:spPr>
          <a:xfrm>
            <a:off x="5157112" y="4210843"/>
            <a:ext cx="2176800" cy="100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v-SE" sz="2000" dirty="0" smtClean="0">
                <a:latin typeface="TimesNewRoman"/>
              </a:rPr>
              <a:t>Dengan bobot sebesar 0,28</a:t>
            </a:r>
            <a:endParaRPr lang="sv-SE" sz="2000" dirty="0">
              <a:latin typeface="TimesNewRoman"/>
            </a:endParaRPr>
          </a:p>
        </p:txBody>
      </p:sp>
      <p:grpSp>
        <p:nvGrpSpPr>
          <p:cNvPr id="52" name="Google Shape;650;p30"/>
          <p:cNvGrpSpPr/>
          <p:nvPr/>
        </p:nvGrpSpPr>
        <p:grpSpPr>
          <a:xfrm>
            <a:off x="1071643" y="2509693"/>
            <a:ext cx="2862564" cy="2903939"/>
            <a:chOff x="803732" y="1814655"/>
            <a:chExt cx="2146923" cy="2177954"/>
          </a:xfrm>
        </p:grpSpPr>
        <p:sp>
          <p:nvSpPr>
            <p:cNvPr id="53" name="Google Shape;651;p30"/>
            <p:cNvSpPr/>
            <p:nvPr/>
          </p:nvSpPr>
          <p:spPr>
            <a:xfrm>
              <a:off x="1151689" y="2188426"/>
              <a:ext cx="1798965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54" name="Google Shape;652;p30"/>
            <p:cNvGrpSpPr/>
            <p:nvPr/>
          </p:nvGrpSpPr>
          <p:grpSpPr>
            <a:xfrm>
              <a:off x="803732" y="1814655"/>
              <a:ext cx="824704" cy="779327"/>
              <a:chOff x="1177000" y="1619850"/>
              <a:chExt cx="713350" cy="674100"/>
            </a:xfrm>
          </p:grpSpPr>
          <p:sp>
            <p:nvSpPr>
              <p:cNvPr id="55" name="Google Shape;653;p30"/>
              <p:cNvSpPr/>
              <p:nvPr/>
            </p:nvSpPr>
            <p:spPr>
              <a:xfrm>
                <a:off x="1223525" y="1650275"/>
                <a:ext cx="624000" cy="614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" name="Google Shape;654;p30"/>
              <p:cNvSpPr/>
              <p:nvPr/>
            </p:nvSpPr>
            <p:spPr>
              <a:xfrm>
                <a:off x="1177000" y="1619850"/>
                <a:ext cx="713350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28534" h="26964" extrusionOk="0">
                    <a:moveTo>
                      <a:pt x="12893" y="982"/>
                    </a:moveTo>
                    <a:lnTo>
                      <a:pt x="13613" y="1113"/>
                    </a:lnTo>
                    <a:lnTo>
                      <a:pt x="12827" y="1179"/>
                    </a:lnTo>
                    <a:lnTo>
                      <a:pt x="11977" y="1310"/>
                    </a:lnTo>
                    <a:lnTo>
                      <a:pt x="11191" y="1506"/>
                    </a:lnTo>
                    <a:lnTo>
                      <a:pt x="10471" y="1833"/>
                    </a:lnTo>
                    <a:lnTo>
                      <a:pt x="9686" y="2095"/>
                    </a:lnTo>
                    <a:lnTo>
                      <a:pt x="8966" y="2488"/>
                    </a:lnTo>
                    <a:lnTo>
                      <a:pt x="8312" y="2946"/>
                    </a:lnTo>
                    <a:lnTo>
                      <a:pt x="7592" y="3404"/>
                    </a:lnTo>
                    <a:lnTo>
                      <a:pt x="6937" y="3731"/>
                    </a:lnTo>
                    <a:lnTo>
                      <a:pt x="6937" y="3731"/>
                    </a:lnTo>
                    <a:lnTo>
                      <a:pt x="7526" y="3338"/>
                    </a:lnTo>
                    <a:lnTo>
                      <a:pt x="8050" y="2880"/>
                    </a:lnTo>
                    <a:lnTo>
                      <a:pt x="8639" y="2488"/>
                    </a:lnTo>
                    <a:lnTo>
                      <a:pt x="9293" y="2160"/>
                    </a:lnTo>
                    <a:lnTo>
                      <a:pt x="9948" y="1899"/>
                    </a:lnTo>
                    <a:lnTo>
                      <a:pt x="10602" y="1571"/>
                    </a:lnTo>
                    <a:lnTo>
                      <a:pt x="11257" y="1375"/>
                    </a:lnTo>
                    <a:lnTo>
                      <a:pt x="11977" y="1179"/>
                    </a:lnTo>
                    <a:lnTo>
                      <a:pt x="12042" y="1113"/>
                    </a:lnTo>
                    <a:lnTo>
                      <a:pt x="12107" y="982"/>
                    </a:lnTo>
                    <a:close/>
                    <a:moveTo>
                      <a:pt x="8966" y="3142"/>
                    </a:moveTo>
                    <a:lnTo>
                      <a:pt x="7985" y="3731"/>
                    </a:lnTo>
                    <a:lnTo>
                      <a:pt x="7068" y="4320"/>
                    </a:lnTo>
                    <a:lnTo>
                      <a:pt x="7068" y="4320"/>
                    </a:lnTo>
                    <a:lnTo>
                      <a:pt x="7854" y="3666"/>
                    </a:lnTo>
                    <a:lnTo>
                      <a:pt x="8966" y="3142"/>
                    </a:lnTo>
                    <a:close/>
                    <a:moveTo>
                      <a:pt x="5825" y="4909"/>
                    </a:moveTo>
                    <a:lnTo>
                      <a:pt x="4974" y="5825"/>
                    </a:lnTo>
                    <a:lnTo>
                      <a:pt x="5563" y="5171"/>
                    </a:lnTo>
                    <a:lnTo>
                      <a:pt x="5825" y="4909"/>
                    </a:lnTo>
                    <a:close/>
                    <a:moveTo>
                      <a:pt x="24542" y="5760"/>
                    </a:moveTo>
                    <a:lnTo>
                      <a:pt x="24708" y="5950"/>
                    </a:lnTo>
                    <a:lnTo>
                      <a:pt x="24708" y="5950"/>
                    </a:lnTo>
                    <a:lnTo>
                      <a:pt x="24542" y="5825"/>
                    </a:lnTo>
                    <a:lnTo>
                      <a:pt x="24542" y="5760"/>
                    </a:lnTo>
                    <a:close/>
                    <a:moveTo>
                      <a:pt x="23167" y="5891"/>
                    </a:moveTo>
                    <a:lnTo>
                      <a:pt x="23756" y="6414"/>
                    </a:lnTo>
                    <a:lnTo>
                      <a:pt x="23822" y="6872"/>
                    </a:lnTo>
                    <a:lnTo>
                      <a:pt x="23167" y="5891"/>
                    </a:lnTo>
                    <a:close/>
                    <a:moveTo>
                      <a:pt x="24824" y="6082"/>
                    </a:moveTo>
                    <a:lnTo>
                      <a:pt x="25000" y="6283"/>
                    </a:lnTo>
                    <a:lnTo>
                      <a:pt x="25458" y="6938"/>
                    </a:lnTo>
                    <a:lnTo>
                      <a:pt x="25785" y="7592"/>
                    </a:lnTo>
                    <a:lnTo>
                      <a:pt x="26112" y="8247"/>
                    </a:lnTo>
                    <a:lnTo>
                      <a:pt x="26178" y="8901"/>
                    </a:lnTo>
                    <a:lnTo>
                      <a:pt x="25654" y="7854"/>
                    </a:lnTo>
                    <a:lnTo>
                      <a:pt x="25065" y="6872"/>
                    </a:lnTo>
                    <a:lnTo>
                      <a:pt x="24803" y="6349"/>
                    </a:lnTo>
                    <a:lnTo>
                      <a:pt x="24869" y="6218"/>
                    </a:lnTo>
                    <a:lnTo>
                      <a:pt x="24824" y="6082"/>
                    </a:lnTo>
                    <a:close/>
                    <a:moveTo>
                      <a:pt x="4189" y="6349"/>
                    </a:moveTo>
                    <a:lnTo>
                      <a:pt x="3796" y="7069"/>
                    </a:lnTo>
                    <a:lnTo>
                      <a:pt x="3469" y="7789"/>
                    </a:lnTo>
                    <a:lnTo>
                      <a:pt x="2945" y="8574"/>
                    </a:lnTo>
                    <a:lnTo>
                      <a:pt x="2487" y="9425"/>
                    </a:lnTo>
                    <a:lnTo>
                      <a:pt x="2226" y="9883"/>
                    </a:lnTo>
                    <a:lnTo>
                      <a:pt x="2226" y="9817"/>
                    </a:lnTo>
                    <a:lnTo>
                      <a:pt x="2618" y="8836"/>
                    </a:lnTo>
                    <a:lnTo>
                      <a:pt x="3076" y="7919"/>
                    </a:lnTo>
                    <a:lnTo>
                      <a:pt x="3600" y="7134"/>
                    </a:lnTo>
                    <a:lnTo>
                      <a:pt x="4189" y="6349"/>
                    </a:lnTo>
                    <a:close/>
                    <a:moveTo>
                      <a:pt x="5956" y="3142"/>
                    </a:moveTo>
                    <a:lnTo>
                      <a:pt x="5105" y="3862"/>
                    </a:lnTo>
                    <a:lnTo>
                      <a:pt x="4254" y="4647"/>
                    </a:lnTo>
                    <a:lnTo>
                      <a:pt x="3534" y="5498"/>
                    </a:lnTo>
                    <a:lnTo>
                      <a:pt x="2880" y="6414"/>
                    </a:lnTo>
                    <a:lnTo>
                      <a:pt x="2160" y="7461"/>
                    </a:lnTo>
                    <a:lnTo>
                      <a:pt x="1571" y="8508"/>
                    </a:lnTo>
                    <a:lnTo>
                      <a:pt x="1113" y="9686"/>
                    </a:lnTo>
                    <a:lnTo>
                      <a:pt x="720" y="10864"/>
                    </a:lnTo>
                    <a:lnTo>
                      <a:pt x="917" y="10079"/>
                    </a:lnTo>
                    <a:lnTo>
                      <a:pt x="1113" y="9294"/>
                    </a:lnTo>
                    <a:lnTo>
                      <a:pt x="1375" y="8574"/>
                    </a:lnTo>
                    <a:lnTo>
                      <a:pt x="1702" y="7854"/>
                    </a:lnTo>
                    <a:lnTo>
                      <a:pt x="2356" y="6676"/>
                    </a:lnTo>
                    <a:lnTo>
                      <a:pt x="3142" y="5629"/>
                    </a:lnTo>
                    <a:lnTo>
                      <a:pt x="3993" y="4647"/>
                    </a:lnTo>
                    <a:lnTo>
                      <a:pt x="4974" y="3731"/>
                    </a:lnTo>
                    <a:lnTo>
                      <a:pt x="5956" y="3142"/>
                    </a:lnTo>
                    <a:close/>
                    <a:moveTo>
                      <a:pt x="26701" y="11584"/>
                    </a:moveTo>
                    <a:lnTo>
                      <a:pt x="26898" y="12500"/>
                    </a:lnTo>
                    <a:lnTo>
                      <a:pt x="26963" y="13482"/>
                    </a:lnTo>
                    <a:lnTo>
                      <a:pt x="26832" y="12631"/>
                    </a:lnTo>
                    <a:lnTo>
                      <a:pt x="26701" y="11846"/>
                    </a:lnTo>
                    <a:lnTo>
                      <a:pt x="26701" y="11584"/>
                    </a:lnTo>
                    <a:close/>
                    <a:moveTo>
                      <a:pt x="9424" y="1637"/>
                    </a:moveTo>
                    <a:lnTo>
                      <a:pt x="8246" y="2291"/>
                    </a:lnTo>
                    <a:lnTo>
                      <a:pt x="7134" y="3077"/>
                    </a:lnTo>
                    <a:lnTo>
                      <a:pt x="6152" y="3927"/>
                    </a:lnTo>
                    <a:lnTo>
                      <a:pt x="5301" y="4909"/>
                    </a:lnTo>
                    <a:lnTo>
                      <a:pt x="4385" y="5694"/>
                    </a:lnTo>
                    <a:lnTo>
                      <a:pt x="3600" y="6545"/>
                    </a:lnTo>
                    <a:lnTo>
                      <a:pt x="2880" y="7527"/>
                    </a:lnTo>
                    <a:lnTo>
                      <a:pt x="2553" y="8050"/>
                    </a:lnTo>
                    <a:lnTo>
                      <a:pt x="2291" y="8639"/>
                    </a:lnTo>
                    <a:lnTo>
                      <a:pt x="2029" y="9228"/>
                    </a:lnTo>
                    <a:lnTo>
                      <a:pt x="1833" y="9948"/>
                    </a:lnTo>
                    <a:lnTo>
                      <a:pt x="1637" y="10603"/>
                    </a:lnTo>
                    <a:lnTo>
                      <a:pt x="1506" y="11322"/>
                    </a:lnTo>
                    <a:lnTo>
                      <a:pt x="1048" y="12435"/>
                    </a:lnTo>
                    <a:lnTo>
                      <a:pt x="720" y="13548"/>
                    </a:lnTo>
                    <a:lnTo>
                      <a:pt x="851" y="12239"/>
                    </a:lnTo>
                    <a:lnTo>
                      <a:pt x="1113" y="10995"/>
                    </a:lnTo>
                    <a:lnTo>
                      <a:pt x="1506" y="9752"/>
                    </a:lnTo>
                    <a:lnTo>
                      <a:pt x="2029" y="8574"/>
                    </a:lnTo>
                    <a:lnTo>
                      <a:pt x="2618" y="7592"/>
                    </a:lnTo>
                    <a:lnTo>
                      <a:pt x="3207" y="6611"/>
                    </a:lnTo>
                    <a:lnTo>
                      <a:pt x="3927" y="5629"/>
                    </a:lnTo>
                    <a:lnTo>
                      <a:pt x="4778" y="4778"/>
                    </a:lnTo>
                    <a:lnTo>
                      <a:pt x="5629" y="3927"/>
                    </a:lnTo>
                    <a:lnTo>
                      <a:pt x="6545" y="3142"/>
                    </a:lnTo>
                    <a:lnTo>
                      <a:pt x="7592" y="2488"/>
                    </a:lnTo>
                    <a:lnTo>
                      <a:pt x="8639" y="1899"/>
                    </a:lnTo>
                    <a:lnTo>
                      <a:pt x="9424" y="1637"/>
                    </a:lnTo>
                    <a:close/>
                    <a:moveTo>
                      <a:pt x="24280" y="6938"/>
                    </a:moveTo>
                    <a:lnTo>
                      <a:pt x="24738" y="7789"/>
                    </a:lnTo>
                    <a:lnTo>
                      <a:pt x="25065" y="8639"/>
                    </a:lnTo>
                    <a:lnTo>
                      <a:pt x="25392" y="9490"/>
                    </a:lnTo>
                    <a:lnTo>
                      <a:pt x="25654" y="10406"/>
                    </a:lnTo>
                    <a:lnTo>
                      <a:pt x="25851" y="11322"/>
                    </a:lnTo>
                    <a:lnTo>
                      <a:pt x="25916" y="12304"/>
                    </a:lnTo>
                    <a:lnTo>
                      <a:pt x="25981" y="13220"/>
                    </a:lnTo>
                    <a:lnTo>
                      <a:pt x="25981" y="14137"/>
                    </a:lnTo>
                    <a:lnTo>
                      <a:pt x="25851" y="13220"/>
                    </a:lnTo>
                    <a:lnTo>
                      <a:pt x="25654" y="12304"/>
                    </a:lnTo>
                    <a:lnTo>
                      <a:pt x="25196" y="10537"/>
                    </a:lnTo>
                    <a:lnTo>
                      <a:pt x="24673" y="8705"/>
                    </a:lnTo>
                    <a:lnTo>
                      <a:pt x="24280" y="6938"/>
                    </a:lnTo>
                    <a:close/>
                    <a:moveTo>
                      <a:pt x="25523" y="6152"/>
                    </a:moveTo>
                    <a:lnTo>
                      <a:pt x="26178" y="7200"/>
                    </a:lnTo>
                    <a:lnTo>
                      <a:pt x="26767" y="8247"/>
                    </a:lnTo>
                    <a:lnTo>
                      <a:pt x="27225" y="9359"/>
                    </a:lnTo>
                    <a:lnTo>
                      <a:pt x="27552" y="10472"/>
                    </a:lnTo>
                    <a:lnTo>
                      <a:pt x="27748" y="11650"/>
                    </a:lnTo>
                    <a:lnTo>
                      <a:pt x="27879" y="12893"/>
                    </a:lnTo>
                    <a:lnTo>
                      <a:pt x="27879" y="14071"/>
                    </a:lnTo>
                    <a:lnTo>
                      <a:pt x="27748" y="15315"/>
                    </a:lnTo>
                    <a:lnTo>
                      <a:pt x="27683" y="15445"/>
                    </a:lnTo>
                    <a:lnTo>
                      <a:pt x="27748" y="14202"/>
                    </a:lnTo>
                    <a:lnTo>
                      <a:pt x="27618" y="13024"/>
                    </a:lnTo>
                    <a:lnTo>
                      <a:pt x="27683" y="12370"/>
                    </a:lnTo>
                    <a:lnTo>
                      <a:pt x="27618" y="11715"/>
                    </a:lnTo>
                    <a:lnTo>
                      <a:pt x="27552" y="11061"/>
                    </a:lnTo>
                    <a:lnTo>
                      <a:pt x="27487" y="10406"/>
                    </a:lnTo>
                    <a:lnTo>
                      <a:pt x="27290" y="9752"/>
                    </a:lnTo>
                    <a:lnTo>
                      <a:pt x="27094" y="9097"/>
                    </a:lnTo>
                    <a:lnTo>
                      <a:pt x="26832" y="8508"/>
                    </a:lnTo>
                    <a:lnTo>
                      <a:pt x="26505" y="7854"/>
                    </a:lnTo>
                    <a:lnTo>
                      <a:pt x="26440" y="7789"/>
                    </a:lnTo>
                    <a:lnTo>
                      <a:pt x="25981" y="6938"/>
                    </a:lnTo>
                    <a:lnTo>
                      <a:pt x="25523" y="6152"/>
                    </a:lnTo>
                    <a:close/>
                    <a:moveTo>
                      <a:pt x="27290" y="14791"/>
                    </a:moveTo>
                    <a:lnTo>
                      <a:pt x="27159" y="15904"/>
                    </a:lnTo>
                    <a:lnTo>
                      <a:pt x="26963" y="16951"/>
                    </a:lnTo>
                    <a:lnTo>
                      <a:pt x="26832" y="17474"/>
                    </a:lnTo>
                    <a:lnTo>
                      <a:pt x="26570" y="18063"/>
                    </a:lnTo>
                    <a:lnTo>
                      <a:pt x="26505" y="18194"/>
                    </a:lnTo>
                    <a:lnTo>
                      <a:pt x="26701" y="17540"/>
                    </a:lnTo>
                    <a:lnTo>
                      <a:pt x="26832" y="16885"/>
                    </a:lnTo>
                    <a:lnTo>
                      <a:pt x="26963" y="16231"/>
                    </a:lnTo>
                    <a:lnTo>
                      <a:pt x="26963" y="15576"/>
                    </a:lnTo>
                    <a:lnTo>
                      <a:pt x="27290" y="14791"/>
                    </a:lnTo>
                    <a:close/>
                    <a:moveTo>
                      <a:pt x="1375" y="12631"/>
                    </a:moveTo>
                    <a:lnTo>
                      <a:pt x="1375" y="13548"/>
                    </a:lnTo>
                    <a:lnTo>
                      <a:pt x="1375" y="14398"/>
                    </a:lnTo>
                    <a:lnTo>
                      <a:pt x="1375" y="15249"/>
                    </a:lnTo>
                    <a:lnTo>
                      <a:pt x="1375" y="16885"/>
                    </a:lnTo>
                    <a:lnTo>
                      <a:pt x="1506" y="18521"/>
                    </a:lnTo>
                    <a:lnTo>
                      <a:pt x="1244" y="17736"/>
                    </a:lnTo>
                    <a:lnTo>
                      <a:pt x="982" y="16885"/>
                    </a:lnTo>
                    <a:lnTo>
                      <a:pt x="851" y="16034"/>
                    </a:lnTo>
                    <a:lnTo>
                      <a:pt x="720" y="15249"/>
                    </a:lnTo>
                    <a:lnTo>
                      <a:pt x="982" y="13940"/>
                    </a:lnTo>
                    <a:lnTo>
                      <a:pt x="1375" y="12631"/>
                    </a:lnTo>
                    <a:close/>
                    <a:moveTo>
                      <a:pt x="786" y="18129"/>
                    </a:moveTo>
                    <a:lnTo>
                      <a:pt x="1113" y="18979"/>
                    </a:lnTo>
                    <a:lnTo>
                      <a:pt x="1440" y="19699"/>
                    </a:lnTo>
                    <a:lnTo>
                      <a:pt x="1898" y="20615"/>
                    </a:lnTo>
                    <a:lnTo>
                      <a:pt x="1506" y="20026"/>
                    </a:lnTo>
                    <a:lnTo>
                      <a:pt x="1178" y="19437"/>
                    </a:lnTo>
                    <a:lnTo>
                      <a:pt x="982" y="18783"/>
                    </a:lnTo>
                    <a:lnTo>
                      <a:pt x="786" y="18129"/>
                    </a:lnTo>
                    <a:close/>
                    <a:moveTo>
                      <a:pt x="26505" y="13744"/>
                    </a:moveTo>
                    <a:lnTo>
                      <a:pt x="26570" y="14660"/>
                    </a:lnTo>
                    <a:lnTo>
                      <a:pt x="26505" y="15511"/>
                    </a:lnTo>
                    <a:lnTo>
                      <a:pt x="26505" y="15642"/>
                    </a:lnTo>
                    <a:lnTo>
                      <a:pt x="26440" y="15707"/>
                    </a:lnTo>
                    <a:lnTo>
                      <a:pt x="26505" y="15838"/>
                    </a:lnTo>
                    <a:lnTo>
                      <a:pt x="26374" y="16689"/>
                    </a:lnTo>
                    <a:lnTo>
                      <a:pt x="26178" y="17605"/>
                    </a:lnTo>
                    <a:lnTo>
                      <a:pt x="25916" y="18456"/>
                    </a:lnTo>
                    <a:lnTo>
                      <a:pt x="25523" y="19307"/>
                    </a:lnTo>
                    <a:lnTo>
                      <a:pt x="25065" y="20223"/>
                    </a:lnTo>
                    <a:lnTo>
                      <a:pt x="24411" y="20877"/>
                    </a:lnTo>
                    <a:lnTo>
                      <a:pt x="23691" y="21597"/>
                    </a:lnTo>
                    <a:lnTo>
                      <a:pt x="23625" y="21597"/>
                    </a:lnTo>
                    <a:lnTo>
                      <a:pt x="24214" y="20812"/>
                    </a:lnTo>
                    <a:lnTo>
                      <a:pt x="24803" y="20026"/>
                    </a:lnTo>
                    <a:lnTo>
                      <a:pt x="25262" y="19110"/>
                    </a:lnTo>
                    <a:lnTo>
                      <a:pt x="25589" y="18194"/>
                    </a:lnTo>
                    <a:lnTo>
                      <a:pt x="25785" y="17605"/>
                    </a:lnTo>
                    <a:lnTo>
                      <a:pt x="26047" y="16754"/>
                    </a:lnTo>
                    <a:lnTo>
                      <a:pt x="26243" y="15838"/>
                    </a:lnTo>
                    <a:lnTo>
                      <a:pt x="26374" y="14922"/>
                    </a:lnTo>
                    <a:lnTo>
                      <a:pt x="26440" y="14071"/>
                    </a:lnTo>
                    <a:lnTo>
                      <a:pt x="26505" y="13744"/>
                    </a:lnTo>
                    <a:close/>
                    <a:moveTo>
                      <a:pt x="1833" y="17605"/>
                    </a:moveTo>
                    <a:lnTo>
                      <a:pt x="2160" y="18718"/>
                    </a:lnTo>
                    <a:lnTo>
                      <a:pt x="2684" y="19830"/>
                    </a:lnTo>
                    <a:lnTo>
                      <a:pt x="3207" y="20877"/>
                    </a:lnTo>
                    <a:lnTo>
                      <a:pt x="3927" y="21859"/>
                    </a:lnTo>
                    <a:lnTo>
                      <a:pt x="3927" y="21859"/>
                    </a:lnTo>
                    <a:lnTo>
                      <a:pt x="3731" y="21663"/>
                    </a:lnTo>
                    <a:lnTo>
                      <a:pt x="3273" y="21204"/>
                    </a:lnTo>
                    <a:lnTo>
                      <a:pt x="2880" y="20746"/>
                    </a:lnTo>
                    <a:lnTo>
                      <a:pt x="2487" y="20223"/>
                    </a:lnTo>
                    <a:lnTo>
                      <a:pt x="2160" y="19699"/>
                    </a:lnTo>
                    <a:lnTo>
                      <a:pt x="1964" y="18652"/>
                    </a:lnTo>
                    <a:lnTo>
                      <a:pt x="1833" y="17605"/>
                    </a:lnTo>
                    <a:close/>
                    <a:moveTo>
                      <a:pt x="2356" y="11846"/>
                    </a:moveTo>
                    <a:lnTo>
                      <a:pt x="2291" y="12631"/>
                    </a:lnTo>
                    <a:lnTo>
                      <a:pt x="2226" y="13482"/>
                    </a:lnTo>
                    <a:lnTo>
                      <a:pt x="2291" y="14267"/>
                    </a:lnTo>
                    <a:lnTo>
                      <a:pt x="2356" y="15118"/>
                    </a:lnTo>
                    <a:lnTo>
                      <a:pt x="2487" y="15969"/>
                    </a:lnTo>
                    <a:lnTo>
                      <a:pt x="2684" y="16754"/>
                    </a:lnTo>
                    <a:lnTo>
                      <a:pt x="2945" y="17605"/>
                    </a:lnTo>
                    <a:lnTo>
                      <a:pt x="3207" y="18390"/>
                    </a:lnTo>
                    <a:lnTo>
                      <a:pt x="3796" y="19634"/>
                    </a:lnTo>
                    <a:lnTo>
                      <a:pt x="4516" y="20877"/>
                    </a:lnTo>
                    <a:lnTo>
                      <a:pt x="5367" y="22055"/>
                    </a:lnTo>
                    <a:lnTo>
                      <a:pt x="5825" y="22579"/>
                    </a:lnTo>
                    <a:lnTo>
                      <a:pt x="6348" y="23102"/>
                    </a:lnTo>
                    <a:lnTo>
                      <a:pt x="5629" y="22579"/>
                    </a:lnTo>
                    <a:lnTo>
                      <a:pt x="4909" y="21924"/>
                    </a:lnTo>
                    <a:lnTo>
                      <a:pt x="4385" y="21401"/>
                    </a:lnTo>
                    <a:lnTo>
                      <a:pt x="3993" y="20877"/>
                    </a:lnTo>
                    <a:lnTo>
                      <a:pt x="3534" y="20288"/>
                    </a:lnTo>
                    <a:lnTo>
                      <a:pt x="3207" y="19699"/>
                    </a:lnTo>
                    <a:lnTo>
                      <a:pt x="2684" y="18521"/>
                    </a:lnTo>
                    <a:lnTo>
                      <a:pt x="2356" y="17343"/>
                    </a:lnTo>
                    <a:lnTo>
                      <a:pt x="2029" y="16100"/>
                    </a:lnTo>
                    <a:lnTo>
                      <a:pt x="1833" y="14856"/>
                    </a:lnTo>
                    <a:lnTo>
                      <a:pt x="1833" y="14529"/>
                    </a:lnTo>
                    <a:lnTo>
                      <a:pt x="2029" y="13155"/>
                    </a:lnTo>
                    <a:lnTo>
                      <a:pt x="2356" y="11846"/>
                    </a:lnTo>
                    <a:close/>
                    <a:moveTo>
                      <a:pt x="24738" y="18914"/>
                    </a:moveTo>
                    <a:lnTo>
                      <a:pt x="24673" y="19045"/>
                    </a:lnTo>
                    <a:lnTo>
                      <a:pt x="24673" y="19176"/>
                    </a:lnTo>
                    <a:lnTo>
                      <a:pt x="24673" y="19241"/>
                    </a:lnTo>
                    <a:lnTo>
                      <a:pt x="24411" y="19830"/>
                    </a:lnTo>
                    <a:lnTo>
                      <a:pt x="24084" y="20354"/>
                    </a:lnTo>
                    <a:lnTo>
                      <a:pt x="23298" y="21335"/>
                    </a:lnTo>
                    <a:lnTo>
                      <a:pt x="22448" y="22186"/>
                    </a:lnTo>
                    <a:lnTo>
                      <a:pt x="21466" y="22971"/>
                    </a:lnTo>
                    <a:lnTo>
                      <a:pt x="20877" y="23299"/>
                    </a:lnTo>
                    <a:lnTo>
                      <a:pt x="20877" y="23299"/>
                    </a:lnTo>
                    <a:lnTo>
                      <a:pt x="21400" y="22906"/>
                    </a:lnTo>
                    <a:lnTo>
                      <a:pt x="21924" y="22513"/>
                    </a:lnTo>
                    <a:lnTo>
                      <a:pt x="22382" y="22055"/>
                    </a:lnTo>
                    <a:lnTo>
                      <a:pt x="22906" y="21597"/>
                    </a:lnTo>
                    <a:lnTo>
                      <a:pt x="23429" y="20943"/>
                    </a:lnTo>
                    <a:lnTo>
                      <a:pt x="23887" y="20288"/>
                    </a:lnTo>
                    <a:lnTo>
                      <a:pt x="24345" y="19634"/>
                    </a:lnTo>
                    <a:lnTo>
                      <a:pt x="24738" y="18914"/>
                    </a:lnTo>
                    <a:close/>
                    <a:moveTo>
                      <a:pt x="26112" y="19699"/>
                    </a:moveTo>
                    <a:lnTo>
                      <a:pt x="25720" y="20419"/>
                    </a:lnTo>
                    <a:lnTo>
                      <a:pt x="25262" y="21008"/>
                    </a:lnTo>
                    <a:lnTo>
                      <a:pt x="24738" y="21663"/>
                    </a:lnTo>
                    <a:lnTo>
                      <a:pt x="24214" y="22186"/>
                    </a:lnTo>
                    <a:lnTo>
                      <a:pt x="23625" y="22775"/>
                    </a:lnTo>
                    <a:lnTo>
                      <a:pt x="23037" y="23299"/>
                    </a:lnTo>
                    <a:lnTo>
                      <a:pt x="22448" y="23757"/>
                    </a:lnTo>
                    <a:lnTo>
                      <a:pt x="21793" y="24215"/>
                    </a:lnTo>
                    <a:lnTo>
                      <a:pt x="21139" y="24607"/>
                    </a:lnTo>
                    <a:lnTo>
                      <a:pt x="20419" y="24935"/>
                    </a:lnTo>
                    <a:lnTo>
                      <a:pt x="19699" y="25327"/>
                    </a:lnTo>
                    <a:lnTo>
                      <a:pt x="18979" y="25589"/>
                    </a:lnTo>
                    <a:lnTo>
                      <a:pt x="18259" y="25851"/>
                    </a:lnTo>
                    <a:lnTo>
                      <a:pt x="17474" y="26047"/>
                    </a:lnTo>
                    <a:lnTo>
                      <a:pt x="16689" y="26244"/>
                    </a:lnTo>
                    <a:lnTo>
                      <a:pt x="15903" y="26374"/>
                    </a:lnTo>
                    <a:lnTo>
                      <a:pt x="15052" y="26505"/>
                    </a:lnTo>
                    <a:lnTo>
                      <a:pt x="14202" y="26571"/>
                    </a:lnTo>
                    <a:lnTo>
                      <a:pt x="13285" y="26571"/>
                    </a:lnTo>
                    <a:lnTo>
                      <a:pt x="12435" y="26505"/>
                    </a:lnTo>
                    <a:lnTo>
                      <a:pt x="11584" y="26374"/>
                    </a:lnTo>
                    <a:lnTo>
                      <a:pt x="10733" y="26244"/>
                    </a:lnTo>
                    <a:lnTo>
                      <a:pt x="9882" y="26047"/>
                    </a:lnTo>
                    <a:lnTo>
                      <a:pt x="9097" y="25785"/>
                    </a:lnTo>
                    <a:lnTo>
                      <a:pt x="8312" y="25524"/>
                    </a:lnTo>
                    <a:lnTo>
                      <a:pt x="7526" y="25196"/>
                    </a:lnTo>
                    <a:lnTo>
                      <a:pt x="6741" y="24804"/>
                    </a:lnTo>
                    <a:lnTo>
                      <a:pt x="6021" y="24346"/>
                    </a:lnTo>
                    <a:lnTo>
                      <a:pt x="5367" y="23822"/>
                    </a:lnTo>
                    <a:lnTo>
                      <a:pt x="4712" y="23299"/>
                    </a:lnTo>
                    <a:lnTo>
                      <a:pt x="4058" y="22710"/>
                    </a:lnTo>
                    <a:lnTo>
                      <a:pt x="3469" y="22055"/>
                    </a:lnTo>
                    <a:lnTo>
                      <a:pt x="4254" y="22710"/>
                    </a:lnTo>
                    <a:lnTo>
                      <a:pt x="5040" y="23299"/>
                    </a:lnTo>
                    <a:lnTo>
                      <a:pt x="5432" y="23757"/>
                    </a:lnTo>
                    <a:lnTo>
                      <a:pt x="5890" y="24084"/>
                    </a:lnTo>
                    <a:lnTo>
                      <a:pt x="6283" y="24411"/>
                    </a:lnTo>
                    <a:lnTo>
                      <a:pt x="6741" y="24738"/>
                    </a:lnTo>
                    <a:lnTo>
                      <a:pt x="7723" y="25262"/>
                    </a:lnTo>
                    <a:lnTo>
                      <a:pt x="8704" y="25589"/>
                    </a:lnTo>
                    <a:lnTo>
                      <a:pt x="9752" y="25851"/>
                    </a:lnTo>
                    <a:lnTo>
                      <a:pt x="10864" y="26047"/>
                    </a:lnTo>
                    <a:lnTo>
                      <a:pt x="11977" y="26113"/>
                    </a:lnTo>
                    <a:lnTo>
                      <a:pt x="13089" y="26047"/>
                    </a:lnTo>
                    <a:lnTo>
                      <a:pt x="14333" y="26047"/>
                    </a:lnTo>
                    <a:lnTo>
                      <a:pt x="15511" y="25851"/>
                    </a:lnTo>
                    <a:lnTo>
                      <a:pt x="16885" y="25720"/>
                    </a:lnTo>
                    <a:lnTo>
                      <a:pt x="18259" y="25458"/>
                    </a:lnTo>
                    <a:lnTo>
                      <a:pt x="19568" y="25000"/>
                    </a:lnTo>
                    <a:lnTo>
                      <a:pt x="20746" y="24542"/>
                    </a:lnTo>
                    <a:lnTo>
                      <a:pt x="21924" y="23888"/>
                    </a:lnTo>
                    <a:lnTo>
                      <a:pt x="23037" y="23168"/>
                    </a:lnTo>
                    <a:lnTo>
                      <a:pt x="23495" y="22710"/>
                    </a:lnTo>
                    <a:lnTo>
                      <a:pt x="24018" y="22317"/>
                    </a:lnTo>
                    <a:lnTo>
                      <a:pt x="24476" y="21793"/>
                    </a:lnTo>
                    <a:lnTo>
                      <a:pt x="24869" y="21335"/>
                    </a:lnTo>
                    <a:lnTo>
                      <a:pt x="25262" y="20746"/>
                    </a:lnTo>
                    <a:lnTo>
                      <a:pt x="25720" y="20223"/>
                    </a:lnTo>
                    <a:lnTo>
                      <a:pt x="26112" y="19699"/>
                    </a:lnTo>
                    <a:close/>
                    <a:moveTo>
                      <a:pt x="13285" y="1"/>
                    </a:moveTo>
                    <a:lnTo>
                      <a:pt x="12304" y="132"/>
                    </a:lnTo>
                    <a:lnTo>
                      <a:pt x="11322" y="328"/>
                    </a:lnTo>
                    <a:lnTo>
                      <a:pt x="10341" y="524"/>
                    </a:lnTo>
                    <a:lnTo>
                      <a:pt x="9424" y="852"/>
                    </a:lnTo>
                    <a:lnTo>
                      <a:pt x="8115" y="1310"/>
                    </a:lnTo>
                    <a:lnTo>
                      <a:pt x="6872" y="1899"/>
                    </a:lnTo>
                    <a:lnTo>
                      <a:pt x="5694" y="2684"/>
                    </a:lnTo>
                    <a:lnTo>
                      <a:pt x="4581" y="3535"/>
                    </a:lnTo>
                    <a:lnTo>
                      <a:pt x="3927" y="4058"/>
                    </a:lnTo>
                    <a:lnTo>
                      <a:pt x="3862" y="4189"/>
                    </a:lnTo>
                    <a:lnTo>
                      <a:pt x="2945" y="5171"/>
                    </a:lnTo>
                    <a:lnTo>
                      <a:pt x="2095" y="6283"/>
                    </a:lnTo>
                    <a:lnTo>
                      <a:pt x="1440" y="7396"/>
                    </a:lnTo>
                    <a:lnTo>
                      <a:pt x="917" y="8574"/>
                    </a:lnTo>
                    <a:lnTo>
                      <a:pt x="524" y="9817"/>
                    </a:lnTo>
                    <a:lnTo>
                      <a:pt x="197" y="10995"/>
                    </a:lnTo>
                    <a:lnTo>
                      <a:pt x="66" y="12304"/>
                    </a:lnTo>
                    <a:lnTo>
                      <a:pt x="0" y="13548"/>
                    </a:lnTo>
                    <a:lnTo>
                      <a:pt x="66" y="14856"/>
                    </a:lnTo>
                    <a:lnTo>
                      <a:pt x="262" y="16100"/>
                    </a:lnTo>
                    <a:lnTo>
                      <a:pt x="262" y="16885"/>
                    </a:lnTo>
                    <a:lnTo>
                      <a:pt x="262" y="17605"/>
                    </a:lnTo>
                    <a:lnTo>
                      <a:pt x="393" y="18325"/>
                    </a:lnTo>
                    <a:lnTo>
                      <a:pt x="589" y="19045"/>
                    </a:lnTo>
                    <a:lnTo>
                      <a:pt x="917" y="19699"/>
                    </a:lnTo>
                    <a:lnTo>
                      <a:pt x="1244" y="20419"/>
                    </a:lnTo>
                    <a:lnTo>
                      <a:pt x="1767" y="21008"/>
                    </a:lnTo>
                    <a:lnTo>
                      <a:pt x="2291" y="21663"/>
                    </a:lnTo>
                    <a:lnTo>
                      <a:pt x="2356" y="21663"/>
                    </a:lnTo>
                    <a:lnTo>
                      <a:pt x="2422" y="21728"/>
                    </a:lnTo>
                    <a:lnTo>
                      <a:pt x="2618" y="21663"/>
                    </a:lnTo>
                    <a:lnTo>
                      <a:pt x="3142" y="22382"/>
                    </a:lnTo>
                    <a:lnTo>
                      <a:pt x="3796" y="23037"/>
                    </a:lnTo>
                    <a:lnTo>
                      <a:pt x="4451" y="23691"/>
                    </a:lnTo>
                    <a:lnTo>
                      <a:pt x="5170" y="24215"/>
                    </a:lnTo>
                    <a:lnTo>
                      <a:pt x="5890" y="24738"/>
                    </a:lnTo>
                    <a:lnTo>
                      <a:pt x="6610" y="25196"/>
                    </a:lnTo>
                    <a:lnTo>
                      <a:pt x="7396" y="25589"/>
                    </a:lnTo>
                    <a:lnTo>
                      <a:pt x="8246" y="25982"/>
                    </a:lnTo>
                    <a:lnTo>
                      <a:pt x="9097" y="26244"/>
                    </a:lnTo>
                    <a:lnTo>
                      <a:pt x="9948" y="26505"/>
                    </a:lnTo>
                    <a:lnTo>
                      <a:pt x="10799" y="26702"/>
                    </a:lnTo>
                    <a:lnTo>
                      <a:pt x="11649" y="26833"/>
                    </a:lnTo>
                    <a:lnTo>
                      <a:pt x="12566" y="26898"/>
                    </a:lnTo>
                    <a:lnTo>
                      <a:pt x="13416" y="26963"/>
                    </a:lnTo>
                    <a:lnTo>
                      <a:pt x="14333" y="26963"/>
                    </a:lnTo>
                    <a:lnTo>
                      <a:pt x="15249" y="26898"/>
                    </a:lnTo>
                    <a:lnTo>
                      <a:pt x="16100" y="26767"/>
                    </a:lnTo>
                    <a:lnTo>
                      <a:pt x="17016" y="26636"/>
                    </a:lnTo>
                    <a:lnTo>
                      <a:pt x="17866" y="26374"/>
                    </a:lnTo>
                    <a:lnTo>
                      <a:pt x="18717" y="26113"/>
                    </a:lnTo>
                    <a:lnTo>
                      <a:pt x="19568" y="25785"/>
                    </a:lnTo>
                    <a:lnTo>
                      <a:pt x="20419" y="25458"/>
                    </a:lnTo>
                    <a:lnTo>
                      <a:pt x="21204" y="25066"/>
                    </a:lnTo>
                    <a:lnTo>
                      <a:pt x="21989" y="24607"/>
                    </a:lnTo>
                    <a:lnTo>
                      <a:pt x="22775" y="24084"/>
                    </a:lnTo>
                    <a:lnTo>
                      <a:pt x="23495" y="23495"/>
                    </a:lnTo>
                    <a:lnTo>
                      <a:pt x="24149" y="22906"/>
                    </a:lnTo>
                    <a:lnTo>
                      <a:pt x="24803" y="22252"/>
                    </a:lnTo>
                    <a:lnTo>
                      <a:pt x="25392" y="21597"/>
                    </a:lnTo>
                    <a:lnTo>
                      <a:pt x="25981" y="20877"/>
                    </a:lnTo>
                    <a:lnTo>
                      <a:pt x="26505" y="20092"/>
                    </a:lnTo>
                    <a:lnTo>
                      <a:pt x="26963" y="19241"/>
                    </a:lnTo>
                    <a:lnTo>
                      <a:pt x="27421" y="18259"/>
                    </a:lnTo>
                    <a:lnTo>
                      <a:pt x="27748" y="17212"/>
                    </a:lnTo>
                    <a:lnTo>
                      <a:pt x="28076" y="16165"/>
                    </a:lnTo>
                    <a:lnTo>
                      <a:pt x="28272" y="15118"/>
                    </a:lnTo>
                    <a:lnTo>
                      <a:pt x="28403" y="14398"/>
                    </a:lnTo>
                    <a:lnTo>
                      <a:pt x="28468" y="13678"/>
                    </a:lnTo>
                    <a:lnTo>
                      <a:pt x="28534" y="12893"/>
                    </a:lnTo>
                    <a:lnTo>
                      <a:pt x="28534" y="12173"/>
                    </a:lnTo>
                    <a:lnTo>
                      <a:pt x="28468" y="11453"/>
                    </a:lnTo>
                    <a:lnTo>
                      <a:pt x="28403" y="10733"/>
                    </a:lnTo>
                    <a:lnTo>
                      <a:pt x="28272" y="10014"/>
                    </a:lnTo>
                    <a:lnTo>
                      <a:pt x="28076" y="9294"/>
                    </a:lnTo>
                    <a:lnTo>
                      <a:pt x="27814" y="8574"/>
                    </a:lnTo>
                    <a:lnTo>
                      <a:pt x="27552" y="7919"/>
                    </a:lnTo>
                    <a:lnTo>
                      <a:pt x="27159" y="7265"/>
                    </a:lnTo>
                    <a:lnTo>
                      <a:pt x="26832" y="6676"/>
                    </a:lnTo>
                    <a:lnTo>
                      <a:pt x="26374" y="6087"/>
                    </a:lnTo>
                    <a:lnTo>
                      <a:pt x="25916" y="5498"/>
                    </a:lnTo>
                    <a:lnTo>
                      <a:pt x="25392" y="4974"/>
                    </a:lnTo>
                    <a:lnTo>
                      <a:pt x="24803" y="4516"/>
                    </a:lnTo>
                    <a:lnTo>
                      <a:pt x="26047" y="4974"/>
                    </a:lnTo>
                    <a:lnTo>
                      <a:pt x="26178" y="4974"/>
                    </a:lnTo>
                    <a:lnTo>
                      <a:pt x="26309" y="4909"/>
                    </a:lnTo>
                    <a:lnTo>
                      <a:pt x="26309" y="4778"/>
                    </a:lnTo>
                    <a:lnTo>
                      <a:pt x="26309" y="4647"/>
                    </a:lnTo>
                    <a:lnTo>
                      <a:pt x="27029" y="4713"/>
                    </a:lnTo>
                    <a:lnTo>
                      <a:pt x="27159" y="4713"/>
                    </a:lnTo>
                    <a:lnTo>
                      <a:pt x="27225" y="4582"/>
                    </a:lnTo>
                    <a:lnTo>
                      <a:pt x="27225" y="4385"/>
                    </a:lnTo>
                    <a:lnTo>
                      <a:pt x="27094" y="4320"/>
                    </a:lnTo>
                    <a:lnTo>
                      <a:pt x="25654" y="3927"/>
                    </a:lnTo>
                    <a:lnTo>
                      <a:pt x="26636" y="4058"/>
                    </a:lnTo>
                    <a:lnTo>
                      <a:pt x="26832" y="4058"/>
                    </a:lnTo>
                    <a:lnTo>
                      <a:pt x="26898" y="3927"/>
                    </a:lnTo>
                    <a:lnTo>
                      <a:pt x="26898" y="3731"/>
                    </a:lnTo>
                    <a:lnTo>
                      <a:pt x="26832" y="3666"/>
                    </a:lnTo>
                    <a:lnTo>
                      <a:pt x="26767" y="3666"/>
                    </a:lnTo>
                    <a:lnTo>
                      <a:pt x="25392" y="3207"/>
                    </a:lnTo>
                    <a:lnTo>
                      <a:pt x="23167" y="2488"/>
                    </a:lnTo>
                    <a:lnTo>
                      <a:pt x="20877" y="1833"/>
                    </a:lnTo>
                    <a:lnTo>
                      <a:pt x="20746" y="1833"/>
                    </a:lnTo>
                    <a:lnTo>
                      <a:pt x="20550" y="1768"/>
                    </a:lnTo>
                    <a:lnTo>
                      <a:pt x="20419" y="1768"/>
                    </a:lnTo>
                    <a:lnTo>
                      <a:pt x="20353" y="1833"/>
                    </a:lnTo>
                    <a:lnTo>
                      <a:pt x="20288" y="1899"/>
                    </a:lnTo>
                    <a:lnTo>
                      <a:pt x="20288" y="2030"/>
                    </a:lnTo>
                    <a:lnTo>
                      <a:pt x="20288" y="2095"/>
                    </a:lnTo>
                    <a:lnTo>
                      <a:pt x="20222" y="2160"/>
                    </a:lnTo>
                    <a:lnTo>
                      <a:pt x="20157" y="2226"/>
                    </a:lnTo>
                    <a:lnTo>
                      <a:pt x="20157" y="2357"/>
                    </a:lnTo>
                    <a:lnTo>
                      <a:pt x="20157" y="2422"/>
                    </a:lnTo>
                    <a:lnTo>
                      <a:pt x="20026" y="2488"/>
                    </a:lnTo>
                    <a:lnTo>
                      <a:pt x="19961" y="2618"/>
                    </a:lnTo>
                    <a:lnTo>
                      <a:pt x="19961" y="2749"/>
                    </a:lnTo>
                    <a:lnTo>
                      <a:pt x="20092" y="2880"/>
                    </a:lnTo>
                    <a:lnTo>
                      <a:pt x="20157" y="2880"/>
                    </a:lnTo>
                    <a:lnTo>
                      <a:pt x="20222" y="3469"/>
                    </a:lnTo>
                    <a:lnTo>
                      <a:pt x="20288" y="3993"/>
                    </a:lnTo>
                    <a:lnTo>
                      <a:pt x="20419" y="4844"/>
                    </a:lnTo>
                    <a:lnTo>
                      <a:pt x="20615" y="5694"/>
                    </a:lnTo>
                    <a:lnTo>
                      <a:pt x="21139" y="7330"/>
                    </a:lnTo>
                    <a:lnTo>
                      <a:pt x="21139" y="7396"/>
                    </a:lnTo>
                    <a:lnTo>
                      <a:pt x="21597" y="8967"/>
                    </a:lnTo>
                    <a:lnTo>
                      <a:pt x="21662" y="9097"/>
                    </a:lnTo>
                    <a:lnTo>
                      <a:pt x="21859" y="9097"/>
                    </a:lnTo>
                    <a:lnTo>
                      <a:pt x="21989" y="8967"/>
                    </a:lnTo>
                    <a:lnTo>
                      <a:pt x="21989" y="8836"/>
                    </a:lnTo>
                    <a:lnTo>
                      <a:pt x="21924" y="8508"/>
                    </a:lnTo>
                    <a:lnTo>
                      <a:pt x="21989" y="8443"/>
                    </a:lnTo>
                    <a:lnTo>
                      <a:pt x="22120" y="8378"/>
                    </a:lnTo>
                    <a:lnTo>
                      <a:pt x="22186" y="8247"/>
                    </a:lnTo>
                    <a:lnTo>
                      <a:pt x="22251" y="8181"/>
                    </a:lnTo>
                    <a:lnTo>
                      <a:pt x="22382" y="8181"/>
                    </a:lnTo>
                    <a:lnTo>
                      <a:pt x="22448" y="8116"/>
                    </a:lnTo>
                    <a:lnTo>
                      <a:pt x="22578" y="8050"/>
                    </a:lnTo>
                    <a:lnTo>
                      <a:pt x="22578" y="7919"/>
                    </a:lnTo>
                    <a:lnTo>
                      <a:pt x="22448" y="7396"/>
                    </a:lnTo>
                    <a:lnTo>
                      <a:pt x="22906" y="8050"/>
                    </a:lnTo>
                    <a:lnTo>
                      <a:pt x="23037" y="8116"/>
                    </a:lnTo>
                    <a:lnTo>
                      <a:pt x="23233" y="8116"/>
                    </a:lnTo>
                    <a:lnTo>
                      <a:pt x="23364" y="7985"/>
                    </a:lnTo>
                    <a:lnTo>
                      <a:pt x="23364" y="7919"/>
                    </a:lnTo>
                    <a:lnTo>
                      <a:pt x="23364" y="7854"/>
                    </a:lnTo>
                    <a:lnTo>
                      <a:pt x="22644" y="6152"/>
                    </a:lnTo>
                    <a:lnTo>
                      <a:pt x="22644" y="6152"/>
                    </a:lnTo>
                    <a:lnTo>
                      <a:pt x="23560" y="7330"/>
                    </a:lnTo>
                    <a:lnTo>
                      <a:pt x="23625" y="7461"/>
                    </a:lnTo>
                    <a:lnTo>
                      <a:pt x="23822" y="7461"/>
                    </a:lnTo>
                    <a:lnTo>
                      <a:pt x="23953" y="7396"/>
                    </a:lnTo>
                    <a:lnTo>
                      <a:pt x="24476" y="9490"/>
                    </a:lnTo>
                    <a:lnTo>
                      <a:pt x="25065" y="11519"/>
                    </a:lnTo>
                    <a:lnTo>
                      <a:pt x="25262" y="12566"/>
                    </a:lnTo>
                    <a:lnTo>
                      <a:pt x="25458" y="13613"/>
                    </a:lnTo>
                    <a:lnTo>
                      <a:pt x="25589" y="14660"/>
                    </a:lnTo>
                    <a:lnTo>
                      <a:pt x="25589" y="15707"/>
                    </a:lnTo>
                    <a:lnTo>
                      <a:pt x="25327" y="16689"/>
                    </a:lnTo>
                    <a:lnTo>
                      <a:pt x="24934" y="17605"/>
                    </a:lnTo>
                    <a:lnTo>
                      <a:pt x="24476" y="18521"/>
                    </a:lnTo>
                    <a:lnTo>
                      <a:pt x="24018" y="19372"/>
                    </a:lnTo>
                    <a:lnTo>
                      <a:pt x="23429" y="20223"/>
                    </a:lnTo>
                    <a:lnTo>
                      <a:pt x="22840" y="21008"/>
                    </a:lnTo>
                    <a:lnTo>
                      <a:pt x="22120" y="21728"/>
                    </a:lnTo>
                    <a:lnTo>
                      <a:pt x="21400" y="22382"/>
                    </a:lnTo>
                    <a:lnTo>
                      <a:pt x="20615" y="22971"/>
                    </a:lnTo>
                    <a:lnTo>
                      <a:pt x="19764" y="23430"/>
                    </a:lnTo>
                    <a:lnTo>
                      <a:pt x="18914" y="23822"/>
                    </a:lnTo>
                    <a:lnTo>
                      <a:pt x="17997" y="24149"/>
                    </a:lnTo>
                    <a:lnTo>
                      <a:pt x="17147" y="24411"/>
                    </a:lnTo>
                    <a:lnTo>
                      <a:pt x="16165" y="24673"/>
                    </a:lnTo>
                    <a:lnTo>
                      <a:pt x="14333" y="25000"/>
                    </a:lnTo>
                    <a:lnTo>
                      <a:pt x="12827" y="25196"/>
                    </a:lnTo>
                    <a:lnTo>
                      <a:pt x="11846" y="25131"/>
                    </a:lnTo>
                    <a:lnTo>
                      <a:pt x="10799" y="24935"/>
                    </a:lnTo>
                    <a:lnTo>
                      <a:pt x="9817" y="24738"/>
                    </a:lnTo>
                    <a:lnTo>
                      <a:pt x="8901" y="24477"/>
                    </a:lnTo>
                    <a:lnTo>
                      <a:pt x="8312" y="24084"/>
                    </a:lnTo>
                    <a:lnTo>
                      <a:pt x="7723" y="23691"/>
                    </a:lnTo>
                    <a:lnTo>
                      <a:pt x="7199" y="23233"/>
                    </a:lnTo>
                    <a:lnTo>
                      <a:pt x="6676" y="22775"/>
                    </a:lnTo>
                    <a:lnTo>
                      <a:pt x="6087" y="22121"/>
                    </a:lnTo>
                    <a:lnTo>
                      <a:pt x="5498" y="21466"/>
                    </a:lnTo>
                    <a:lnTo>
                      <a:pt x="4974" y="20812"/>
                    </a:lnTo>
                    <a:lnTo>
                      <a:pt x="4516" y="20092"/>
                    </a:lnTo>
                    <a:lnTo>
                      <a:pt x="4123" y="19307"/>
                    </a:lnTo>
                    <a:lnTo>
                      <a:pt x="3731" y="18521"/>
                    </a:lnTo>
                    <a:lnTo>
                      <a:pt x="3404" y="17736"/>
                    </a:lnTo>
                    <a:lnTo>
                      <a:pt x="3142" y="16951"/>
                    </a:lnTo>
                    <a:lnTo>
                      <a:pt x="2880" y="16100"/>
                    </a:lnTo>
                    <a:lnTo>
                      <a:pt x="2749" y="15249"/>
                    </a:lnTo>
                    <a:lnTo>
                      <a:pt x="2618" y="14398"/>
                    </a:lnTo>
                    <a:lnTo>
                      <a:pt x="2553" y="13548"/>
                    </a:lnTo>
                    <a:lnTo>
                      <a:pt x="2553" y="12631"/>
                    </a:lnTo>
                    <a:lnTo>
                      <a:pt x="2618" y="11781"/>
                    </a:lnTo>
                    <a:lnTo>
                      <a:pt x="2749" y="10930"/>
                    </a:lnTo>
                    <a:lnTo>
                      <a:pt x="2945" y="10079"/>
                    </a:lnTo>
                    <a:lnTo>
                      <a:pt x="3142" y="9359"/>
                    </a:lnTo>
                    <a:lnTo>
                      <a:pt x="3404" y="8639"/>
                    </a:lnTo>
                    <a:lnTo>
                      <a:pt x="3469" y="8574"/>
                    </a:lnTo>
                    <a:lnTo>
                      <a:pt x="3993" y="7789"/>
                    </a:lnTo>
                    <a:lnTo>
                      <a:pt x="4451" y="7200"/>
                    </a:lnTo>
                    <a:lnTo>
                      <a:pt x="4974" y="6611"/>
                    </a:lnTo>
                    <a:lnTo>
                      <a:pt x="5563" y="6087"/>
                    </a:lnTo>
                    <a:lnTo>
                      <a:pt x="6152" y="5563"/>
                    </a:lnTo>
                    <a:lnTo>
                      <a:pt x="7396" y="4647"/>
                    </a:lnTo>
                    <a:lnTo>
                      <a:pt x="8704" y="3796"/>
                    </a:lnTo>
                    <a:lnTo>
                      <a:pt x="10144" y="3011"/>
                    </a:lnTo>
                    <a:lnTo>
                      <a:pt x="11584" y="2422"/>
                    </a:lnTo>
                    <a:lnTo>
                      <a:pt x="13024" y="1899"/>
                    </a:lnTo>
                    <a:lnTo>
                      <a:pt x="14463" y="1441"/>
                    </a:lnTo>
                    <a:lnTo>
                      <a:pt x="14594" y="1375"/>
                    </a:lnTo>
                    <a:lnTo>
                      <a:pt x="14594" y="1310"/>
                    </a:lnTo>
                    <a:lnTo>
                      <a:pt x="14660" y="1310"/>
                    </a:lnTo>
                    <a:lnTo>
                      <a:pt x="14725" y="1179"/>
                    </a:lnTo>
                    <a:lnTo>
                      <a:pt x="14791" y="1113"/>
                    </a:lnTo>
                    <a:lnTo>
                      <a:pt x="14725" y="982"/>
                    </a:lnTo>
                    <a:lnTo>
                      <a:pt x="14660" y="917"/>
                    </a:lnTo>
                    <a:lnTo>
                      <a:pt x="13547" y="655"/>
                    </a:lnTo>
                    <a:lnTo>
                      <a:pt x="12500" y="590"/>
                    </a:lnTo>
                    <a:lnTo>
                      <a:pt x="13416" y="524"/>
                    </a:lnTo>
                    <a:lnTo>
                      <a:pt x="14333" y="524"/>
                    </a:lnTo>
                    <a:lnTo>
                      <a:pt x="14463" y="459"/>
                    </a:lnTo>
                    <a:lnTo>
                      <a:pt x="14463" y="393"/>
                    </a:lnTo>
                    <a:lnTo>
                      <a:pt x="14463" y="263"/>
                    </a:lnTo>
                    <a:lnTo>
                      <a:pt x="14333" y="197"/>
                    </a:lnTo>
                    <a:lnTo>
                      <a:pt x="13482" y="197"/>
                    </a:lnTo>
                    <a:lnTo>
                      <a:pt x="13416" y="66"/>
                    </a:lnTo>
                    <a:lnTo>
                      <a:pt x="13285" y="1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60" name="Google Shape;655;p30"/>
          <p:cNvGrpSpPr/>
          <p:nvPr/>
        </p:nvGrpSpPr>
        <p:grpSpPr>
          <a:xfrm>
            <a:off x="4449843" y="2509693"/>
            <a:ext cx="2837501" cy="2925680"/>
            <a:chOff x="3337382" y="1814655"/>
            <a:chExt cx="2128126" cy="2194260"/>
          </a:xfrm>
        </p:grpSpPr>
        <p:sp>
          <p:nvSpPr>
            <p:cNvPr id="61" name="Google Shape;656;p30"/>
            <p:cNvSpPr/>
            <p:nvPr/>
          </p:nvSpPr>
          <p:spPr>
            <a:xfrm>
              <a:off x="3666542" y="2204732"/>
              <a:ext cx="1798965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62" name="Google Shape;657;p30"/>
            <p:cNvGrpSpPr/>
            <p:nvPr/>
          </p:nvGrpSpPr>
          <p:grpSpPr>
            <a:xfrm>
              <a:off x="3337382" y="1814655"/>
              <a:ext cx="824704" cy="779327"/>
              <a:chOff x="1177000" y="1619850"/>
              <a:chExt cx="713350" cy="674100"/>
            </a:xfrm>
          </p:grpSpPr>
          <p:sp>
            <p:nvSpPr>
              <p:cNvPr id="63" name="Google Shape;658;p30"/>
              <p:cNvSpPr/>
              <p:nvPr/>
            </p:nvSpPr>
            <p:spPr>
              <a:xfrm>
                <a:off x="1223525" y="1650275"/>
                <a:ext cx="624000" cy="614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4" name="Google Shape;659;p30"/>
              <p:cNvSpPr/>
              <p:nvPr/>
            </p:nvSpPr>
            <p:spPr>
              <a:xfrm>
                <a:off x="1177000" y="1619850"/>
                <a:ext cx="713350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28534" h="26964" extrusionOk="0">
                    <a:moveTo>
                      <a:pt x="12893" y="982"/>
                    </a:moveTo>
                    <a:lnTo>
                      <a:pt x="13613" y="1113"/>
                    </a:lnTo>
                    <a:lnTo>
                      <a:pt x="12827" y="1179"/>
                    </a:lnTo>
                    <a:lnTo>
                      <a:pt x="11977" y="1310"/>
                    </a:lnTo>
                    <a:lnTo>
                      <a:pt x="11191" y="1506"/>
                    </a:lnTo>
                    <a:lnTo>
                      <a:pt x="10471" y="1833"/>
                    </a:lnTo>
                    <a:lnTo>
                      <a:pt x="9686" y="2095"/>
                    </a:lnTo>
                    <a:lnTo>
                      <a:pt x="8966" y="2488"/>
                    </a:lnTo>
                    <a:lnTo>
                      <a:pt x="8312" y="2946"/>
                    </a:lnTo>
                    <a:lnTo>
                      <a:pt x="7592" y="3404"/>
                    </a:lnTo>
                    <a:lnTo>
                      <a:pt x="6937" y="3731"/>
                    </a:lnTo>
                    <a:lnTo>
                      <a:pt x="6937" y="3731"/>
                    </a:lnTo>
                    <a:lnTo>
                      <a:pt x="7526" y="3338"/>
                    </a:lnTo>
                    <a:lnTo>
                      <a:pt x="8050" y="2880"/>
                    </a:lnTo>
                    <a:lnTo>
                      <a:pt x="8639" y="2488"/>
                    </a:lnTo>
                    <a:lnTo>
                      <a:pt x="9293" y="2160"/>
                    </a:lnTo>
                    <a:lnTo>
                      <a:pt x="9948" y="1899"/>
                    </a:lnTo>
                    <a:lnTo>
                      <a:pt x="10602" y="1571"/>
                    </a:lnTo>
                    <a:lnTo>
                      <a:pt x="11257" y="1375"/>
                    </a:lnTo>
                    <a:lnTo>
                      <a:pt x="11977" y="1179"/>
                    </a:lnTo>
                    <a:lnTo>
                      <a:pt x="12042" y="1113"/>
                    </a:lnTo>
                    <a:lnTo>
                      <a:pt x="12107" y="982"/>
                    </a:lnTo>
                    <a:close/>
                    <a:moveTo>
                      <a:pt x="8966" y="3142"/>
                    </a:moveTo>
                    <a:lnTo>
                      <a:pt x="7985" y="3731"/>
                    </a:lnTo>
                    <a:lnTo>
                      <a:pt x="7068" y="4320"/>
                    </a:lnTo>
                    <a:lnTo>
                      <a:pt x="7068" y="4320"/>
                    </a:lnTo>
                    <a:lnTo>
                      <a:pt x="7854" y="3666"/>
                    </a:lnTo>
                    <a:lnTo>
                      <a:pt x="8966" y="3142"/>
                    </a:lnTo>
                    <a:close/>
                    <a:moveTo>
                      <a:pt x="5825" y="4909"/>
                    </a:moveTo>
                    <a:lnTo>
                      <a:pt x="4974" y="5825"/>
                    </a:lnTo>
                    <a:lnTo>
                      <a:pt x="5563" y="5171"/>
                    </a:lnTo>
                    <a:lnTo>
                      <a:pt x="5825" y="4909"/>
                    </a:lnTo>
                    <a:close/>
                    <a:moveTo>
                      <a:pt x="24542" y="5760"/>
                    </a:moveTo>
                    <a:lnTo>
                      <a:pt x="24708" y="5950"/>
                    </a:lnTo>
                    <a:lnTo>
                      <a:pt x="24708" y="5950"/>
                    </a:lnTo>
                    <a:lnTo>
                      <a:pt x="24542" y="5825"/>
                    </a:lnTo>
                    <a:lnTo>
                      <a:pt x="24542" y="5760"/>
                    </a:lnTo>
                    <a:close/>
                    <a:moveTo>
                      <a:pt x="23167" y="5891"/>
                    </a:moveTo>
                    <a:lnTo>
                      <a:pt x="23756" y="6414"/>
                    </a:lnTo>
                    <a:lnTo>
                      <a:pt x="23822" y="6872"/>
                    </a:lnTo>
                    <a:lnTo>
                      <a:pt x="23167" y="5891"/>
                    </a:lnTo>
                    <a:close/>
                    <a:moveTo>
                      <a:pt x="24824" y="6082"/>
                    </a:moveTo>
                    <a:lnTo>
                      <a:pt x="25000" y="6283"/>
                    </a:lnTo>
                    <a:lnTo>
                      <a:pt x="25458" y="6938"/>
                    </a:lnTo>
                    <a:lnTo>
                      <a:pt x="25785" y="7592"/>
                    </a:lnTo>
                    <a:lnTo>
                      <a:pt x="26112" y="8247"/>
                    </a:lnTo>
                    <a:lnTo>
                      <a:pt x="26178" y="8901"/>
                    </a:lnTo>
                    <a:lnTo>
                      <a:pt x="25654" y="7854"/>
                    </a:lnTo>
                    <a:lnTo>
                      <a:pt x="25065" y="6872"/>
                    </a:lnTo>
                    <a:lnTo>
                      <a:pt x="24803" y="6349"/>
                    </a:lnTo>
                    <a:lnTo>
                      <a:pt x="24869" y="6218"/>
                    </a:lnTo>
                    <a:lnTo>
                      <a:pt x="24824" y="6082"/>
                    </a:lnTo>
                    <a:close/>
                    <a:moveTo>
                      <a:pt x="4189" y="6349"/>
                    </a:moveTo>
                    <a:lnTo>
                      <a:pt x="3796" y="7069"/>
                    </a:lnTo>
                    <a:lnTo>
                      <a:pt x="3469" y="7789"/>
                    </a:lnTo>
                    <a:lnTo>
                      <a:pt x="2945" y="8574"/>
                    </a:lnTo>
                    <a:lnTo>
                      <a:pt x="2487" y="9425"/>
                    </a:lnTo>
                    <a:lnTo>
                      <a:pt x="2226" y="9883"/>
                    </a:lnTo>
                    <a:lnTo>
                      <a:pt x="2226" y="9817"/>
                    </a:lnTo>
                    <a:lnTo>
                      <a:pt x="2618" y="8836"/>
                    </a:lnTo>
                    <a:lnTo>
                      <a:pt x="3076" y="7919"/>
                    </a:lnTo>
                    <a:lnTo>
                      <a:pt x="3600" y="7134"/>
                    </a:lnTo>
                    <a:lnTo>
                      <a:pt x="4189" y="6349"/>
                    </a:lnTo>
                    <a:close/>
                    <a:moveTo>
                      <a:pt x="5956" y="3142"/>
                    </a:moveTo>
                    <a:lnTo>
                      <a:pt x="5105" y="3862"/>
                    </a:lnTo>
                    <a:lnTo>
                      <a:pt x="4254" y="4647"/>
                    </a:lnTo>
                    <a:lnTo>
                      <a:pt x="3534" y="5498"/>
                    </a:lnTo>
                    <a:lnTo>
                      <a:pt x="2880" y="6414"/>
                    </a:lnTo>
                    <a:lnTo>
                      <a:pt x="2160" y="7461"/>
                    </a:lnTo>
                    <a:lnTo>
                      <a:pt x="1571" y="8508"/>
                    </a:lnTo>
                    <a:lnTo>
                      <a:pt x="1113" y="9686"/>
                    </a:lnTo>
                    <a:lnTo>
                      <a:pt x="720" y="10864"/>
                    </a:lnTo>
                    <a:lnTo>
                      <a:pt x="917" y="10079"/>
                    </a:lnTo>
                    <a:lnTo>
                      <a:pt x="1113" y="9294"/>
                    </a:lnTo>
                    <a:lnTo>
                      <a:pt x="1375" y="8574"/>
                    </a:lnTo>
                    <a:lnTo>
                      <a:pt x="1702" y="7854"/>
                    </a:lnTo>
                    <a:lnTo>
                      <a:pt x="2356" y="6676"/>
                    </a:lnTo>
                    <a:lnTo>
                      <a:pt x="3142" y="5629"/>
                    </a:lnTo>
                    <a:lnTo>
                      <a:pt x="3993" y="4647"/>
                    </a:lnTo>
                    <a:lnTo>
                      <a:pt x="4974" y="3731"/>
                    </a:lnTo>
                    <a:lnTo>
                      <a:pt x="5956" y="3142"/>
                    </a:lnTo>
                    <a:close/>
                    <a:moveTo>
                      <a:pt x="26701" y="11584"/>
                    </a:moveTo>
                    <a:lnTo>
                      <a:pt x="26898" y="12500"/>
                    </a:lnTo>
                    <a:lnTo>
                      <a:pt x="26963" y="13482"/>
                    </a:lnTo>
                    <a:lnTo>
                      <a:pt x="26832" y="12631"/>
                    </a:lnTo>
                    <a:lnTo>
                      <a:pt x="26701" y="11846"/>
                    </a:lnTo>
                    <a:lnTo>
                      <a:pt x="26701" y="11584"/>
                    </a:lnTo>
                    <a:close/>
                    <a:moveTo>
                      <a:pt x="9424" y="1637"/>
                    </a:moveTo>
                    <a:lnTo>
                      <a:pt x="8246" y="2291"/>
                    </a:lnTo>
                    <a:lnTo>
                      <a:pt x="7134" y="3077"/>
                    </a:lnTo>
                    <a:lnTo>
                      <a:pt x="6152" y="3927"/>
                    </a:lnTo>
                    <a:lnTo>
                      <a:pt x="5301" y="4909"/>
                    </a:lnTo>
                    <a:lnTo>
                      <a:pt x="4385" y="5694"/>
                    </a:lnTo>
                    <a:lnTo>
                      <a:pt x="3600" y="6545"/>
                    </a:lnTo>
                    <a:lnTo>
                      <a:pt x="2880" y="7527"/>
                    </a:lnTo>
                    <a:lnTo>
                      <a:pt x="2553" y="8050"/>
                    </a:lnTo>
                    <a:lnTo>
                      <a:pt x="2291" y="8639"/>
                    </a:lnTo>
                    <a:lnTo>
                      <a:pt x="2029" y="9228"/>
                    </a:lnTo>
                    <a:lnTo>
                      <a:pt x="1833" y="9948"/>
                    </a:lnTo>
                    <a:lnTo>
                      <a:pt x="1637" y="10603"/>
                    </a:lnTo>
                    <a:lnTo>
                      <a:pt x="1506" y="11322"/>
                    </a:lnTo>
                    <a:lnTo>
                      <a:pt x="1048" y="12435"/>
                    </a:lnTo>
                    <a:lnTo>
                      <a:pt x="720" y="13548"/>
                    </a:lnTo>
                    <a:lnTo>
                      <a:pt x="851" y="12239"/>
                    </a:lnTo>
                    <a:lnTo>
                      <a:pt x="1113" y="10995"/>
                    </a:lnTo>
                    <a:lnTo>
                      <a:pt x="1506" y="9752"/>
                    </a:lnTo>
                    <a:lnTo>
                      <a:pt x="2029" y="8574"/>
                    </a:lnTo>
                    <a:lnTo>
                      <a:pt x="2618" y="7592"/>
                    </a:lnTo>
                    <a:lnTo>
                      <a:pt x="3207" y="6611"/>
                    </a:lnTo>
                    <a:lnTo>
                      <a:pt x="3927" y="5629"/>
                    </a:lnTo>
                    <a:lnTo>
                      <a:pt x="4778" y="4778"/>
                    </a:lnTo>
                    <a:lnTo>
                      <a:pt x="5629" y="3927"/>
                    </a:lnTo>
                    <a:lnTo>
                      <a:pt x="6545" y="3142"/>
                    </a:lnTo>
                    <a:lnTo>
                      <a:pt x="7592" y="2488"/>
                    </a:lnTo>
                    <a:lnTo>
                      <a:pt x="8639" y="1899"/>
                    </a:lnTo>
                    <a:lnTo>
                      <a:pt x="9424" y="1637"/>
                    </a:lnTo>
                    <a:close/>
                    <a:moveTo>
                      <a:pt x="24280" y="6938"/>
                    </a:moveTo>
                    <a:lnTo>
                      <a:pt x="24738" y="7789"/>
                    </a:lnTo>
                    <a:lnTo>
                      <a:pt x="25065" y="8639"/>
                    </a:lnTo>
                    <a:lnTo>
                      <a:pt x="25392" y="9490"/>
                    </a:lnTo>
                    <a:lnTo>
                      <a:pt x="25654" y="10406"/>
                    </a:lnTo>
                    <a:lnTo>
                      <a:pt x="25851" y="11322"/>
                    </a:lnTo>
                    <a:lnTo>
                      <a:pt x="25916" y="12304"/>
                    </a:lnTo>
                    <a:lnTo>
                      <a:pt x="25981" y="13220"/>
                    </a:lnTo>
                    <a:lnTo>
                      <a:pt x="25981" y="14137"/>
                    </a:lnTo>
                    <a:lnTo>
                      <a:pt x="25851" y="13220"/>
                    </a:lnTo>
                    <a:lnTo>
                      <a:pt x="25654" y="12304"/>
                    </a:lnTo>
                    <a:lnTo>
                      <a:pt x="25196" y="10537"/>
                    </a:lnTo>
                    <a:lnTo>
                      <a:pt x="24673" y="8705"/>
                    </a:lnTo>
                    <a:lnTo>
                      <a:pt x="24280" y="6938"/>
                    </a:lnTo>
                    <a:close/>
                    <a:moveTo>
                      <a:pt x="25523" y="6152"/>
                    </a:moveTo>
                    <a:lnTo>
                      <a:pt x="26178" y="7200"/>
                    </a:lnTo>
                    <a:lnTo>
                      <a:pt x="26767" y="8247"/>
                    </a:lnTo>
                    <a:lnTo>
                      <a:pt x="27225" y="9359"/>
                    </a:lnTo>
                    <a:lnTo>
                      <a:pt x="27552" y="10472"/>
                    </a:lnTo>
                    <a:lnTo>
                      <a:pt x="27748" y="11650"/>
                    </a:lnTo>
                    <a:lnTo>
                      <a:pt x="27879" y="12893"/>
                    </a:lnTo>
                    <a:lnTo>
                      <a:pt x="27879" y="14071"/>
                    </a:lnTo>
                    <a:lnTo>
                      <a:pt x="27748" y="15315"/>
                    </a:lnTo>
                    <a:lnTo>
                      <a:pt x="27683" y="15445"/>
                    </a:lnTo>
                    <a:lnTo>
                      <a:pt x="27748" y="14202"/>
                    </a:lnTo>
                    <a:lnTo>
                      <a:pt x="27618" y="13024"/>
                    </a:lnTo>
                    <a:lnTo>
                      <a:pt x="27683" y="12370"/>
                    </a:lnTo>
                    <a:lnTo>
                      <a:pt x="27618" y="11715"/>
                    </a:lnTo>
                    <a:lnTo>
                      <a:pt x="27552" y="11061"/>
                    </a:lnTo>
                    <a:lnTo>
                      <a:pt x="27487" y="10406"/>
                    </a:lnTo>
                    <a:lnTo>
                      <a:pt x="27290" y="9752"/>
                    </a:lnTo>
                    <a:lnTo>
                      <a:pt x="27094" y="9097"/>
                    </a:lnTo>
                    <a:lnTo>
                      <a:pt x="26832" y="8508"/>
                    </a:lnTo>
                    <a:lnTo>
                      <a:pt x="26505" y="7854"/>
                    </a:lnTo>
                    <a:lnTo>
                      <a:pt x="26440" y="7789"/>
                    </a:lnTo>
                    <a:lnTo>
                      <a:pt x="25981" y="6938"/>
                    </a:lnTo>
                    <a:lnTo>
                      <a:pt x="25523" y="6152"/>
                    </a:lnTo>
                    <a:close/>
                    <a:moveTo>
                      <a:pt x="27290" y="14791"/>
                    </a:moveTo>
                    <a:lnTo>
                      <a:pt x="27159" y="15904"/>
                    </a:lnTo>
                    <a:lnTo>
                      <a:pt x="26963" y="16951"/>
                    </a:lnTo>
                    <a:lnTo>
                      <a:pt x="26832" y="17474"/>
                    </a:lnTo>
                    <a:lnTo>
                      <a:pt x="26570" y="18063"/>
                    </a:lnTo>
                    <a:lnTo>
                      <a:pt x="26505" y="18194"/>
                    </a:lnTo>
                    <a:lnTo>
                      <a:pt x="26701" y="17540"/>
                    </a:lnTo>
                    <a:lnTo>
                      <a:pt x="26832" y="16885"/>
                    </a:lnTo>
                    <a:lnTo>
                      <a:pt x="26963" y="16231"/>
                    </a:lnTo>
                    <a:lnTo>
                      <a:pt x="26963" y="15576"/>
                    </a:lnTo>
                    <a:lnTo>
                      <a:pt x="27290" y="14791"/>
                    </a:lnTo>
                    <a:close/>
                    <a:moveTo>
                      <a:pt x="1375" y="12631"/>
                    </a:moveTo>
                    <a:lnTo>
                      <a:pt x="1375" y="13548"/>
                    </a:lnTo>
                    <a:lnTo>
                      <a:pt x="1375" y="14398"/>
                    </a:lnTo>
                    <a:lnTo>
                      <a:pt x="1375" y="15249"/>
                    </a:lnTo>
                    <a:lnTo>
                      <a:pt x="1375" y="16885"/>
                    </a:lnTo>
                    <a:lnTo>
                      <a:pt x="1506" y="18521"/>
                    </a:lnTo>
                    <a:lnTo>
                      <a:pt x="1244" y="17736"/>
                    </a:lnTo>
                    <a:lnTo>
                      <a:pt x="982" y="16885"/>
                    </a:lnTo>
                    <a:lnTo>
                      <a:pt x="851" y="16034"/>
                    </a:lnTo>
                    <a:lnTo>
                      <a:pt x="720" y="15249"/>
                    </a:lnTo>
                    <a:lnTo>
                      <a:pt x="982" y="13940"/>
                    </a:lnTo>
                    <a:lnTo>
                      <a:pt x="1375" y="12631"/>
                    </a:lnTo>
                    <a:close/>
                    <a:moveTo>
                      <a:pt x="786" y="18129"/>
                    </a:moveTo>
                    <a:lnTo>
                      <a:pt x="1113" y="18979"/>
                    </a:lnTo>
                    <a:lnTo>
                      <a:pt x="1440" y="19699"/>
                    </a:lnTo>
                    <a:lnTo>
                      <a:pt x="1898" y="20615"/>
                    </a:lnTo>
                    <a:lnTo>
                      <a:pt x="1506" y="20026"/>
                    </a:lnTo>
                    <a:lnTo>
                      <a:pt x="1178" y="19437"/>
                    </a:lnTo>
                    <a:lnTo>
                      <a:pt x="982" y="18783"/>
                    </a:lnTo>
                    <a:lnTo>
                      <a:pt x="786" y="18129"/>
                    </a:lnTo>
                    <a:close/>
                    <a:moveTo>
                      <a:pt x="26505" y="13744"/>
                    </a:moveTo>
                    <a:lnTo>
                      <a:pt x="26570" y="14660"/>
                    </a:lnTo>
                    <a:lnTo>
                      <a:pt x="26505" y="15511"/>
                    </a:lnTo>
                    <a:lnTo>
                      <a:pt x="26505" y="15642"/>
                    </a:lnTo>
                    <a:lnTo>
                      <a:pt x="26440" y="15707"/>
                    </a:lnTo>
                    <a:lnTo>
                      <a:pt x="26505" y="15838"/>
                    </a:lnTo>
                    <a:lnTo>
                      <a:pt x="26374" y="16689"/>
                    </a:lnTo>
                    <a:lnTo>
                      <a:pt x="26178" y="17605"/>
                    </a:lnTo>
                    <a:lnTo>
                      <a:pt x="25916" y="18456"/>
                    </a:lnTo>
                    <a:lnTo>
                      <a:pt x="25523" y="19307"/>
                    </a:lnTo>
                    <a:lnTo>
                      <a:pt x="25065" y="20223"/>
                    </a:lnTo>
                    <a:lnTo>
                      <a:pt x="24411" y="20877"/>
                    </a:lnTo>
                    <a:lnTo>
                      <a:pt x="23691" y="21597"/>
                    </a:lnTo>
                    <a:lnTo>
                      <a:pt x="23625" y="21597"/>
                    </a:lnTo>
                    <a:lnTo>
                      <a:pt x="24214" y="20812"/>
                    </a:lnTo>
                    <a:lnTo>
                      <a:pt x="24803" y="20026"/>
                    </a:lnTo>
                    <a:lnTo>
                      <a:pt x="25262" y="19110"/>
                    </a:lnTo>
                    <a:lnTo>
                      <a:pt x="25589" y="18194"/>
                    </a:lnTo>
                    <a:lnTo>
                      <a:pt x="25785" y="17605"/>
                    </a:lnTo>
                    <a:lnTo>
                      <a:pt x="26047" y="16754"/>
                    </a:lnTo>
                    <a:lnTo>
                      <a:pt x="26243" y="15838"/>
                    </a:lnTo>
                    <a:lnTo>
                      <a:pt x="26374" y="14922"/>
                    </a:lnTo>
                    <a:lnTo>
                      <a:pt x="26440" y="14071"/>
                    </a:lnTo>
                    <a:lnTo>
                      <a:pt x="26505" y="13744"/>
                    </a:lnTo>
                    <a:close/>
                    <a:moveTo>
                      <a:pt x="1833" y="17605"/>
                    </a:moveTo>
                    <a:lnTo>
                      <a:pt x="2160" y="18718"/>
                    </a:lnTo>
                    <a:lnTo>
                      <a:pt x="2684" y="19830"/>
                    </a:lnTo>
                    <a:lnTo>
                      <a:pt x="3207" y="20877"/>
                    </a:lnTo>
                    <a:lnTo>
                      <a:pt x="3927" y="21859"/>
                    </a:lnTo>
                    <a:lnTo>
                      <a:pt x="3927" y="21859"/>
                    </a:lnTo>
                    <a:lnTo>
                      <a:pt x="3731" y="21663"/>
                    </a:lnTo>
                    <a:lnTo>
                      <a:pt x="3273" y="21204"/>
                    </a:lnTo>
                    <a:lnTo>
                      <a:pt x="2880" y="20746"/>
                    </a:lnTo>
                    <a:lnTo>
                      <a:pt x="2487" y="20223"/>
                    </a:lnTo>
                    <a:lnTo>
                      <a:pt x="2160" y="19699"/>
                    </a:lnTo>
                    <a:lnTo>
                      <a:pt x="1964" y="18652"/>
                    </a:lnTo>
                    <a:lnTo>
                      <a:pt x="1833" y="17605"/>
                    </a:lnTo>
                    <a:close/>
                    <a:moveTo>
                      <a:pt x="2356" y="11846"/>
                    </a:moveTo>
                    <a:lnTo>
                      <a:pt x="2291" y="12631"/>
                    </a:lnTo>
                    <a:lnTo>
                      <a:pt x="2226" y="13482"/>
                    </a:lnTo>
                    <a:lnTo>
                      <a:pt x="2291" y="14267"/>
                    </a:lnTo>
                    <a:lnTo>
                      <a:pt x="2356" y="15118"/>
                    </a:lnTo>
                    <a:lnTo>
                      <a:pt x="2487" y="15969"/>
                    </a:lnTo>
                    <a:lnTo>
                      <a:pt x="2684" y="16754"/>
                    </a:lnTo>
                    <a:lnTo>
                      <a:pt x="2945" y="17605"/>
                    </a:lnTo>
                    <a:lnTo>
                      <a:pt x="3207" y="18390"/>
                    </a:lnTo>
                    <a:lnTo>
                      <a:pt x="3796" y="19634"/>
                    </a:lnTo>
                    <a:lnTo>
                      <a:pt x="4516" y="20877"/>
                    </a:lnTo>
                    <a:lnTo>
                      <a:pt x="5367" y="22055"/>
                    </a:lnTo>
                    <a:lnTo>
                      <a:pt x="5825" y="22579"/>
                    </a:lnTo>
                    <a:lnTo>
                      <a:pt x="6348" y="23102"/>
                    </a:lnTo>
                    <a:lnTo>
                      <a:pt x="5629" y="22579"/>
                    </a:lnTo>
                    <a:lnTo>
                      <a:pt x="4909" y="21924"/>
                    </a:lnTo>
                    <a:lnTo>
                      <a:pt x="4385" y="21401"/>
                    </a:lnTo>
                    <a:lnTo>
                      <a:pt x="3993" y="20877"/>
                    </a:lnTo>
                    <a:lnTo>
                      <a:pt x="3534" y="20288"/>
                    </a:lnTo>
                    <a:lnTo>
                      <a:pt x="3207" y="19699"/>
                    </a:lnTo>
                    <a:lnTo>
                      <a:pt x="2684" y="18521"/>
                    </a:lnTo>
                    <a:lnTo>
                      <a:pt x="2356" y="17343"/>
                    </a:lnTo>
                    <a:lnTo>
                      <a:pt x="2029" y="16100"/>
                    </a:lnTo>
                    <a:lnTo>
                      <a:pt x="1833" y="14856"/>
                    </a:lnTo>
                    <a:lnTo>
                      <a:pt x="1833" y="14529"/>
                    </a:lnTo>
                    <a:lnTo>
                      <a:pt x="2029" y="13155"/>
                    </a:lnTo>
                    <a:lnTo>
                      <a:pt x="2356" y="11846"/>
                    </a:lnTo>
                    <a:close/>
                    <a:moveTo>
                      <a:pt x="24738" y="18914"/>
                    </a:moveTo>
                    <a:lnTo>
                      <a:pt x="24673" y="19045"/>
                    </a:lnTo>
                    <a:lnTo>
                      <a:pt x="24673" y="19176"/>
                    </a:lnTo>
                    <a:lnTo>
                      <a:pt x="24673" y="19241"/>
                    </a:lnTo>
                    <a:lnTo>
                      <a:pt x="24411" y="19830"/>
                    </a:lnTo>
                    <a:lnTo>
                      <a:pt x="24084" y="20354"/>
                    </a:lnTo>
                    <a:lnTo>
                      <a:pt x="23298" y="21335"/>
                    </a:lnTo>
                    <a:lnTo>
                      <a:pt x="22448" y="22186"/>
                    </a:lnTo>
                    <a:lnTo>
                      <a:pt x="21466" y="22971"/>
                    </a:lnTo>
                    <a:lnTo>
                      <a:pt x="20877" y="23299"/>
                    </a:lnTo>
                    <a:lnTo>
                      <a:pt x="20877" y="23299"/>
                    </a:lnTo>
                    <a:lnTo>
                      <a:pt x="21400" y="22906"/>
                    </a:lnTo>
                    <a:lnTo>
                      <a:pt x="21924" y="22513"/>
                    </a:lnTo>
                    <a:lnTo>
                      <a:pt x="22382" y="22055"/>
                    </a:lnTo>
                    <a:lnTo>
                      <a:pt x="22906" y="21597"/>
                    </a:lnTo>
                    <a:lnTo>
                      <a:pt x="23429" y="20943"/>
                    </a:lnTo>
                    <a:lnTo>
                      <a:pt x="23887" y="20288"/>
                    </a:lnTo>
                    <a:lnTo>
                      <a:pt x="24345" y="19634"/>
                    </a:lnTo>
                    <a:lnTo>
                      <a:pt x="24738" y="18914"/>
                    </a:lnTo>
                    <a:close/>
                    <a:moveTo>
                      <a:pt x="26112" y="19699"/>
                    </a:moveTo>
                    <a:lnTo>
                      <a:pt x="25720" y="20419"/>
                    </a:lnTo>
                    <a:lnTo>
                      <a:pt x="25262" y="21008"/>
                    </a:lnTo>
                    <a:lnTo>
                      <a:pt x="24738" y="21663"/>
                    </a:lnTo>
                    <a:lnTo>
                      <a:pt x="24214" y="22186"/>
                    </a:lnTo>
                    <a:lnTo>
                      <a:pt x="23625" y="22775"/>
                    </a:lnTo>
                    <a:lnTo>
                      <a:pt x="23037" y="23299"/>
                    </a:lnTo>
                    <a:lnTo>
                      <a:pt x="22448" y="23757"/>
                    </a:lnTo>
                    <a:lnTo>
                      <a:pt x="21793" y="24215"/>
                    </a:lnTo>
                    <a:lnTo>
                      <a:pt x="21139" y="24607"/>
                    </a:lnTo>
                    <a:lnTo>
                      <a:pt x="20419" y="24935"/>
                    </a:lnTo>
                    <a:lnTo>
                      <a:pt x="19699" y="25327"/>
                    </a:lnTo>
                    <a:lnTo>
                      <a:pt x="18979" y="25589"/>
                    </a:lnTo>
                    <a:lnTo>
                      <a:pt x="18259" y="25851"/>
                    </a:lnTo>
                    <a:lnTo>
                      <a:pt x="17474" y="26047"/>
                    </a:lnTo>
                    <a:lnTo>
                      <a:pt x="16689" y="26244"/>
                    </a:lnTo>
                    <a:lnTo>
                      <a:pt x="15903" y="26374"/>
                    </a:lnTo>
                    <a:lnTo>
                      <a:pt x="15052" y="26505"/>
                    </a:lnTo>
                    <a:lnTo>
                      <a:pt x="14202" y="26571"/>
                    </a:lnTo>
                    <a:lnTo>
                      <a:pt x="13285" y="26571"/>
                    </a:lnTo>
                    <a:lnTo>
                      <a:pt x="12435" y="26505"/>
                    </a:lnTo>
                    <a:lnTo>
                      <a:pt x="11584" y="26374"/>
                    </a:lnTo>
                    <a:lnTo>
                      <a:pt x="10733" y="26244"/>
                    </a:lnTo>
                    <a:lnTo>
                      <a:pt x="9882" y="26047"/>
                    </a:lnTo>
                    <a:lnTo>
                      <a:pt x="9097" y="25785"/>
                    </a:lnTo>
                    <a:lnTo>
                      <a:pt x="8312" y="25524"/>
                    </a:lnTo>
                    <a:lnTo>
                      <a:pt x="7526" y="25196"/>
                    </a:lnTo>
                    <a:lnTo>
                      <a:pt x="6741" y="24804"/>
                    </a:lnTo>
                    <a:lnTo>
                      <a:pt x="6021" y="24346"/>
                    </a:lnTo>
                    <a:lnTo>
                      <a:pt x="5367" y="23822"/>
                    </a:lnTo>
                    <a:lnTo>
                      <a:pt x="4712" y="23299"/>
                    </a:lnTo>
                    <a:lnTo>
                      <a:pt x="4058" y="22710"/>
                    </a:lnTo>
                    <a:lnTo>
                      <a:pt x="3469" y="22055"/>
                    </a:lnTo>
                    <a:lnTo>
                      <a:pt x="4254" y="22710"/>
                    </a:lnTo>
                    <a:lnTo>
                      <a:pt x="5040" y="23299"/>
                    </a:lnTo>
                    <a:lnTo>
                      <a:pt x="5432" y="23757"/>
                    </a:lnTo>
                    <a:lnTo>
                      <a:pt x="5890" y="24084"/>
                    </a:lnTo>
                    <a:lnTo>
                      <a:pt x="6283" y="24411"/>
                    </a:lnTo>
                    <a:lnTo>
                      <a:pt x="6741" y="24738"/>
                    </a:lnTo>
                    <a:lnTo>
                      <a:pt x="7723" y="25262"/>
                    </a:lnTo>
                    <a:lnTo>
                      <a:pt x="8704" y="25589"/>
                    </a:lnTo>
                    <a:lnTo>
                      <a:pt x="9752" y="25851"/>
                    </a:lnTo>
                    <a:lnTo>
                      <a:pt x="10864" y="26047"/>
                    </a:lnTo>
                    <a:lnTo>
                      <a:pt x="11977" y="26113"/>
                    </a:lnTo>
                    <a:lnTo>
                      <a:pt x="13089" y="26047"/>
                    </a:lnTo>
                    <a:lnTo>
                      <a:pt x="14333" y="26047"/>
                    </a:lnTo>
                    <a:lnTo>
                      <a:pt x="15511" y="25851"/>
                    </a:lnTo>
                    <a:lnTo>
                      <a:pt x="16885" y="25720"/>
                    </a:lnTo>
                    <a:lnTo>
                      <a:pt x="18259" y="25458"/>
                    </a:lnTo>
                    <a:lnTo>
                      <a:pt x="19568" y="25000"/>
                    </a:lnTo>
                    <a:lnTo>
                      <a:pt x="20746" y="24542"/>
                    </a:lnTo>
                    <a:lnTo>
                      <a:pt x="21924" y="23888"/>
                    </a:lnTo>
                    <a:lnTo>
                      <a:pt x="23037" y="23168"/>
                    </a:lnTo>
                    <a:lnTo>
                      <a:pt x="23495" y="22710"/>
                    </a:lnTo>
                    <a:lnTo>
                      <a:pt x="24018" y="22317"/>
                    </a:lnTo>
                    <a:lnTo>
                      <a:pt x="24476" y="21793"/>
                    </a:lnTo>
                    <a:lnTo>
                      <a:pt x="24869" y="21335"/>
                    </a:lnTo>
                    <a:lnTo>
                      <a:pt x="25262" y="20746"/>
                    </a:lnTo>
                    <a:lnTo>
                      <a:pt x="25720" y="20223"/>
                    </a:lnTo>
                    <a:lnTo>
                      <a:pt x="26112" y="19699"/>
                    </a:lnTo>
                    <a:close/>
                    <a:moveTo>
                      <a:pt x="13285" y="1"/>
                    </a:moveTo>
                    <a:lnTo>
                      <a:pt x="12304" y="132"/>
                    </a:lnTo>
                    <a:lnTo>
                      <a:pt x="11322" y="328"/>
                    </a:lnTo>
                    <a:lnTo>
                      <a:pt x="10341" y="524"/>
                    </a:lnTo>
                    <a:lnTo>
                      <a:pt x="9424" y="852"/>
                    </a:lnTo>
                    <a:lnTo>
                      <a:pt x="8115" y="1310"/>
                    </a:lnTo>
                    <a:lnTo>
                      <a:pt x="6872" y="1899"/>
                    </a:lnTo>
                    <a:lnTo>
                      <a:pt x="5694" y="2684"/>
                    </a:lnTo>
                    <a:lnTo>
                      <a:pt x="4581" y="3535"/>
                    </a:lnTo>
                    <a:lnTo>
                      <a:pt x="3927" y="4058"/>
                    </a:lnTo>
                    <a:lnTo>
                      <a:pt x="3862" y="4189"/>
                    </a:lnTo>
                    <a:lnTo>
                      <a:pt x="2945" y="5171"/>
                    </a:lnTo>
                    <a:lnTo>
                      <a:pt x="2095" y="6283"/>
                    </a:lnTo>
                    <a:lnTo>
                      <a:pt x="1440" y="7396"/>
                    </a:lnTo>
                    <a:lnTo>
                      <a:pt x="917" y="8574"/>
                    </a:lnTo>
                    <a:lnTo>
                      <a:pt x="524" y="9817"/>
                    </a:lnTo>
                    <a:lnTo>
                      <a:pt x="197" y="10995"/>
                    </a:lnTo>
                    <a:lnTo>
                      <a:pt x="66" y="12304"/>
                    </a:lnTo>
                    <a:lnTo>
                      <a:pt x="0" y="13548"/>
                    </a:lnTo>
                    <a:lnTo>
                      <a:pt x="66" y="14856"/>
                    </a:lnTo>
                    <a:lnTo>
                      <a:pt x="262" y="16100"/>
                    </a:lnTo>
                    <a:lnTo>
                      <a:pt x="262" y="16885"/>
                    </a:lnTo>
                    <a:lnTo>
                      <a:pt x="262" y="17605"/>
                    </a:lnTo>
                    <a:lnTo>
                      <a:pt x="393" y="18325"/>
                    </a:lnTo>
                    <a:lnTo>
                      <a:pt x="589" y="19045"/>
                    </a:lnTo>
                    <a:lnTo>
                      <a:pt x="917" y="19699"/>
                    </a:lnTo>
                    <a:lnTo>
                      <a:pt x="1244" y="20419"/>
                    </a:lnTo>
                    <a:lnTo>
                      <a:pt x="1767" y="21008"/>
                    </a:lnTo>
                    <a:lnTo>
                      <a:pt x="2291" y="21663"/>
                    </a:lnTo>
                    <a:lnTo>
                      <a:pt x="2356" y="21663"/>
                    </a:lnTo>
                    <a:lnTo>
                      <a:pt x="2422" y="21728"/>
                    </a:lnTo>
                    <a:lnTo>
                      <a:pt x="2618" y="21663"/>
                    </a:lnTo>
                    <a:lnTo>
                      <a:pt x="3142" y="22382"/>
                    </a:lnTo>
                    <a:lnTo>
                      <a:pt x="3796" y="23037"/>
                    </a:lnTo>
                    <a:lnTo>
                      <a:pt x="4451" y="23691"/>
                    </a:lnTo>
                    <a:lnTo>
                      <a:pt x="5170" y="24215"/>
                    </a:lnTo>
                    <a:lnTo>
                      <a:pt x="5890" y="24738"/>
                    </a:lnTo>
                    <a:lnTo>
                      <a:pt x="6610" y="25196"/>
                    </a:lnTo>
                    <a:lnTo>
                      <a:pt x="7396" y="25589"/>
                    </a:lnTo>
                    <a:lnTo>
                      <a:pt x="8246" y="25982"/>
                    </a:lnTo>
                    <a:lnTo>
                      <a:pt x="9097" y="26244"/>
                    </a:lnTo>
                    <a:lnTo>
                      <a:pt x="9948" y="26505"/>
                    </a:lnTo>
                    <a:lnTo>
                      <a:pt x="10799" y="26702"/>
                    </a:lnTo>
                    <a:lnTo>
                      <a:pt x="11649" y="26833"/>
                    </a:lnTo>
                    <a:lnTo>
                      <a:pt x="12566" y="26898"/>
                    </a:lnTo>
                    <a:lnTo>
                      <a:pt x="13416" y="26963"/>
                    </a:lnTo>
                    <a:lnTo>
                      <a:pt x="14333" y="26963"/>
                    </a:lnTo>
                    <a:lnTo>
                      <a:pt x="15249" y="26898"/>
                    </a:lnTo>
                    <a:lnTo>
                      <a:pt x="16100" y="26767"/>
                    </a:lnTo>
                    <a:lnTo>
                      <a:pt x="17016" y="26636"/>
                    </a:lnTo>
                    <a:lnTo>
                      <a:pt x="17866" y="26374"/>
                    </a:lnTo>
                    <a:lnTo>
                      <a:pt x="18717" y="26113"/>
                    </a:lnTo>
                    <a:lnTo>
                      <a:pt x="19568" y="25785"/>
                    </a:lnTo>
                    <a:lnTo>
                      <a:pt x="20419" y="25458"/>
                    </a:lnTo>
                    <a:lnTo>
                      <a:pt x="21204" y="25066"/>
                    </a:lnTo>
                    <a:lnTo>
                      <a:pt x="21989" y="24607"/>
                    </a:lnTo>
                    <a:lnTo>
                      <a:pt x="22775" y="24084"/>
                    </a:lnTo>
                    <a:lnTo>
                      <a:pt x="23495" y="23495"/>
                    </a:lnTo>
                    <a:lnTo>
                      <a:pt x="24149" y="22906"/>
                    </a:lnTo>
                    <a:lnTo>
                      <a:pt x="24803" y="22252"/>
                    </a:lnTo>
                    <a:lnTo>
                      <a:pt x="25392" y="21597"/>
                    </a:lnTo>
                    <a:lnTo>
                      <a:pt x="25981" y="20877"/>
                    </a:lnTo>
                    <a:lnTo>
                      <a:pt x="26505" y="20092"/>
                    </a:lnTo>
                    <a:lnTo>
                      <a:pt x="26963" y="19241"/>
                    </a:lnTo>
                    <a:lnTo>
                      <a:pt x="27421" y="18259"/>
                    </a:lnTo>
                    <a:lnTo>
                      <a:pt x="27748" y="17212"/>
                    </a:lnTo>
                    <a:lnTo>
                      <a:pt x="28076" y="16165"/>
                    </a:lnTo>
                    <a:lnTo>
                      <a:pt x="28272" y="15118"/>
                    </a:lnTo>
                    <a:lnTo>
                      <a:pt x="28403" y="14398"/>
                    </a:lnTo>
                    <a:lnTo>
                      <a:pt x="28468" y="13678"/>
                    </a:lnTo>
                    <a:lnTo>
                      <a:pt x="28534" y="12893"/>
                    </a:lnTo>
                    <a:lnTo>
                      <a:pt x="28534" y="12173"/>
                    </a:lnTo>
                    <a:lnTo>
                      <a:pt x="28468" y="11453"/>
                    </a:lnTo>
                    <a:lnTo>
                      <a:pt x="28403" y="10733"/>
                    </a:lnTo>
                    <a:lnTo>
                      <a:pt x="28272" y="10014"/>
                    </a:lnTo>
                    <a:lnTo>
                      <a:pt x="28076" y="9294"/>
                    </a:lnTo>
                    <a:lnTo>
                      <a:pt x="27814" y="8574"/>
                    </a:lnTo>
                    <a:lnTo>
                      <a:pt x="27552" y="7919"/>
                    </a:lnTo>
                    <a:lnTo>
                      <a:pt x="27159" y="7265"/>
                    </a:lnTo>
                    <a:lnTo>
                      <a:pt x="26832" y="6676"/>
                    </a:lnTo>
                    <a:lnTo>
                      <a:pt x="26374" y="6087"/>
                    </a:lnTo>
                    <a:lnTo>
                      <a:pt x="25916" y="5498"/>
                    </a:lnTo>
                    <a:lnTo>
                      <a:pt x="25392" y="4974"/>
                    </a:lnTo>
                    <a:lnTo>
                      <a:pt x="24803" y="4516"/>
                    </a:lnTo>
                    <a:lnTo>
                      <a:pt x="26047" y="4974"/>
                    </a:lnTo>
                    <a:lnTo>
                      <a:pt x="26178" y="4974"/>
                    </a:lnTo>
                    <a:lnTo>
                      <a:pt x="26309" y="4909"/>
                    </a:lnTo>
                    <a:lnTo>
                      <a:pt x="26309" y="4778"/>
                    </a:lnTo>
                    <a:lnTo>
                      <a:pt x="26309" y="4647"/>
                    </a:lnTo>
                    <a:lnTo>
                      <a:pt x="27029" y="4713"/>
                    </a:lnTo>
                    <a:lnTo>
                      <a:pt x="27159" y="4713"/>
                    </a:lnTo>
                    <a:lnTo>
                      <a:pt x="27225" y="4582"/>
                    </a:lnTo>
                    <a:lnTo>
                      <a:pt x="27225" y="4385"/>
                    </a:lnTo>
                    <a:lnTo>
                      <a:pt x="27094" y="4320"/>
                    </a:lnTo>
                    <a:lnTo>
                      <a:pt x="25654" y="3927"/>
                    </a:lnTo>
                    <a:lnTo>
                      <a:pt x="26636" y="4058"/>
                    </a:lnTo>
                    <a:lnTo>
                      <a:pt x="26832" y="4058"/>
                    </a:lnTo>
                    <a:lnTo>
                      <a:pt x="26898" y="3927"/>
                    </a:lnTo>
                    <a:lnTo>
                      <a:pt x="26898" y="3731"/>
                    </a:lnTo>
                    <a:lnTo>
                      <a:pt x="26832" y="3666"/>
                    </a:lnTo>
                    <a:lnTo>
                      <a:pt x="26767" y="3666"/>
                    </a:lnTo>
                    <a:lnTo>
                      <a:pt x="25392" y="3207"/>
                    </a:lnTo>
                    <a:lnTo>
                      <a:pt x="23167" y="2488"/>
                    </a:lnTo>
                    <a:lnTo>
                      <a:pt x="20877" y="1833"/>
                    </a:lnTo>
                    <a:lnTo>
                      <a:pt x="20746" y="1833"/>
                    </a:lnTo>
                    <a:lnTo>
                      <a:pt x="20550" y="1768"/>
                    </a:lnTo>
                    <a:lnTo>
                      <a:pt x="20419" y="1768"/>
                    </a:lnTo>
                    <a:lnTo>
                      <a:pt x="20353" y="1833"/>
                    </a:lnTo>
                    <a:lnTo>
                      <a:pt x="20288" y="1899"/>
                    </a:lnTo>
                    <a:lnTo>
                      <a:pt x="20288" y="2030"/>
                    </a:lnTo>
                    <a:lnTo>
                      <a:pt x="20288" y="2095"/>
                    </a:lnTo>
                    <a:lnTo>
                      <a:pt x="20222" y="2160"/>
                    </a:lnTo>
                    <a:lnTo>
                      <a:pt x="20157" y="2226"/>
                    </a:lnTo>
                    <a:lnTo>
                      <a:pt x="20157" y="2357"/>
                    </a:lnTo>
                    <a:lnTo>
                      <a:pt x="20157" y="2422"/>
                    </a:lnTo>
                    <a:lnTo>
                      <a:pt x="20026" y="2488"/>
                    </a:lnTo>
                    <a:lnTo>
                      <a:pt x="19961" y="2618"/>
                    </a:lnTo>
                    <a:lnTo>
                      <a:pt x="19961" y="2749"/>
                    </a:lnTo>
                    <a:lnTo>
                      <a:pt x="20092" y="2880"/>
                    </a:lnTo>
                    <a:lnTo>
                      <a:pt x="20157" y="2880"/>
                    </a:lnTo>
                    <a:lnTo>
                      <a:pt x="20222" y="3469"/>
                    </a:lnTo>
                    <a:lnTo>
                      <a:pt x="20288" y="3993"/>
                    </a:lnTo>
                    <a:lnTo>
                      <a:pt x="20419" y="4844"/>
                    </a:lnTo>
                    <a:lnTo>
                      <a:pt x="20615" y="5694"/>
                    </a:lnTo>
                    <a:lnTo>
                      <a:pt x="21139" y="7330"/>
                    </a:lnTo>
                    <a:lnTo>
                      <a:pt x="21139" y="7396"/>
                    </a:lnTo>
                    <a:lnTo>
                      <a:pt x="21597" y="8967"/>
                    </a:lnTo>
                    <a:lnTo>
                      <a:pt x="21662" y="9097"/>
                    </a:lnTo>
                    <a:lnTo>
                      <a:pt x="21859" y="9097"/>
                    </a:lnTo>
                    <a:lnTo>
                      <a:pt x="21989" y="8967"/>
                    </a:lnTo>
                    <a:lnTo>
                      <a:pt x="21989" y="8836"/>
                    </a:lnTo>
                    <a:lnTo>
                      <a:pt x="21924" y="8508"/>
                    </a:lnTo>
                    <a:lnTo>
                      <a:pt x="21989" y="8443"/>
                    </a:lnTo>
                    <a:lnTo>
                      <a:pt x="22120" y="8378"/>
                    </a:lnTo>
                    <a:lnTo>
                      <a:pt x="22186" y="8247"/>
                    </a:lnTo>
                    <a:lnTo>
                      <a:pt x="22251" y="8181"/>
                    </a:lnTo>
                    <a:lnTo>
                      <a:pt x="22382" y="8181"/>
                    </a:lnTo>
                    <a:lnTo>
                      <a:pt x="22448" y="8116"/>
                    </a:lnTo>
                    <a:lnTo>
                      <a:pt x="22578" y="8050"/>
                    </a:lnTo>
                    <a:lnTo>
                      <a:pt x="22578" y="7919"/>
                    </a:lnTo>
                    <a:lnTo>
                      <a:pt x="22448" y="7396"/>
                    </a:lnTo>
                    <a:lnTo>
                      <a:pt x="22906" y="8050"/>
                    </a:lnTo>
                    <a:lnTo>
                      <a:pt x="23037" y="8116"/>
                    </a:lnTo>
                    <a:lnTo>
                      <a:pt x="23233" y="8116"/>
                    </a:lnTo>
                    <a:lnTo>
                      <a:pt x="23364" y="7985"/>
                    </a:lnTo>
                    <a:lnTo>
                      <a:pt x="23364" y="7919"/>
                    </a:lnTo>
                    <a:lnTo>
                      <a:pt x="23364" y="7854"/>
                    </a:lnTo>
                    <a:lnTo>
                      <a:pt x="22644" y="6152"/>
                    </a:lnTo>
                    <a:lnTo>
                      <a:pt x="22644" y="6152"/>
                    </a:lnTo>
                    <a:lnTo>
                      <a:pt x="23560" y="7330"/>
                    </a:lnTo>
                    <a:lnTo>
                      <a:pt x="23625" y="7461"/>
                    </a:lnTo>
                    <a:lnTo>
                      <a:pt x="23822" y="7461"/>
                    </a:lnTo>
                    <a:lnTo>
                      <a:pt x="23953" y="7396"/>
                    </a:lnTo>
                    <a:lnTo>
                      <a:pt x="24476" y="9490"/>
                    </a:lnTo>
                    <a:lnTo>
                      <a:pt x="25065" y="11519"/>
                    </a:lnTo>
                    <a:lnTo>
                      <a:pt x="25262" y="12566"/>
                    </a:lnTo>
                    <a:lnTo>
                      <a:pt x="25458" y="13613"/>
                    </a:lnTo>
                    <a:lnTo>
                      <a:pt x="25589" y="14660"/>
                    </a:lnTo>
                    <a:lnTo>
                      <a:pt x="25589" y="15707"/>
                    </a:lnTo>
                    <a:lnTo>
                      <a:pt x="25327" y="16689"/>
                    </a:lnTo>
                    <a:lnTo>
                      <a:pt x="24934" y="17605"/>
                    </a:lnTo>
                    <a:lnTo>
                      <a:pt x="24476" y="18521"/>
                    </a:lnTo>
                    <a:lnTo>
                      <a:pt x="24018" y="19372"/>
                    </a:lnTo>
                    <a:lnTo>
                      <a:pt x="23429" y="20223"/>
                    </a:lnTo>
                    <a:lnTo>
                      <a:pt x="22840" y="21008"/>
                    </a:lnTo>
                    <a:lnTo>
                      <a:pt x="22120" y="21728"/>
                    </a:lnTo>
                    <a:lnTo>
                      <a:pt x="21400" y="22382"/>
                    </a:lnTo>
                    <a:lnTo>
                      <a:pt x="20615" y="22971"/>
                    </a:lnTo>
                    <a:lnTo>
                      <a:pt x="19764" y="23430"/>
                    </a:lnTo>
                    <a:lnTo>
                      <a:pt x="18914" y="23822"/>
                    </a:lnTo>
                    <a:lnTo>
                      <a:pt x="17997" y="24149"/>
                    </a:lnTo>
                    <a:lnTo>
                      <a:pt x="17147" y="24411"/>
                    </a:lnTo>
                    <a:lnTo>
                      <a:pt x="16165" y="24673"/>
                    </a:lnTo>
                    <a:lnTo>
                      <a:pt x="14333" y="25000"/>
                    </a:lnTo>
                    <a:lnTo>
                      <a:pt x="12827" y="25196"/>
                    </a:lnTo>
                    <a:lnTo>
                      <a:pt x="11846" y="25131"/>
                    </a:lnTo>
                    <a:lnTo>
                      <a:pt x="10799" y="24935"/>
                    </a:lnTo>
                    <a:lnTo>
                      <a:pt x="9817" y="24738"/>
                    </a:lnTo>
                    <a:lnTo>
                      <a:pt x="8901" y="24477"/>
                    </a:lnTo>
                    <a:lnTo>
                      <a:pt x="8312" y="24084"/>
                    </a:lnTo>
                    <a:lnTo>
                      <a:pt x="7723" y="23691"/>
                    </a:lnTo>
                    <a:lnTo>
                      <a:pt x="7199" y="23233"/>
                    </a:lnTo>
                    <a:lnTo>
                      <a:pt x="6676" y="22775"/>
                    </a:lnTo>
                    <a:lnTo>
                      <a:pt x="6087" y="22121"/>
                    </a:lnTo>
                    <a:lnTo>
                      <a:pt x="5498" y="21466"/>
                    </a:lnTo>
                    <a:lnTo>
                      <a:pt x="4974" y="20812"/>
                    </a:lnTo>
                    <a:lnTo>
                      <a:pt x="4516" y="20092"/>
                    </a:lnTo>
                    <a:lnTo>
                      <a:pt x="4123" y="19307"/>
                    </a:lnTo>
                    <a:lnTo>
                      <a:pt x="3731" y="18521"/>
                    </a:lnTo>
                    <a:lnTo>
                      <a:pt x="3404" y="17736"/>
                    </a:lnTo>
                    <a:lnTo>
                      <a:pt x="3142" y="16951"/>
                    </a:lnTo>
                    <a:lnTo>
                      <a:pt x="2880" y="16100"/>
                    </a:lnTo>
                    <a:lnTo>
                      <a:pt x="2749" y="15249"/>
                    </a:lnTo>
                    <a:lnTo>
                      <a:pt x="2618" y="14398"/>
                    </a:lnTo>
                    <a:lnTo>
                      <a:pt x="2553" y="13548"/>
                    </a:lnTo>
                    <a:lnTo>
                      <a:pt x="2553" y="12631"/>
                    </a:lnTo>
                    <a:lnTo>
                      <a:pt x="2618" y="11781"/>
                    </a:lnTo>
                    <a:lnTo>
                      <a:pt x="2749" y="10930"/>
                    </a:lnTo>
                    <a:lnTo>
                      <a:pt x="2945" y="10079"/>
                    </a:lnTo>
                    <a:lnTo>
                      <a:pt x="3142" y="9359"/>
                    </a:lnTo>
                    <a:lnTo>
                      <a:pt x="3404" y="8639"/>
                    </a:lnTo>
                    <a:lnTo>
                      <a:pt x="3469" y="8574"/>
                    </a:lnTo>
                    <a:lnTo>
                      <a:pt x="3993" y="7789"/>
                    </a:lnTo>
                    <a:lnTo>
                      <a:pt x="4451" y="7200"/>
                    </a:lnTo>
                    <a:lnTo>
                      <a:pt x="4974" y="6611"/>
                    </a:lnTo>
                    <a:lnTo>
                      <a:pt x="5563" y="6087"/>
                    </a:lnTo>
                    <a:lnTo>
                      <a:pt x="6152" y="5563"/>
                    </a:lnTo>
                    <a:lnTo>
                      <a:pt x="7396" y="4647"/>
                    </a:lnTo>
                    <a:lnTo>
                      <a:pt x="8704" y="3796"/>
                    </a:lnTo>
                    <a:lnTo>
                      <a:pt x="10144" y="3011"/>
                    </a:lnTo>
                    <a:lnTo>
                      <a:pt x="11584" y="2422"/>
                    </a:lnTo>
                    <a:lnTo>
                      <a:pt x="13024" y="1899"/>
                    </a:lnTo>
                    <a:lnTo>
                      <a:pt x="14463" y="1441"/>
                    </a:lnTo>
                    <a:lnTo>
                      <a:pt x="14594" y="1375"/>
                    </a:lnTo>
                    <a:lnTo>
                      <a:pt x="14594" y="1310"/>
                    </a:lnTo>
                    <a:lnTo>
                      <a:pt x="14660" y="1310"/>
                    </a:lnTo>
                    <a:lnTo>
                      <a:pt x="14725" y="1179"/>
                    </a:lnTo>
                    <a:lnTo>
                      <a:pt x="14791" y="1113"/>
                    </a:lnTo>
                    <a:lnTo>
                      <a:pt x="14725" y="982"/>
                    </a:lnTo>
                    <a:lnTo>
                      <a:pt x="14660" y="917"/>
                    </a:lnTo>
                    <a:lnTo>
                      <a:pt x="13547" y="655"/>
                    </a:lnTo>
                    <a:lnTo>
                      <a:pt x="12500" y="590"/>
                    </a:lnTo>
                    <a:lnTo>
                      <a:pt x="13416" y="524"/>
                    </a:lnTo>
                    <a:lnTo>
                      <a:pt x="14333" y="524"/>
                    </a:lnTo>
                    <a:lnTo>
                      <a:pt x="14463" y="459"/>
                    </a:lnTo>
                    <a:lnTo>
                      <a:pt x="14463" y="393"/>
                    </a:lnTo>
                    <a:lnTo>
                      <a:pt x="14463" y="263"/>
                    </a:lnTo>
                    <a:lnTo>
                      <a:pt x="14333" y="197"/>
                    </a:lnTo>
                    <a:lnTo>
                      <a:pt x="13482" y="197"/>
                    </a:lnTo>
                    <a:lnTo>
                      <a:pt x="13416" y="66"/>
                    </a:lnTo>
                    <a:lnTo>
                      <a:pt x="13285" y="1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65" name="Google Shape;660;p30"/>
          <p:cNvGrpSpPr/>
          <p:nvPr/>
        </p:nvGrpSpPr>
        <p:grpSpPr>
          <a:xfrm>
            <a:off x="7751843" y="2509693"/>
            <a:ext cx="2888640" cy="2925680"/>
            <a:chOff x="5813882" y="1814655"/>
            <a:chExt cx="2166480" cy="2194260"/>
          </a:xfrm>
        </p:grpSpPr>
        <p:sp>
          <p:nvSpPr>
            <p:cNvPr id="66" name="Google Shape;661;p30"/>
            <p:cNvSpPr/>
            <p:nvPr/>
          </p:nvSpPr>
          <p:spPr>
            <a:xfrm>
              <a:off x="6181396" y="2204732"/>
              <a:ext cx="1798965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67" name="Google Shape;662;p30"/>
            <p:cNvGrpSpPr/>
            <p:nvPr/>
          </p:nvGrpSpPr>
          <p:grpSpPr>
            <a:xfrm>
              <a:off x="5813882" y="1814655"/>
              <a:ext cx="824704" cy="779327"/>
              <a:chOff x="1177000" y="1619850"/>
              <a:chExt cx="713350" cy="674100"/>
            </a:xfrm>
          </p:grpSpPr>
          <p:sp>
            <p:nvSpPr>
              <p:cNvPr id="68" name="Google Shape;663;p30"/>
              <p:cNvSpPr/>
              <p:nvPr/>
            </p:nvSpPr>
            <p:spPr>
              <a:xfrm>
                <a:off x="1223525" y="1650275"/>
                <a:ext cx="624000" cy="614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9" name="Google Shape;664;p30"/>
              <p:cNvSpPr/>
              <p:nvPr/>
            </p:nvSpPr>
            <p:spPr>
              <a:xfrm>
                <a:off x="1177000" y="1619850"/>
                <a:ext cx="713350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28534" h="26964" extrusionOk="0">
                    <a:moveTo>
                      <a:pt x="12893" y="982"/>
                    </a:moveTo>
                    <a:lnTo>
                      <a:pt x="13613" y="1113"/>
                    </a:lnTo>
                    <a:lnTo>
                      <a:pt x="12827" y="1179"/>
                    </a:lnTo>
                    <a:lnTo>
                      <a:pt x="11977" y="1310"/>
                    </a:lnTo>
                    <a:lnTo>
                      <a:pt x="11191" y="1506"/>
                    </a:lnTo>
                    <a:lnTo>
                      <a:pt x="10471" y="1833"/>
                    </a:lnTo>
                    <a:lnTo>
                      <a:pt x="9686" y="2095"/>
                    </a:lnTo>
                    <a:lnTo>
                      <a:pt x="8966" y="2488"/>
                    </a:lnTo>
                    <a:lnTo>
                      <a:pt x="8312" y="2946"/>
                    </a:lnTo>
                    <a:lnTo>
                      <a:pt x="7592" y="3404"/>
                    </a:lnTo>
                    <a:lnTo>
                      <a:pt x="6937" y="3731"/>
                    </a:lnTo>
                    <a:lnTo>
                      <a:pt x="6937" y="3731"/>
                    </a:lnTo>
                    <a:lnTo>
                      <a:pt x="7526" y="3338"/>
                    </a:lnTo>
                    <a:lnTo>
                      <a:pt x="8050" y="2880"/>
                    </a:lnTo>
                    <a:lnTo>
                      <a:pt x="8639" y="2488"/>
                    </a:lnTo>
                    <a:lnTo>
                      <a:pt x="9293" y="2160"/>
                    </a:lnTo>
                    <a:lnTo>
                      <a:pt x="9948" y="1899"/>
                    </a:lnTo>
                    <a:lnTo>
                      <a:pt x="10602" y="1571"/>
                    </a:lnTo>
                    <a:lnTo>
                      <a:pt x="11257" y="1375"/>
                    </a:lnTo>
                    <a:lnTo>
                      <a:pt x="11977" y="1179"/>
                    </a:lnTo>
                    <a:lnTo>
                      <a:pt x="12042" y="1113"/>
                    </a:lnTo>
                    <a:lnTo>
                      <a:pt x="12107" y="982"/>
                    </a:lnTo>
                    <a:close/>
                    <a:moveTo>
                      <a:pt x="8966" y="3142"/>
                    </a:moveTo>
                    <a:lnTo>
                      <a:pt x="7985" y="3731"/>
                    </a:lnTo>
                    <a:lnTo>
                      <a:pt x="7068" y="4320"/>
                    </a:lnTo>
                    <a:lnTo>
                      <a:pt x="7068" y="4320"/>
                    </a:lnTo>
                    <a:lnTo>
                      <a:pt x="7854" y="3666"/>
                    </a:lnTo>
                    <a:lnTo>
                      <a:pt x="8966" y="3142"/>
                    </a:lnTo>
                    <a:close/>
                    <a:moveTo>
                      <a:pt x="5825" y="4909"/>
                    </a:moveTo>
                    <a:lnTo>
                      <a:pt x="4974" y="5825"/>
                    </a:lnTo>
                    <a:lnTo>
                      <a:pt x="5563" y="5171"/>
                    </a:lnTo>
                    <a:lnTo>
                      <a:pt x="5825" y="4909"/>
                    </a:lnTo>
                    <a:close/>
                    <a:moveTo>
                      <a:pt x="24542" y="5760"/>
                    </a:moveTo>
                    <a:lnTo>
                      <a:pt x="24708" y="5950"/>
                    </a:lnTo>
                    <a:lnTo>
                      <a:pt x="24708" y="5950"/>
                    </a:lnTo>
                    <a:lnTo>
                      <a:pt x="24542" y="5825"/>
                    </a:lnTo>
                    <a:lnTo>
                      <a:pt x="24542" y="5760"/>
                    </a:lnTo>
                    <a:close/>
                    <a:moveTo>
                      <a:pt x="23167" y="5891"/>
                    </a:moveTo>
                    <a:lnTo>
                      <a:pt x="23756" y="6414"/>
                    </a:lnTo>
                    <a:lnTo>
                      <a:pt x="23822" y="6872"/>
                    </a:lnTo>
                    <a:lnTo>
                      <a:pt x="23167" y="5891"/>
                    </a:lnTo>
                    <a:close/>
                    <a:moveTo>
                      <a:pt x="24824" y="6082"/>
                    </a:moveTo>
                    <a:lnTo>
                      <a:pt x="25000" y="6283"/>
                    </a:lnTo>
                    <a:lnTo>
                      <a:pt x="25458" y="6938"/>
                    </a:lnTo>
                    <a:lnTo>
                      <a:pt x="25785" y="7592"/>
                    </a:lnTo>
                    <a:lnTo>
                      <a:pt x="26112" y="8247"/>
                    </a:lnTo>
                    <a:lnTo>
                      <a:pt x="26178" y="8901"/>
                    </a:lnTo>
                    <a:lnTo>
                      <a:pt x="25654" y="7854"/>
                    </a:lnTo>
                    <a:lnTo>
                      <a:pt x="25065" y="6872"/>
                    </a:lnTo>
                    <a:lnTo>
                      <a:pt x="24803" y="6349"/>
                    </a:lnTo>
                    <a:lnTo>
                      <a:pt x="24869" y="6218"/>
                    </a:lnTo>
                    <a:lnTo>
                      <a:pt x="24824" y="6082"/>
                    </a:lnTo>
                    <a:close/>
                    <a:moveTo>
                      <a:pt x="4189" y="6349"/>
                    </a:moveTo>
                    <a:lnTo>
                      <a:pt x="3796" y="7069"/>
                    </a:lnTo>
                    <a:lnTo>
                      <a:pt x="3469" y="7789"/>
                    </a:lnTo>
                    <a:lnTo>
                      <a:pt x="2945" y="8574"/>
                    </a:lnTo>
                    <a:lnTo>
                      <a:pt x="2487" y="9425"/>
                    </a:lnTo>
                    <a:lnTo>
                      <a:pt x="2226" y="9883"/>
                    </a:lnTo>
                    <a:lnTo>
                      <a:pt x="2226" y="9817"/>
                    </a:lnTo>
                    <a:lnTo>
                      <a:pt x="2618" y="8836"/>
                    </a:lnTo>
                    <a:lnTo>
                      <a:pt x="3076" y="7919"/>
                    </a:lnTo>
                    <a:lnTo>
                      <a:pt x="3600" y="7134"/>
                    </a:lnTo>
                    <a:lnTo>
                      <a:pt x="4189" y="6349"/>
                    </a:lnTo>
                    <a:close/>
                    <a:moveTo>
                      <a:pt x="5956" y="3142"/>
                    </a:moveTo>
                    <a:lnTo>
                      <a:pt x="5105" y="3862"/>
                    </a:lnTo>
                    <a:lnTo>
                      <a:pt x="4254" y="4647"/>
                    </a:lnTo>
                    <a:lnTo>
                      <a:pt x="3534" y="5498"/>
                    </a:lnTo>
                    <a:lnTo>
                      <a:pt x="2880" y="6414"/>
                    </a:lnTo>
                    <a:lnTo>
                      <a:pt x="2160" y="7461"/>
                    </a:lnTo>
                    <a:lnTo>
                      <a:pt x="1571" y="8508"/>
                    </a:lnTo>
                    <a:lnTo>
                      <a:pt x="1113" y="9686"/>
                    </a:lnTo>
                    <a:lnTo>
                      <a:pt x="720" y="10864"/>
                    </a:lnTo>
                    <a:lnTo>
                      <a:pt x="917" y="10079"/>
                    </a:lnTo>
                    <a:lnTo>
                      <a:pt x="1113" y="9294"/>
                    </a:lnTo>
                    <a:lnTo>
                      <a:pt x="1375" y="8574"/>
                    </a:lnTo>
                    <a:lnTo>
                      <a:pt x="1702" y="7854"/>
                    </a:lnTo>
                    <a:lnTo>
                      <a:pt x="2356" y="6676"/>
                    </a:lnTo>
                    <a:lnTo>
                      <a:pt x="3142" y="5629"/>
                    </a:lnTo>
                    <a:lnTo>
                      <a:pt x="3993" y="4647"/>
                    </a:lnTo>
                    <a:lnTo>
                      <a:pt x="4974" y="3731"/>
                    </a:lnTo>
                    <a:lnTo>
                      <a:pt x="5956" y="3142"/>
                    </a:lnTo>
                    <a:close/>
                    <a:moveTo>
                      <a:pt x="26701" y="11584"/>
                    </a:moveTo>
                    <a:lnTo>
                      <a:pt x="26898" y="12500"/>
                    </a:lnTo>
                    <a:lnTo>
                      <a:pt x="26963" y="13482"/>
                    </a:lnTo>
                    <a:lnTo>
                      <a:pt x="26832" y="12631"/>
                    </a:lnTo>
                    <a:lnTo>
                      <a:pt x="26701" y="11846"/>
                    </a:lnTo>
                    <a:lnTo>
                      <a:pt x="26701" y="11584"/>
                    </a:lnTo>
                    <a:close/>
                    <a:moveTo>
                      <a:pt x="9424" y="1637"/>
                    </a:moveTo>
                    <a:lnTo>
                      <a:pt x="8246" y="2291"/>
                    </a:lnTo>
                    <a:lnTo>
                      <a:pt x="7134" y="3077"/>
                    </a:lnTo>
                    <a:lnTo>
                      <a:pt x="6152" y="3927"/>
                    </a:lnTo>
                    <a:lnTo>
                      <a:pt x="5301" y="4909"/>
                    </a:lnTo>
                    <a:lnTo>
                      <a:pt x="4385" y="5694"/>
                    </a:lnTo>
                    <a:lnTo>
                      <a:pt x="3600" y="6545"/>
                    </a:lnTo>
                    <a:lnTo>
                      <a:pt x="2880" y="7527"/>
                    </a:lnTo>
                    <a:lnTo>
                      <a:pt x="2553" y="8050"/>
                    </a:lnTo>
                    <a:lnTo>
                      <a:pt x="2291" y="8639"/>
                    </a:lnTo>
                    <a:lnTo>
                      <a:pt x="2029" y="9228"/>
                    </a:lnTo>
                    <a:lnTo>
                      <a:pt x="1833" y="9948"/>
                    </a:lnTo>
                    <a:lnTo>
                      <a:pt x="1637" y="10603"/>
                    </a:lnTo>
                    <a:lnTo>
                      <a:pt x="1506" y="11322"/>
                    </a:lnTo>
                    <a:lnTo>
                      <a:pt x="1048" y="12435"/>
                    </a:lnTo>
                    <a:lnTo>
                      <a:pt x="720" y="13548"/>
                    </a:lnTo>
                    <a:lnTo>
                      <a:pt x="851" y="12239"/>
                    </a:lnTo>
                    <a:lnTo>
                      <a:pt x="1113" y="10995"/>
                    </a:lnTo>
                    <a:lnTo>
                      <a:pt x="1506" y="9752"/>
                    </a:lnTo>
                    <a:lnTo>
                      <a:pt x="2029" y="8574"/>
                    </a:lnTo>
                    <a:lnTo>
                      <a:pt x="2618" y="7592"/>
                    </a:lnTo>
                    <a:lnTo>
                      <a:pt x="3207" y="6611"/>
                    </a:lnTo>
                    <a:lnTo>
                      <a:pt x="3927" y="5629"/>
                    </a:lnTo>
                    <a:lnTo>
                      <a:pt x="4778" y="4778"/>
                    </a:lnTo>
                    <a:lnTo>
                      <a:pt x="5629" y="3927"/>
                    </a:lnTo>
                    <a:lnTo>
                      <a:pt x="6545" y="3142"/>
                    </a:lnTo>
                    <a:lnTo>
                      <a:pt x="7592" y="2488"/>
                    </a:lnTo>
                    <a:lnTo>
                      <a:pt x="8639" y="1899"/>
                    </a:lnTo>
                    <a:lnTo>
                      <a:pt x="9424" y="1637"/>
                    </a:lnTo>
                    <a:close/>
                    <a:moveTo>
                      <a:pt x="24280" y="6938"/>
                    </a:moveTo>
                    <a:lnTo>
                      <a:pt x="24738" y="7789"/>
                    </a:lnTo>
                    <a:lnTo>
                      <a:pt x="25065" y="8639"/>
                    </a:lnTo>
                    <a:lnTo>
                      <a:pt x="25392" y="9490"/>
                    </a:lnTo>
                    <a:lnTo>
                      <a:pt x="25654" y="10406"/>
                    </a:lnTo>
                    <a:lnTo>
                      <a:pt x="25851" y="11322"/>
                    </a:lnTo>
                    <a:lnTo>
                      <a:pt x="25916" y="12304"/>
                    </a:lnTo>
                    <a:lnTo>
                      <a:pt x="25981" y="13220"/>
                    </a:lnTo>
                    <a:lnTo>
                      <a:pt x="25981" y="14137"/>
                    </a:lnTo>
                    <a:lnTo>
                      <a:pt x="25851" y="13220"/>
                    </a:lnTo>
                    <a:lnTo>
                      <a:pt x="25654" y="12304"/>
                    </a:lnTo>
                    <a:lnTo>
                      <a:pt x="25196" y="10537"/>
                    </a:lnTo>
                    <a:lnTo>
                      <a:pt x="24673" y="8705"/>
                    </a:lnTo>
                    <a:lnTo>
                      <a:pt x="24280" y="6938"/>
                    </a:lnTo>
                    <a:close/>
                    <a:moveTo>
                      <a:pt x="25523" y="6152"/>
                    </a:moveTo>
                    <a:lnTo>
                      <a:pt x="26178" y="7200"/>
                    </a:lnTo>
                    <a:lnTo>
                      <a:pt x="26767" y="8247"/>
                    </a:lnTo>
                    <a:lnTo>
                      <a:pt x="27225" y="9359"/>
                    </a:lnTo>
                    <a:lnTo>
                      <a:pt x="27552" y="10472"/>
                    </a:lnTo>
                    <a:lnTo>
                      <a:pt x="27748" y="11650"/>
                    </a:lnTo>
                    <a:lnTo>
                      <a:pt x="27879" y="12893"/>
                    </a:lnTo>
                    <a:lnTo>
                      <a:pt x="27879" y="14071"/>
                    </a:lnTo>
                    <a:lnTo>
                      <a:pt x="27748" y="15315"/>
                    </a:lnTo>
                    <a:lnTo>
                      <a:pt x="27683" y="15445"/>
                    </a:lnTo>
                    <a:lnTo>
                      <a:pt x="27748" y="14202"/>
                    </a:lnTo>
                    <a:lnTo>
                      <a:pt x="27618" y="13024"/>
                    </a:lnTo>
                    <a:lnTo>
                      <a:pt x="27683" y="12370"/>
                    </a:lnTo>
                    <a:lnTo>
                      <a:pt x="27618" y="11715"/>
                    </a:lnTo>
                    <a:lnTo>
                      <a:pt x="27552" y="11061"/>
                    </a:lnTo>
                    <a:lnTo>
                      <a:pt x="27487" y="10406"/>
                    </a:lnTo>
                    <a:lnTo>
                      <a:pt x="27290" y="9752"/>
                    </a:lnTo>
                    <a:lnTo>
                      <a:pt x="27094" y="9097"/>
                    </a:lnTo>
                    <a:lnTo>
                      <a:pt x="26832" y="8508"/>
                    </a:lnTo>
                    <a:lnTo>
                      <a:pt x="26505" y="7854"/>
                    </a:lnTo>
                    <a:lnTo>
                      <a:pt x="26440" y="7789"/>
                    </a:lnTo>
                    <a:lnTo>
                      <a:pt x="25981" y="6938"/>
                    </a:lnTo>
                    <a:lnTo>
                      <a:pt x="25523" y="6152"/>
                    </a:lnTo>
                    <a:close/>
                    <a:moveTo>
                      <a:pt x="27290" y="14791"/>
                    </a:moveTo>
                    <a:lnTo>
                      <a:pt x="27159" y="15904"/>
                    </a:lnTo>
                    <a:lnTo>
                      <a:pt x="26963" y="16951"/>
                    </a:lnTo>
                    <a:lnTo>
                      <a:pt x="26832" y="17474"/>
                    </a:lnTo>
                    <a:lnTo>
                      <a:pt x="26570" y="18063"/>
                    </a:lnTo>
                    <a:lnTo>
                      <a:pt x="26505" y="18194"/>
                    </a:lnTo>
                    <a:lnTo>
                      <a:pt x="26701" y="17540"/>
                    </a:lnTo>
                    <a:lnTo>
                      <a:pt x="26832" y="16885"/>
                    </a:lnTo>
                    <a:lnTo>
                      <a:pt x="26963" y="16231"/>
                    </a:lnTo>
                    <a:lnTo>
                      <a:pt x="26963" y="15576"/>
                    </a:lnTo>
                    <a:lnTo>
                      <a:pt x="27290" y="14791"/>
                    </a:lnTo>
                    <a:close/>
                    <a:moveTo>
                      <a:pt x="1375" y="12631"/>
                    </a:moveTo>
                    <a:lnTo>
                      <a:pt x="1375" y="13548"/>
                    </a:lnTo>
                    <a:lnTo>
                      <a:pt x="1375" y="14398"/>
                    </a:lnTo>
                    <a:lnTo>
                      <a:pt x="1375" y="15249"/>
                    </a:lnTo>
                    <a:lnTo>
                      <a:pt x="1375" y="16885"/>
                    </a:lnTo>
                    <a:lnTo>
                      <a:pt x="1506" y="18521"/>
                    </a:lnTo>
                    <a:lnTo>
                      <a:pt x="1244" y="17736"/>
                    </a:lnTo>
                    <a:lnTo>
                      <a:pt x="982" y="16885"/>
                    </a:lnTo>
                    <a:lnTo>
                      <a:pt x="851" y="16034"/>
                    </a:lnTo>
                    <a:lnTo>
                      <a:pt x="720" y="15249"/>
                    </a:lnTo>
                    <a:lnTo>
                      <a:pt x="982" y="13940"/>
                    </a:lnTo>
                    <a:lnTo>
                      <a:pt x="1375" y="12631"/>
                    </a:lnTo>
                    <a:close/>
                    <a:moveTo>
                      <a:pt x="786" y="18129"/>
                    </a:moveTo>
                    <a:lnTo>
                      <a:pt x="1113" y="18979"/>
                    </a:lnTo>
                    <a:lnTo>
                      <a:pt x="1440" y="19699"/>
                    </a:lnTo>
                    <a:lnTo>
                      <a:pt x="1898" y="20615"/>
                    </a:lnTo>
                    <a:lnTo>
                      <a:pt x="1506" y="20026"/>
                    </a:lnTo>
                    <a:lnTo>
                      <a:pt x="1178" y="19437"/>
                    </a:lnTo>
                    <a:lnTo>
                      <a:pt x="982" y="18783"/>
                    </a:lnTo>
                    <a:lnTo>
                      <a:pt x="786" y="18129"/>
                    </a:lnTo>
                    <a:close/>
                    <a:moveTo>
                      <a:pt x="26505" y="13744"/>
                    </a:moveTo>
                    <a:lnTo>
                      <a:pt x="26570" y="14660"/>
                    </a:lnTo>
                    <a:lnTo>
                      <a:pt x="26505" y="15511"/>
                    </a:lnTo>
                    <a:lnTo>
                      <a:pt x="26505" y="15642"/>
                    </a:lnTo>
                    <a:lnTo>
                      <a:pt x="26440" y="15707"/>
                    </a:lnTo>
                    <a:lnTo>
                      <a:pt x="26505" y="15838"/>
                    </a:lnTo>
                    <a:lnTo>
                      <a:pt x="26374" y="16689"/>
                    </a:lnTo>
                    <a:lnTo>
                      <a:pt x="26178" y="17605"/>
                    </a:lnTo>
                    <a:lnTo>
                      <a:pt x="25916" y="18456"/>
                    </a:lnTo>
                    <a:lnTo>
                      <a:pt x="25523" y="19307"/>
                    </a:lnTo>
                    <a:lnTo>
                      <a:pt x="25065" y="20223"/>
                    </a:lnTo>
                    <a:lnTo>
                      <a:pt x="24411" y="20877"/>
                    </a:lnTo>
                    <a:lnTo>
                      <a:pt x="23691" y="21597"/>
                    </a:lnTo>
                    <a:lnTo>
                      <a:pt x="23625" y="21597"/>
                    </a:lnTo>
                    <a:lnTo>
                      <a:pt x="24214" y="20812"/>
                    </a:lnTo>
                    <a:lnTo>
                      <a:pt x="24803" y="20026"/>
                    </a:lnTo>
                    <a:lnTo>
                      <a:pt x="25262" y="19110"/>
                    </a:lnTo>
                    <a:lnTo>
                      <a:pt x="25589" y="18194"/>
                    </a:lnTo>
                    <a:lnTo>
                      <a:pt x="25785" y="17605"/>
                    </a:lnTo>
                    <a:lnTo>
                      <a:pt x="26047" y="16754"/>
                    </a:lnTo>
                    <a:lnTo>
                      <a:pt x="26243" y="15838"/>
                    </a:lnTo>
                    <a:lnTo>
                      <a:pt x="26374" y="14922"/>
                    </a:lnTo>
                    <a:lnTo>
                      <a:pt x="26440" y="14071"/>
                    </a:lnTo>
                    <a:lnTo>
                      <a:pt x="26505" y="13744"/>
                    </a:lnTo>
                    <a:close/>
                    <a:moveTo>
                      <a:pt x="1833" y="17605"/>
                    </a:moveTo>
                    <a:lnTo>
                      <a:pt x="2160" y="18718"/>
                    </a:lnTo>
                    <a:lnTo>
                      <a:pt x="2684" y="19830"/>
                    </a:lnTo>
                    <a:lnTo>
                      <a:pt x="3207" y="20877"/>
                    </a:lnTo>
                    <a:lnTo>
                      <a:pt x="3927" y="21859"/>
                    </a:lnTo>
                    <a:lnTo>
                      <a:pt x="3927" y="21859"/>
                    </a:lnTo>
                    <a:lnTo>
                      <a:pt x="3731" y="21663"/>
                    </a:lnTo>
                    <a:lnTo>
                      <a:pt x="3273" y="21204"/>
                    </a:lnTo>
                    <a:lnTo>
                      <a:pt x="2880" y="20746"/>
                    </a:lnTo>
                    <a:lnTo>
                      <a:pt x="2487" y="20223"/>
                    </a:lnTo>
                    <a:lnTo>
                      <a:pt x="2160" y="19699"/>
                    </a:lnTo>
                    <a:lnTo>
                      <a:pt x="1964" y="18652"/>
                    </a:lnTo>
                    <a:lnTo>
                      <a:pt x="1833" y="17605"/>
                    </a:lnTo>
                    <a:close/>
                    <a:moveTo>
                      <a:pt x="2356" y="11846"/>
                    </a:moveTo>
                    <a:lnTo>
                      <a:pt x="2291" y="12631"/>
                    </a:lnTo>
                    <a:lnTo>
                      <a:pt x="2226" y="13482"/>
                    </a:lnTo>
                    <a:lnTo>
                      <a:pt x="2291" y="14267"/>
                    </a:lnTo>
                    <a:lnTo>
                      <a:pt x="2356" y="15118"/>
                    </a:lnTo>
                    <a:lnTo>
                      <a:pt x="2487" y="15969"/>
                    </a:lnTo>
                    <a:lnTo>
                      <a:pt x="2684" y="16754"/>
                    </a:lnTo>
                    <a:lnTo>
                      <a:pt x="2945" y="17605"/>
                    </a:lnTo>
                    <a:lnTo>
                      <a:pt x="3207" y="18390"/>
                    </a:lnTo>
                    <a:lnTo>
                      <a:pt x="3796" y="19634"/>
                    </a:lnTo>
                    <a:lnTo>
                      <a:pt x="4516" y="20877"/>
                    </a:lnTo>
                    <a:lnTo>
                      <a:pt x="5367" y="22055"/>
                    </a:lnTo>
                    <a:lnTo>
                      <a:pt x="5825" y="22579"/>
                    </a:lnTo>
                    <a:lnTo>
                      <a:pt x="6348" y="23102"/>
                    </a:lnTo>
                    <a:lnTo>
                      <a:pt x="5629" y="22579"/>
                    </a:lnTo>
                    <a:lnTo>
                      <a:pt x="4909" y="21924"/>
                    </a:lnTo>
                    <a:lnTo>
                      <a:pt x="4385" y="21401"/>
                    </a:lnTo>
                    <a:lnTo>
                      <a:pt x="3993" y="20877"/>
                    </a:lnTo>
                    <a:lnTo>
                      <a:pt x="3534" y="20288"/>
                    </a:lnTo>
                    <a:lnTo>
                      <a:pt x="3207" y="19699"/>
                    </a:lnTo>
                    <a:lnTo>
                      <a:pt x="2684" y="18521"/>
                    </a:lnTo>
                    <a:lnTo>
                      <a:pt x="2356" y="17343"/>
                    </a:lnTo>
                    <a:lnTo>
                      <a:pt x="2029" y="16100"/>
                    </a:lnTo>
                    <a:lnTo>
                      <a:pt x="1833" y="14856"/>
                    </a:lnTo>
                    <a:lnTo>
                      <a:pt x="1833" y="14529"/>
                    </a:lnTo>
                    <a:lnTo>
                      <a:pt x="2029" y="13155"/>
                    </a:lnTo>
                    <a:lnTo>
                      <a:pt x="2356" y="11846"/>
                    </a:lnTo>
                    <a:close/>
                    <a:moveTo>
                      <a:pt x="24738" y="18914"/>
                    </a:moveTo>
                    <a:lnTo>
                      <a:pt x="24673" y="19045"/>
                    </a:lnTo>
                    <a:lnTo>
                      <a:pt x="24673" y="19176"/>
                    </a:lnTo>
                    <a:lnTo>
                      <a:pt x="24673" y="19241"/>
                    </a:lnTo>
                    <a:lnTo>
                      <a:pt x="24411" y="19830"/>
                    </a:lnTo>
                    <a:lnTo>
                      <a:pt x="24084" y="20354"/>
                    </a:lnTo>
                    <a:lnTo>
                      <a:pt x="23298" y="21335"/>
                    </a:lnTo>
                    <a:lnTo>
                      <a:pt x="22448" y="22186"/>
                    </a:lnTo>
                    <a:lnTo>
                      <a:pt x="21466" y="22971"/>
                    </a:lnTo>
                    <a:lnTo>
                      <a:pt x="20877" y="23299"/>
                    </a:lnTo>
                    <a:lnTo>
                      <a:pt x="20877" y="23299"/>
                    </a:lnTo>
                    <a:lnTo>
                      <a:pt x="21400" y="22906"/>
                    </a:lnTo>
                    <a:lnTo>
                      <a:pt x="21924" y="22513"/>
                    </a:lnTo>
                    <a:lnTo>
                      <a:pt x="22382" y="22055"/>
                    </a:lnTo>
                    <a:lnTo>
                      <a:pt x="22906" y="21597"/>
                    </a:lnTo>
                    <a:lnTo>
                      <a:pt x="23429" y="20943"/>
                    </a:lnTo>
                    <a:lnTo>
                      <a:pt x="23887" y="20288"/>
                    </a:lnTo>
                    <a:lnTo>
                      <a:pt x="24345" y="19634"/>
                    </a:lnTo>
                    <a:lnTo>
                      <a:pt x="24738" y="18914"/>
                    </a:lnTo>
                    <a:close/>
                    <a:moveTo>
                      <a:pt x="26112" y="19699"/>
                    </a:moveTo>
                    <a:lnTo>
                      <a:pt x="25720" y="20419"/>
                    </a:lnTo>
                    <a:lnTo>
                      <a:pt x="25262" y="21008"/>
                    </a:lnTo>
                    <a:lnTo>
                      <a:pt x="24738" y="21663"/>
                    </a:lnTo>
                    <a:lnTo>
                      <a:pt x="24214" y="22186"/>
                    </a:lnTo>
                    <a:lnTo>
                      <a:pt x="23625" y="22775"/>
                    </a:lnTo>
                    <a:lnTo>
                      <a:pt x="23037" y="23299"/>
                    </a:lnTo>
                    <a:lnTo>
                      <a:pt x="22448" y="23757"/>
                    </a:lnTo>
                    <a:lnTo>
                      <a:pt x="21793" y="24215"/>
                    </a:lnTo>
                    <a:lnTo>
                      <a:pt x="21139" y="24607"/>
                    </a:lnTo>
                    <a:lnTo>
                      <a:pt x="20419" y="24935"/>
                    </a:lnTo>
                    <a:lnTo>
                      <a:pt x="19699" y="25327"/>
                    </a:lnTo>
                    <a:lnTo>
                      <a:pt x="18979" y="25589"/>
                    </a:lnTo>
                    <a:lnTo>
                      <a:pt x="18259" y="25851"/>
                    </a:lnTo>
                    <a:lnTo>
                      <a:pt x="17474" y="26047"/>
                    </a:lnTo>
                    <a:lnTo>
                      <a:pt x="16689" y="26244"/>
                    </a:lnTo>
                    <a:lnTo>
                      <a:pt x="15903" y="26374"/>
                    </a:lnTo>
                    <a:lnTo>
                      <a:pt x="15052" y="26505"/>
                    </a:lnTo>
                    <a:lnTo>
                      <a:pt x="14202" y="26571"/>
                    </a:lnTo>
                    <a:lnTo>
                      <a:pt x="13285" y="26571"/>
                    </a:lnTo>
                    <a:lnTo>
                      <a:pt x="12435" y="26505"/>
                    </a:lnTo>
                    <a:lnTo>
                      <a:pt x="11584" y="26374"/>
                    </a:lnTo>
                    <a:lnTo>
                      <a:pt x="10733" y="26244"/>
                    </a:lnTo>
                    <a:lnTo>
                      <a:pt x="9882" y="26047"/>
                    </a:lnTo>
                    <a:lnTo>
                      <a:pt x="9097" y="25785"/>
                    </a:lnTo>
                    <a:lnTo>
                      <a:pt x="8312" y="25524"/>
                    </a:lnTo>
                    <a:lnTo>
                      <a:pt x="7526" y="25196"/>
                    </a:lnTo>
                    <a:lnTo>
                      <a:pt x="6741" y="24804"/>
                    </a:lnTo>
                    <a:lnTo>
                      <a:pt x="6021" y="24346"/>
                    </a:lnTo>
                    <a:lnTo>
                      <a:pt x="5367" y="23822"/>
                    </a:lnTo>
                    <a:lnTo>
                      <a:pt x="4712" y="23299"/>
                    </a:lnTo>
                    <a:lnTo>
                      <a:pt x="4058" y="22710"/>
                    </a:lnTo>
                    <a:lnTo>
                      <a:pt x="3469" y="22055"/>
                    </a:lnTo>
                    <a:lnTo>
                      <a:pt x="4254" y="22710"/>
                    </a:lnTo>
                    <a:lnTo>
                      <a:pt x="5040" y="23299"/>
                    </a:lnTo>
                    <a:lnTo>
                      <a:pt x="5432" y="23757"/>
                    </a:lnTo>
                    <a:lnTo>
                      <a:pt x="5890" y="24084"/>
                    </a:lnTo>
                    <a:lnTo>
                      <a:pt x="6283" y="24411"/>
                    </a:lnTo>
                    <a:lnTo>
                      <a:pt x="6741" y="24738"/>
                    </a:lnTo>
                    <a:lnTo>
                      <a:pt x="7723" y="25262"/>
                    </a:lnTo>
                    <a:lnTo>
                      <a:pt x="8704" y="25589"/>
                    </a:lnTo>
                    <a:lnTo>
                      <a:pt x="9752" y="25851"/>
                    </a:lnTo>
                    <a:lnTo>
                      <a:pt x="10864" y="26047"/>
                    </a:lnTo>
                    <a:lnTo>
                      <a:pt x="11977" y="26113"/>
                    </a:lnTo>
                    <a:lnTo>
                      <a:pt x="13089" y="26047"/>
                    </a:lnTo>
                    <a:lnTo>
                      <a:pt x="14333" y="26047"/>
                    </a:lnTo>
                    <a:lnTo>
                      <a:pt x="15511" y="25851"/>
                    </a:lnTo>
                    <a:lnTo>
                      <a:pt x="16885" y="25720"/>
                    </a:lnTo>
                    <a:lnTo>
                      <a:pt x="18259" y="25458"/>
                    </a:lnTo>
                    <a:lnTo>
                      <a:pt x="19568" y="25000"/>
                    </a:lnTo>
                    <a:lnTo>
                      <a:pt x="20746" y="24542"/>
                    </a:lnTo>
                    <a:lnTo>
                      <a:pt x="21924" y="23888"/>
                    </a:lnTo>
                    <a:lnTo>
                      <a:pt x="23037" y="23168"/>
                    </a:lnTo>
                    <a:lnTo>
                      <a:pt x="23495" y="22710"/>
                    </a:lnTo>
                    <a:lnTo>
                      <a:pt x="24018" y="22317"/>
                    </a:lnTo>
                    <a:lnTo>
                      <a:pt x="24476" y="21793"/>
                    </a:lnTo>
                    <a:lnTo>
                      <a:pt x="24869" y="21335"/>
                    </a:lnTo>
                    <a:lnTo>
                      <a:pt x="25262" y="20746"/>
                    </a:lnTo>
                    <a:lnTo>
                      <a:pt x="25720" y="20223"/>
                    </a:lnTo>
                    <a:lnTo>
                      <a:pt x="26112" y="19699"/>
                    </a:lnTo>
                    <a:close/>
                    <a:moveTo>
                      <a:pt x="13285" y="1"/>
                    </a:moveTo>
                    <a:lnTo>
                      <a:pt x="12304" y="132"/>
                    </a:lnTo>
                    <a:lnTo>
                      <a:pt x="11322" y="328"/>
                    </a:lnTo>
                    <a:lnTo>
                      <a:pt x="10341" y="524"/>
                    </a:lnTo>
                    <a:lnTo>
                      <a:pt x="9424" y="852"/>
                    </a:lnTo>
                    <a:lnTo>
                      <a:pt x="8115" y="1310"/>
                    </a:lnTo>
                    <a:lnTo>
                      <a:pt x="6872" y="1899"/>
                    </a:lnTo>
                    <a:lnTo>
                      <a:pt x="5694" y="2684"/>
                    </a:lnTo>
                    <a:lnTo>
                      <a:pt x="4581" y="3535"/>
                    </a:lnTo>
                    <a:lnTo>
                      <a:pt x="3927" y="4058"/>
                    </a:lnTo>
                    <a:lnTo>
                      <a:pt x="3862" y="4189"/>
                    </a:lnTo>
                    <a:lnTo>
                      <a:pt x="2945" y="5171"/>
                    </a:lnTo>
                    <a:lnTo>
                      <a:pt x="2095" y="6283"/>
                    </a:lnTo>
                    <a:lnTo>
                      <a:pt x="1440" y="7396"/>
                    </a:lnTo>
                    <a:lnTo>
                      <a:pt x="917" y="8574"/>
                    </a:lnTo>
                    <a:lnTo>
                      <a:pt x="524" y="9817"/>
                    </a:lnTo>
                    <a:lnTo>
                      <a:pt x="197" y="10995"/>
                    </a:lnTo>
                    <a:lnTo>
                      <a:pt x="66" y="12304"/>
                    </a:lnTo>
                    <a:lnTo>
                      <a:pt x="0" y="13548"/>
                    </a:lnTo>
                    <a:lnTo>
                      <a:pt x="66" y="14856"/>
                    </a:lnTo>
                    <a:lnTo>
                      <a:pt x="262" y="16100"/>
                    </a:lnTo>
                    <a:lnTo>
                      <a:pt x="262" y="16885"/>
                    </a:lnTo>
                    <a:lnTo>
                      <a:pt x="262" y="17605"/>
                    </a:lnTo>
                    <a:lnTo>
                      <a:pt x="393" y="18325"/>
                    </a:lnTo>
                    <a:lnTo>
                      <a:pt x="589" y="19045"/>
                    </a:lnTo>
                    <a:lnTo>
                      <a:pt x="917" y="19699"/>
                    </a:lnTo>
                    <a:lnTo>
                      <a:pt x="1244" y="20419"/>
                    </a:lnTo>
                    <a:lnTo>
                      <a:pt x="1767" y="21008"/>
                    </a:lnTo>
                    <a:lnTo>
                      <a:pt x="2291" y="21663"/>
                    </a:lnTo>
                    <a:lnTo>
                      <a:pt x="2356" y="21663"/>
                    </a:lnTo>
                    <a:lnTo>
                      <a:pt x="2422" y="21728"/>
                    </a:lnTo>
                    <a:lnTo>
                      <a:pt x="2618" y="21663"/>
                    </a:lnTo>
                    <a:lnTo>
                      <a:pt x="3142" y="22382"/>
                    </a:lnTo>
                    <a:lnTo>
                      <a:pt x="3796" y="23037"/>
                    </a:lnTo>
                    <a:lnTo>
                      <a:pt x="4451" y="23691"/>
                    </a:lnTo>
                    <a:lnTo>
                      <a:pt x="5170" y="24215"/>
                    </a:lnTo>
                    <a:lnTo>
                      <a:pt x="5890" y="24738"/>
                    </a:lnTo>
                    <a:lnTo>
                      <a:pt x="6610" y="25196"/>
                    </a:lnTo>
                    <a:lnTo>
                      <a:pt x="7396" y="25589"/>
                    </a:lnTo>
                    <a:lnTo>
                      <a:pt x="8246" y="25982"/>
                    </a:lnTo>
                    <a:lnTo>
                      <a:pt x="9097" y="26244"/>
                    </a:lnTo>
                    <a:lnTo>
                      <a:pt x="9948" y="26505"/>
                    </a:lnTo>
                    <a:lnTo>
                      <a:pt x="10799" y="26702"/>
                    </a:lnTo>
                    <a:lnTo>
                      <a:pt x="11649" y="26833"/>
                    </a:lnTo>
                    <a:lnTo>
                      <a:pt x="12566" y="26898"/>
                    </a:lnTo>
                    <a:lnTo>
                      <a:pt x="13416" y="26963"/>
                    </a:lnTo>
                    <a:lnTo>
                      <a:pt x="14333" y="26963"/>
                    </a:lnTo>
                    <a:lnTo>
                      <a:pt x="15249" y="26898"/>
                    </a:lnTo>
                    <a:lnTo>
                      <a:pt x="16100" y="26767"/>
                    </a:lnTo>
                    <a:lnTo>
                      <a:pt x="17016" y="26636"/>
                    </a:lnTo>
                    <a:lnTo>
                      <a:pt x="17866" y="26374"/>
                    </a:lnTo>
                    <a:lnTo>
                      <a:pt x="18717" y="26113"/>
                    </a:lnTo>
                    <a:lnTo>
                      <a:pt x="19568" y="25785"/>
                    </a:lnTo>
                    <a:lnTo>
                      <a:pt x="20419" y="25458"/>
                    </a:lnTo>
                    <a:lnTo>
                      <a:pt x="21204" y="25066"/>
                    </a:lnTo>
                    <a:lnTo>
                      <a:pt x="21989" y="24607"/>
                    </a:lnTo>
                    <a:lnTo>
                      <a:pt x="22775" y="24084"/>
                    </a:lnTo>
                    <a:lnTo>
                      <a:pt x="23495" y="23495"/>
                    </a:lnTo>
                    <a:lnTo>
                      <a:pt x="24149" y="22906"/>
                    </a:lnTo>
                    <a:lnTo>
                      <a:pt x="24803" y="22252"/>
                    </a:lnTo>
                    <a:lnTo>
                      <a:pt x="25392" y="21597"/>
                    </a:lnTo>
                    <a:lnTo>
                      <a:pt x="25981" y="20877"/>
                    </a:lnTo>
                    <a:lnTo>
                      <a:pt x="26505" y="20092"/>
                    </a:lnTo>
                    <a:lnTo>
                      <a:pt x="26963" y="19241"/>
                    </a:lnTo>
                    <a:lnTo>
                      <a:pt x="27421" y="18259"/>
                    </a:lnTo>
                    <a:lnTo>
                      <a:pt x="27748" y="17212"/>
                    </a:lnTo>
                    <a:lnTo>
                      <a:pt x="28076" y="16165"/>
                    </a:lnTo>
                    <a:lnTo>
                      <a:pt x="28272" y="15118"/>
                    </a:lnTo>
                    <a:lnTo>
                      <a:pt x="28403" y="14398"/>
                    </a:lnTo>
                    <a:lnTo>
                      <a:pt x="28468" y="13678"/>
                    </a:lnTo>
                    <a:lnTo>
                      <a:pt x="28534" y="12893"/>
                    </a:lnTo>
                    <a:lnTo>
                      <a:pt x="28534" y="12173"/>
                    </a:lnTo>
                    <a:lnTo>
                      <a:pt x="28468" y="11453"/>
                    </a:lnTo>
                    <a:lnTo>
                      <a:pt x="28403" y="10733"/>
                    </a:lnTo>
                    <a:lnTo>
                      <a:pt x="28272" y="10014"/>
                    </a:lnTo>
                    <a:lnTo>
                      <a:pt x="28076" y="9294"/>
                    </a:lnTo>
                    <a:lnTo>
                      <a:pt x="27814" y="8574"/>
                    </a:lnTo>
                    <a:lnTo>
                      <a:pt x="27552" y="7919"/>
                    </a:lnTo>
                    <a:lnTo>
                      <a:pt x="27159" y="7265"/>
                    </a:lnTo>
                    <a:lnTo>
                      <a:pt x="26832" y="6676"/>
                    </a:lnTo>
                    <a:lnTo>
                      <a:pt x="26374" y="6087"/>
                    </a:lnTo>
                    <a:lnTo>
                      <a:pt x="25916" y="5498"/>
                    </a:lnTo>
                    <a:lnTo>
                      <a:pt x="25392" y="4974"/>
                    </a:lnTo>
                    <a:lnTo>
                      <a:pt x="24803" y="4516"/>
                    </a:lnTo>
                    <a:lnTo>
                      <a:pt x="26047" y="4974"/>
                    </a:lnTo>
                    <a:lnTo>
                      <a:pt x="26178" y="4974"/>
                    </a:lnTo>
                    <a:lnTo>
                      <a:pt x="26309" y="4909"/>
                    </a:lnTo>
                    <a:lnTo>
                      <a:pt x="26309" y="4778"/>
                    </a:lnTo>
                    <a:lnTo>
                      <a:pt x="26309" y="4647"/>
                    </a:lnTo>
                    <a:lnTo>
                      <a:pt x="27029" y="4713"/>
                    </a:lnTo>
                    <a:lnTo>
                      <a:pt x="27159" y="4713"/>
                    </a:lnTo>
                    <a:lnTo>
                      <a:pt x="27225" y="4582"/>
                    </a:lnTo>
                    <a:lnTo>
                      <a:pt x="27225" y="4385"/>
                    </a:lnTo>
                    <a:lnTo>
                      <a:pt x="27094" y="4320"/>
                    </a:lnTo>
                    <a:lnTo>
                      <a:pt x="25654" y="3927"/>
                    </a:lnTo>
                    <a:lnTo>
                      <a:pt x="26636" y="4058"/>
                    </a:lnTo>
                    <a:lnTo>
                      <a:pt x="26832" y="4058"/>
                    </a:lnTo>
                    <a:lnTo>
                      <a:pt x="26898" y="3927"/>
                    </a:lnTo>
                    <a:lnTo>
                      <a:pt x="26898" y="3731"/>
                    </a:lnTo>
                    <a:lnTo>
                      <a:pt x="26832" y="3666"/>
                    </a:lnTo>
                    <a:lnTo>
                      <a:pt x="26767" y="3666"/>
                    </a:lnTo>
                    <a:lnTo>
                      <a:pt x="25392" y="3207"/>
                    </a:lnTo>
                    <a:lnTo>
                      <a:pt x="23167" y="2488"/>
                    </a:lnTo>
                    <a:lnTo>
                      <a:pt x="20877" y="1833"/>
                    </a:lnTo>
                    <a:lnTo>
                      <a:pt x="20746" y="1833"/>
                    </a:lnTo>
                    <a:lnTo>
                      <a:pt x="20550" y="1768"/>
                    </a:lnTo>
                    <a:lnTo>
                      <a:pt x="20419" y="1768"/>
                    </a:lnTo>
                    <a:lnTo>
                      <a:pt x="20353" y="1833"/>
                    </a:lnTo>
                    <a:lnTo>
                      <a:pt x="20288" y="1899"/>
                    </a:lnTo>
                    <a:lnTo>
                      <a:pt x="20288" y="2030"/>
                    </a:lnTo>
                    <a:lnTo>
                      <a:pt x="20288" y="2095"/>
                    </a:lnTo>
                    <a:lnTo>
                      <a:pt x="20222" y="2160"/>
                    </a:lnTo>
                    <a:lnTo>
                      <a:pt x="20157" y="2226"/>
                    </a:lnTo>
                    <a:lnTo>
                      <a:pt x="20157" y="2357"/>
                    </a:lnTo>
                    <a:lnTo>
                      <a:pt x="20157" y="2422"/>
                    </a:lnTo>
                    <a:lnTo>
                      <a:pt x="20026" y="2488"/>
                    </a:lnTo>
                    <a:lnTo>
                      <a:pt x="19961" y="2618"/>
                    </a:lnTo>
                    <a:lnTo>
                      <a:pt x="19961" y="2749"/>
                    </a:lnTo>
                    <a:lnTo>
                      <a:pt x="20092" y="2880"/>
                    </a:lnTo>
                    <a:lnTo>
                      <a:pt x="20157" y="2880"/>
                    </a:lnTo>
                    <a:lnTo>
                      <a:pt x="20222" y="3469"/>
                    </a:lnTo>
                    <a:lnTo>
                      <a:pt x="20288" y="3993"/>
                    </a:lnTo>
                    <a:lnTo>
                      <a:pt x="20419" y="4844"/>
                    </a:lnTo>
                    <a:lnTo>
                      <a:pt x="20615" y="5694"/>
                    </a:lnTo>
                    <a:lnTo>
                      <a:pt x="21139" y="7330"/>
                    </a:lnTo>
                    <a:lnTo>
                      <a:pt x="21139" y="7396"/>
                    </a:lnTo>
                    <a:lnTo>
                      <a:pt x="21597" y="8967"/>
                    </a:lnTo>
                    <a:lnTo>
                      <a:pt x="21662" y="9097"/>
                    </a:lnTo>
                    <a:lnTo>
                      <a:pt x="21859" y="9097"/>
                    </a:lnTo>
                    <a:lnTo>
                      <a:pt x="21989" y="8967"/>
                    </a:lnTo>
                    <a:lnTo>
                      <a:pt x="21989" y="8836"/>
                    </a:lnTo>
                    <a:lnTo>
                      <a:pt x="21924" y="8508"/>
                    </a:lnTo>
                    <a:lnTo>
                      <a:pt x="21989" y="8443"/>
                    </a:lnTo>
                    <a:lnTo>
                      <a:pt x="22120" y="8378"/>
                    </a:lnTo>
                    <a:lnTo>
                      <a:pt x="22186" y="8247"/>
                    </a:lnTo>
                    <a:lnTo>
                      <a:pt x="22251" y="8181"/>
                    </a:lnTo>
                    <a:lnTo>
                      <a:pt x="22382" y="8181"/>
                    </a:lnTo>
                    <a:lnTo>
                      <a:pt x="22448" y="8116"/>
                    </a:lnTo>
                    <a:lnTo>
                      <a:pt x="22578" y="8050"/>
                    </a:lnTo>
                    <a:lnTo>
                      <a:pt x="22578" y="7919"/>
                    </a:lnTo>
                    <a:lnTo>
                      <a:pt x="22448" y="7396"/>
                    </a:lnTo>
                    <a:lnTo>
                      <a:pt x="22906" y="8050"/>
                    </a:lnTo>
                    <a:lnTo>
                      <a:pt x="23037" y="8116"/>
                    </a:lnTo>
                    <a:lnTo>
                      <a:pt x="23233" y="8116"/>
                    </a:lnTo>
                    <a:lnTo>
                      <a:pt x="23364" y="7985"/>
                    </a:lnTo>
                    <a:lnTo>
                      <a:pt x="23364" y="7919"/>
                    </a:lnTo>
                    <a:lnTo>
                      <a:pt x="23364" y="7854"/>
                    </a:lnTo>
                    <a:lnTo>
                      <a:pt x="22644" y="6152"/>
                    </a:lnTo>
                    <a:lnTo>
                      <a:pt x="22644" y="6152"/>
                    </a:lnTo>
                    <a:lnTo>
                      <a:pt x="23560" y="7330"/>
                    </a:lnTo>
                    <a:lnTo>
                      <a:pt x="23625" y="7461"/>
                    </a:lnTo>
                    <a:lnTo>
                      <a:pt x="23822" y="7461"/>
                    </a:lnTo>
                    <a:lnTo>
                      <a:pt x="23953" y="7396"/>
                    </a:lnTo>
                    <a:lnTo>
                      <a:pt x="24476" y="9490"/>
                    </a:lnTo>
                    <a:lnTo>
                      <a:pt x="25065" y="11519"/>
                    </a:lnTo>
                    <a:lnTo>
                      <a:pt x="25262" y="12566"/>
                    </a:lnTo>
                    <a:lnTo>
                      <a:pt x="25458" y="13613"/>
                    </a:lnTo>
                    <a:lnTo>
                      <a:pt x="25589" y="14660"/>
                    </a:lnTo>
                    <a:lnTo>
                      <a:pt x="25589" y="15707"/>
                    </a:lnTo>
                    <a:lnTo>
                      <a:pt x="25327" y="16689"/>
                    </a:lnTo>
                    <a:lnTo>
                      <a:pt x="24934" y="17605"/>
                    </a:lnTo>
                    <a:lnTo>
                      <a:pt x="24476" y="18521"/>
                    </a:lnTo>
                    <a:lnTo>
                      <a:pt x="24018" y="19372"/>
                    </a:lnTo>
                    <a:lnTo>
                      <a:pt x="23429" y="20223"/>
                    </a:lnTo>
                    <a:lnTo>
                      <a:pt x="22840" y="21008"/>
                    </a:lnTo>
                    <a:lnTo>
                      <a:pt x="22120" y="21728"/>
                    </a:lnTo>
                    <a:lnTo>
                      <a:pt x="21400" y="22382"/>
                    </a:lnTo>
                    <a:lnTo>
                      <a:pt x="20615" y="22971"/>
                    </a:lnTo>
                    <a:lnTo>
                      <a:pt x="19764" y="23430"/>
                    </a:lnTo>
                    <a:lnTo>
                      <a:pt x="18914" y="23822"/>
                    </a:lnTo>
                    <a:lnTo>
                      <a:pt x="17997" y="24149"/>
                    </a:lnTo>
                    <a:lnTo>
                      <a:pt x="17147" y="24411"/>
                    </a:lnTo>
                    <a:lnTo>
                      <a:pt x="16165" y="24673"/>
                    </a:lnTo>
                    <a:lnTo>
                      <a:pt x="14333" y="25000"/>
                    </a:lnTo>
                    <a:lnTo>
                      <a:pt x="12827" y="25196"/>
                    </a:lnTo>
                    <a:lnTo>
                      <a:pt x="11846" y="25131"/>
                    </a:lnTo>
                    <a:lnTo>
                      <a:pt x="10799" y="24935"/>
                    </a:lnTo>
                    <a:lnTo>
                      <a:pt x="9817" y="24738"/>
                    </a:lnTo>
                    <a:lnTo>
                      <a:pt x="8901" y="24477"/>
                    </a:lnTo>
                    <a:lnTo>
                      <a:pt x="8312" y="24084"/>
                    </a:lnTo>
                    <a:lnTo>
                      <a:pt x="7723" y="23691"/>
                    </a:lnTo>
                    <a:lnTo>
                      <a:pt x="7199" y="23233"/>
                    </a:lnTo>
                    <a:lnTo>
                      <a:pt x="6676" y="22775"/>
                    </a:lnTo>
                    <a:lnTo>
                      <a:pt x="6087" y="22121"/>
                    </a:lnTo>
                    <a:lnTo>
                      <a:pt x="5498" y="21466"/>
                    </a:lnTo>
                    <a:lnTo>
                      <a:pt x="4974" y="20812"/>
                    </a:lnTo>
                    <a:lnTo>
                      <a:pt x="4516" y="20092"/>
                    </a:lnTo>
                    <a:lnTo>
                      <a:pt x="4123" y="19307"/>
                    </a:lnTo>
                    <a:lnTo>
                      <a:pt x="3731" y="18521"/>
                    </a:lnTo>
                    <a:lnTo>
                      <a:pt x="3404" y="17736"/>
                    </a:lnTo>
                    <a:lnTo>
                      <a:pt x="3142" y="16951"/>
                    </a:lnTo>
                    <a:lnTo>
                      <a:pt x="2880" y="16100"/>
                    </a:lnTo>
                    <a:lnTo>
                      <a:pt x="2749" y="15249"/>
                    </a:lnTo>
                    <a:lnTo>
                      <a:pt x="2618" y="14398"/>
                    </a:lnTo>
                    <a:lnTo>
                      <a:pt x="2553" y="13548"/>
                    </a:lnTo>
                    <a:lnTo>
                      <a:pt x="2553" y="12631"/>
                    </a:lnTo>
                    <a:lnTo>
                      <a:pt x="2618" y="11781"/>
                    </a:lnTo>
                    <a:lnTo>
                      <a:pt x="2749" y="10930"/>
                    </a:lnTo>
                    <a:lnTo>
                      <a:pt x="2945" y="10079"/>
                    </a:lnTo>
                    <a:lnTo>
                      <a:pt x="3142" y="9359"/>
                    </a:lnTo>
                    <a:lnTo>
                      <a:pt x="3404" y="8639"/>
                    </a:lnTo>
                    <a:lnTo>
                      <a:pt x="3469" y="8574"/>
                    </a:lnTo>
                    <a:lnTo>
                      <a:pt x="3993" y="7789"/>
                    </a:lnTo>
                    <a:lnTo>
                      <a:pt x="4451" y="7200"/>
                    </a:lnTo>
                    <a:lnTo>
                      <a:pt x="4974" y="6611"/>
                    </a:lnTo>
                    <a:lnTo>
                      <a:pt x="5563" y="6087"/>
                    </a:lnTo>
                    <a:lnTo>
                      <a:pt x="6152" y="5563"/>
                    </a:lnTo>
                    <a:lnTo>
                      <a:pt x="7396" y="4647"/>
                    </a:lnTo>
                    <a:lnTo>
                      <a:pt x="8704" y="3796"/>
                    </a:lnTo>
                    <a:lnTo>
                      <a:pt x="10144" y="3011"/>
                    </a:lnTo>
                    <a:lnTo>
                      <a:pt x="11584" y="2422"/>
                    </a:lnTo>
                    <a:lnTo>
                      <a:pt x="13024" y="1899"/>
                    </a:lnTo>
                    <a:lnTo>
                      <a:pt x="14463" y="1441"/>
                    </a:lnTo>
                    <a:lnTo>
                      <a:pt x="14594" y="1375"/>
                    </a:lnTo>
                    <a:lnTo>
                      <a:pt x="14594" y="1310"/>
                    </a:lnTo>
                    <a:lnTo>
                      <a:pt x="14660" y="1310"/>
                    </a:lnTo>
                    <a:lnTo>
                      <a:pt x="14725" y="1179"/>
                    </a:lnTo>
                    <a:lnTo>
                      <a:pt x="14791" y="1113"/>
                    </a:lnTo>
                    <a:lnTo>
                      <a:pt x="14725" y="982"/>
                    </a:lnTo>
                    <a:lnTo>
                      <a:pt x="14660" y="917"/>
                    </a:lnTo>
                    <a:lnTo>
                      <a:pt x="13547" y="655"/>
                    </a:lnTo>
                    <a:lnTo>
                      <a:pt x="12500" y="590"/>
                    </a:lnTo>
                    <a:lnTo>
                      <a:pt x="13416" y="524"/>
                    </a:lnTo>
                    <a:lnTo>
                      <a:pt x="14333" y="524"/>
                    </a:lnTo>
                    <a:lnTo>
                      <a:pt x="14463" y="459"/>
                    </a:lnTo>
                    <a:lnTo>
                      <a:pt x="14463" y="393"/>
                    </a:lnTo>
                    <a:lnTo>
                      <a:pt x="14463" y="263"/>
                    </a:lnTo>
                    <a:lnTo>
                      <a:pt x="14333" y="197"/>
                    </a:lnTo>
                    <a:lnTo>
                      <a:pt x="13482" y="197"/>
                    </a:lnTo>
                    <a:lnTo>
                      <a:pt x="13416" y="66"/>
                    </a:lnTo>
                    <a:lnTo>
                      <a:pt x="13285" y="1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70" name="Google Shape;665;p30"/>
          <p:cNvSpPr txBox="1"/>
          <p:nvPr/>
        </p:nvSpPr>
        <p:spPr>
          <a:xfrm>
            <a:off x="1258968" y="2742853"/>
            <a:ext cx="7368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28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1" name="Google Shape;666;p30"/>
          <p:cNvSpPr txBox="1"/>
          <p:nvPr/>
        </p:nvSpPr>
        <p:spPr>
          <a:xfrm>
            <a:off x="4631235" y="2742853"/>
            <a:ext cx="7368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28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" name="Google Shape;667;p30"/>
          <p:cNvSpPr txBox="1"/>
          <p:nvPr/>
        </p:nvSpPr>
        <p:spPr>
          <a:xfrm>
            <a:off x="7933235" y="2742853"/>
            <a:ext cx="7368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sz="28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3" name="Google Shape;648;p30"/>
          <p:cNvSpPr txBox="1"/>
          <p:nvPr/>
        </p:nvSpPr>
        <p:spPr>
          <a:xfrm>
            <a:off x="1636126" y="3423309"/>
            <a:ext cx="21768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535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Lembaga Pendukung</a:t>
            </a:r>
            <a:endParaRPr sz="2535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4" name="Google Shape;648;p30"/>
          <p:cNvSpPr txBox="1"/>
          <p:nvPr/>
        </p:nvSpPr>
        <p:spPr>
          <a:xfrm>
            <a:off x="8459447" y="3422592"/>
            <a:ext cx="21768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535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Industri</a:t>
            </a:r>
            <a:endParaRPr sz="2535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5" name="Google Shape;649;p30"/>
          <p:cNvSpPr txBox="1"/>
          <p:nvPr/>
        </p:nvSpPr>
        <p:spPr>
          <a:xfrm>
            <a:off x="8591526" y="4210843"/>
            <a:ext cx="2176800" cy="100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v-SE" sz="2000" dirty="0" smtClean="0">
                <a:latin typeface="TimesNewRoman"/>
              </a:rPr>
              <a:t>Dengan bobot sebesar 0,26</a:t>
            </a:r>
            <a:endParaRPr lang="sv-SE" sz="2000" dirty="0">
              <a:latin typeface="TimesNewRoman"/>
            </a:endParaRP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325563"/>
          </a:xfrm>
        </p:spPr>
        <p:txBody>
          <a:bodyPr/>
          <a:lstStyle/>
          <a:p>
            <a:r>
              <a:rPr lang="en-US" dirty="0" err="1"/>
              <a:t>Klaster</a:t>
            </a:r>
            <a:r>
              <a:rPr lang="en-US" dirty="0"/>
              <a:t> </a:t>
            </a:r>
            <a:r>
              <a:rPr lang="en-US" dirty="0" err="1"/>
              <a:t>usaha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S</a:t>
            </a:r>
            <a:r>
              <a:rPr lang="id-ID" sz="2800" dirty="0" err="1"/>
              <a:t>uatu</a:t>
            </a:r>
            <a:r>
              <a:rPr lang="id-ID" sz="2800" dirty="0"/>
              <a:t> pengembangan</a:t>
            </a:r>
            <a:r>
              <a:rPr lang="en-US" sz="2800" dirty="0"/>
              <a:t> </a:t>
            </a:r>
            <a:r>
              <a:rPr lang="id-ID" sz="2800" dirty="0"/>
              <a:t>dalam sistem manajemen, </a:t>
            </a:r>
            <a:r>
              <a:rPr lang="id-ID" sz="2800" dirty="0" err="1"/>
              <a:t>dimana</a:t>
            </a:r>
            <a:r>
              <a:rPr lang="id-ID" sz="2800" dirty="0"/>
              <a:t> dari usaha</a:t>
            </a:r>
            <a:r>
              <a:rPr lang="en-US" sz="2800" dirty="0"/>
              <a:t>-</a:t>
            </a:r>
            <a:r>
              <a:rPr lang="id-ID" sz="2800" dirty="0"/>
              <a:t>usaha</a:t>
            </a:r>
            <a:r>
              <a:rPr lang="en-US" sz="2800" dirty="0"/>
              <a:t> </a:t>
            </a:r>
            <a:r>
              <a:rPr lang="id-ID" sz="2800" dirty="0"/>
              <a:t>perseorangan yang memiliki </a:t>
            </a:r>
            <a:r>
              <a:rPr lang="id-ID" sz="2800" b="1" dirty="0"/>
              <a:t>usaha</a:t>
            </a:r>
            <a:r>
              <a:rPr lang="en-US" sz="2800" b="1" dirty="0"/>
              <a:t> </a:t>
            </a:r>
            <a:r>
              <a:rPr lang="id-ID" sz="2800" b="1" dirty="0"/>
              <a:t>sejenis</a:t>
            </a:r>
            <a:r>
              <a:rPr lang="id-ID" sz="2800" dirty="0"/>
              <a:t> dalam </a:t>
            </a:r>
            <a:r>
              <a:rPr lang="id-ID" sz="2800" b="1" dirty="0"/>
              <a:t>satu kawasan</a:t>
            </a:r>
            <a:r>
              <a:rPr lang="id-ID" sz="2800" dirty="0"/>
              <a:t> dibentuk suatu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populer</a:t>
            </a:r>
            <a:r>
              <a:rPr lang="en-US" sz="2800" dirty="0"/>
              <a:t> </a:t>
            </a:r>
            <a:r>
              <a:rPr lang="en-US" sz="2800" dirty="0" err="1"/>
              <a:t>dinamakan</a:t>
            </a:r>
            <a:r>
              <a:rPr lang="en-US" sz="2800" dirty="0"/>
              <a:t> </a:t>
            </a:r>
            <a:r>
              <a:rPr lang="en-US" sz="2800" b="1" dirty="0" err="1"/>
              <a:t>klaster</a:t>
            </a:r>
            <a:r>
              <a:rPr lang="en-US" sz="2800" dirty="0"/>
              <a:t>,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tercipta</a:t>
            </a:r>
            <a:r>
              <a:rPr lang="en-US" sz="2800" dirty="0"/>
              <a:t> </a:t>
            </a:r>
            <a:r>
              <a:rPr lang="en-US" sz="2800" b="1" dirty="0" err="1"/>
              <a:t>kolaborasi</a:t>
            </a:r>
            <a:r>
              <a:rPr lang="en-US" sz="2800" dirty="0"/>
              <a:t>, </a:t>
            </a:r>
            <a:r>
              <a:rPr lang="en-US" sz="2800" b="1" dirty="0" err="1"/>
              <a:t>sinergitas</a:t>
            </a:r>
            <a:r>
              <a:rPr lang="en-US" sz="2800" dirty="0"/>
              <a:t>, </a:t>
            </a:r>
            <a:r>
              <a:rPr lang="en-US" sz="2800" b="1" dirty="0" err="1"/>
              <a:t>persatuan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kekuatan</a:t>
            </a:r>
            <a:r>
              <a:rPr lang="en-US" sz="2800" dirty="0"/>
              <a:t>. </a:t>
            </a:r>
            <a:endParaRPr lang="id-ID" sz="2800" dirty="0"/>
          </a:p>
        </p:txBody>
      </p:sp>
      <p:pic>
        <p:nvPicPr>
          <p:cNvPr id="5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/>
          <p:nvPr/>
        </p:nvSpPr>
        <p:spPr>
          <a:xfrm>
            <a:off x="1184356" y="2677808"/>
            <a:ext cx="2878884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500" dirty="0" err="1"/>
              <a:t>Pendidikan</a:t>
            </a:r>
            <a:r>
              <a:rPr lang="en-US" sz="1500" dirty="0"/>
              <a:t> </a:t>
            </a:r>
            <a:r>
              <a:rPr lang="en-US" sz="1500" dirty="0" err="1"/>
              <a:t>terakhir</a:t>
            </a:r>
            <a:r>
              <a:rPr lang="en-US" sz="1500" dirty="0"/>
              <a:t> para </a:t>
            </a:r>
            <a:r>
              <a:rPr lang="en-US" sz="1500" dirty="0" err="1"/>
              <a:t>pengusaha</a:t>
            </a:r>
            <a:r>
              <a:rPr lang="en-US" sz="1500" dirty="0"/>
              <a:t> </a:t>
            </a:r>
            <a:r>
              <a:rPr lang="en-US" sz="1500" dirty="0" err="1"/>
              <a:t>peternakan</a:t>
            </a:r>
            <a:r>
              <a:rPr lang="en-US" sz="1500" dirty="0"/>
              <a:t> </a:t>
            </a:r>
            <a:r>
              <a:rPr lang="en-US" sz="1500" dirty="0" err="1"/>
              <a:t>ayam</a:t>
            </a:r>
            <a:r>
              <a:rPr lang="en-US" sz="1500" dirty="0"/>
              <a:t> </a:t>
            </a:r>
            <a:r>
              <a:rPr lang="en-US" sz="1500" dirty="0" err="1" smtClean="0"/>
              <a:t>yaitu</a:t>
            </a:r>
            <a:r>
              <a:rPr lang="en-US" sz="1500" dirty="0" smtClean="0"/>
              <a:t> </a:t>
            </a:r>
            <a:r>
              <a:rPr lang="en-US" sz="1500" dirty="0" err="1"/>
              <a:t>tamatan</a:t>
            </a:r>
            <a:r>
              <a:rPr lang="en-US" sz="1500" dirty="0"/>
              <a:t> SMA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Perguruan</a:t>
            </a:r>
            <a:r>
              <a:rPr lang="en-US" sz="1500" dirty="0"/>
              <a:t> Tinggi 12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3671033" y="5194000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600" dirty="0" err="1"/>
              <a:t>D</a:t>
            </a:r>
            <a:r>
              <a:rPr lang="en-US" sz="1600" dirty="0" err="1" smtClean="0"/>
              <a:t>edak</a:t>
            </a:r>
            <a:r>
              <a:rPr lang="en-US" sz="1600" dirty="0"/>
              <a:t>, </a:t>
            </a:r>
            <a:r>
              <a:rPr lang="en-US" sz="1600" dirty="0" err="1"/>
              <a:t>J</a:t>
            </a:r>
            <a:r>
              <a:rPr lang="en-US" sz="1600" dirty="0" err="1" smtClean="0"/>
              <a:t>agung</a:t>
            </a:r>
            <a:r>
              <a:rPr lang="en-US" sz="1600" dirty="0"/>
              <a:t>, </a:t>
            </a:r>
            <a:r>
              <a:rPr lang="en-US" sz="1600" dirty="0" err="1"/>
              <a:t>K</a:t>
            </a:r>
            <a:r>
              <a:rPr lang="en-US" sz="1600" dirty="0" err="1" smtClean="0"/>
              <a:t>onsentrat</a:t>
            </a:r>
            <a:r>
              <a:rPr lang="en-US" sz="1600" dirty="0"/>
              <a:t>, </a:t>
            </a:r>
            <a:r>
              <a:rPr lang="en-US" sz="1600" dirty="0" smtClean="0"/>
              <a:t>Vitamin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 flipH="1">
            <a:off x="5613370" y="2720005"/>
            <a:ext cx="3390327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500" dirty="0" err="1"/>
              <a:t>Alasan</a:t>
            </a:r>
            <a:r>
              <a:rPr lang="en-US" sz="1500" dirty="0"/>
              <a:t> </a:t>
            </a:r>
            <a:r>
              <a:rPr lang="en-US" sz="1500" dirty="0" err="1" smtClean="0"/>
              <a:t>menjalani</a:t>
            </a:r>
            <a:r>
              <a:rPr lang="en-US" sz="1500" dirty="0" smtClean="0"/>
              <a:t> </a:t>
            </a:r>
            <a:r>
              <a:rPr lang="en-US" sz="1500" dirty="0" err="1" smtClean="0"/>
              <a:t>usaha</a:t>
            </a:r>
            <a:r>
              <a:rPr lang="en-US" sz="1500" dirty="0" smtClean="0"/>
              <a:t> </a:t>
            </a:r>
            <a:r>
              <a:rPr lang="en-US" sz="1500" dirty="0" err="1" smtClean="0"/>
              <a:t>karena</a:t>
            </a:r>
            <a:r>
              <a:rPr lang="en-US" sz="1500" dirty="0" smtClean="0"/>
              <a:t> </a:t>
            </a:r>
            <a:r>
              <a:rPr lang="en-US" sz="1500" dirty="0" err="1"/>
              <a:t>memiliki</a:t>
            </a:r>
            <a:r>
              <a:rPr lang="en-US" sz="1500" dirty="0"/>
              <a:t> </a:t>
            </a:r>
            <a:r>
              <a:rPr lang="en-US" sz="1500" dirty="0" err="1" smtClean="0"/>
              <a:t>keterampilan</a:t>
            </a:r>
            <a:r>
              <a:rPr lang="en-US" sz="1500" dirty="0" smtClean="0"/>
              <a:t> </a:t>
            </a:r>
            <a:r>
              <a:rPr lang="en-US" sz="1500" dirty="0" err="1"/>
              <a:t>dibidang</a:t>
            </a:r>
            <a:r>
              <a:rPr lang="en-US" sz="1500" dirty="0"/>
              <a:t>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untuk </a:t>
            </a:r>
            <a:r>
              <a:rPr lang="en-US" sz="1500" dirty="0" err="1"/>
              <a:t>mendapatkan</a:t>
            </a:r>
            <a:r>
              <a:rPr lang="en-US" sz="1500" dirty="0"/>
              <a:t> </a:t>
            </a:r>
            <a:r>
              <a:rPr lang="en-US" sz="1500" dirty="0" err="1"/>
              <a:t>sumber</a:t>
            </a:r>
            <a:r>
              <a:rPr lang="en-US" sz="1500" dirty="0"/>
              <a:t> </a:t>
            </a:r>
            <a:r>
              <a:rPr lang="en-US" sz="1500" dirty="0" err="1"/>
              <a:t>penghasilan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 flipH="1">
            <a:off x="8318967" y="5335669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600" dirty="0" err="1"/>
              <a:t>D</a:t>
            </a:r>
            <a:r>
              <a:rPr lang="en-US" sz="1600" dirty="0" err="1" smtClean="0"/>
              <a:t>iantar</a:t>
            </a:r>
            <a:r>
              <a:rPr lang="en-US" sz="1600" dirty="0" smtClean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supplier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3722033" y="4683221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135"/>
              </a:spcBef>
              <a:buClr>
                <a:srgbClr val="000000"/>
              </a:buClr>
            </a:pPr>
            <a:r>
              <a:rPr lang="en-GB" b="1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Bahan Baku</a:t>
            </a:r>
            <a:endParaRPr b="1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1552985" y="2289147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135"/>
              </a:spcBef>
              <a:buClr>
                <a:srgbClr val="000000"/>
              </a:buClr>
            </a:pPr>
            <a:r>
              <a:rPr lang="en-GB" b="1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Pendidikan</a:t>
            </a:r>
            <a:endParaRPr b="1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6196733" y="2330751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135"/>
              </a:spcBef>
              <a:buClr>
                <a:srgbClr val="000000"/>
              </a:buClr>
            </a:pPr>
            <a:r>
              <a:rPr lang="en-US" b="1" dirty="0" err="1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Alasan</a:t>
            </a:r>
            <a:r>
              <a:rPr lang="en-GB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b="1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Usaha</a:t>
            </a:r>
            <a:endParaRPr b="1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67" name="Google Shape;267;p21"/>
          <p:cNvGrpSpPr/>
          <p:nvPr/>
        </p:nvGrpSpPr>
        <p:grpSpPr>
          <a:xfrm>
            <a:off x="1137408" y="1743193"/>
            <a:ext cx="9917187" cy="4566231"/>
            <a:chOff x="853056" y="1307394"/>
            <a:chExt cx="7437890" cy="3424673"/>
          </a:xfrm>
        </p:grpSpPr>
        <p:grpSp>
          <p:nvGrpSpPr>
            <p:cNvPr id="268" name="Google Shape;268;p21"/>
            <p:cNvGrpSpPr/>
            <p:nvPr/>
          </p:nvGrpSpPr>
          <p:grpSpPr>
            <a:xfrm>
              <a:off x="853056" y="1307394"/>
              <a:ext cx="2322015" cy="1692848"/>
              <a:chOff x="4875791" y="946666"/>
              <a:chExt cx="1263475" cy="1443671"/>
            </a:xfrm>
          </p:grpSpPr>
          <p:sp>
            <p:nvSpPr>
              <p:cNvPr id="269" name="Google Shape;269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0" name="Google Shape;270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  </a:t>
                </a:r>
                <a:endParaRPr sz="2400"/>
              </a:p>
            </p:txBody>
          </p:sp>
          <p:sp>
            <p:nvSpPr>
              <p:cNvPr id="271" name="Google Shape;271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</a:t>
                </a:r>
                <a:endParaRPr sz="2400"/>
              </a:p>
            </p:txBody>
          </p:sp>
        </p:grpSp>
        <p:grpSp>
          <p:nvGrpSpPr>
            <p:cNvPr id="274" name="Google Shape;274;p21"/>
            <p:cNvGrpSpPr/>
            <p:nvPr/>
          </p:nvGrpSpPr>
          <p:grpSpPr>
            <a:xfrm>
              <a:off x="4339006" y="1307394"/>
              <a:ext cx="2322015" cy="1692848"/>
              <a:chOff x="4875791" y="946666"/>
              <a:chExt cx="1263475" cy="1443671"/>
            </a:xfrm>
          </p:grpSpPr>
          <p:sp>
            <p:nvSpPr>
              <p:cNvPr id="275" name="Google Shape;275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  </a:t>
                </a:r>
                <a:endParaRPr sz="2400"/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</a:t>
                </a:r>
                <a:endParaRPr sz="2400"/>
              </a:p>
            </p:txBody>
          </p:sp>
        </p:grpSp>
        <p:grpSp>
          <p:nvGrpSpPr>
            <p:cNvPr id="280" name="Google Shape;280;p21"/>
            <p:cNvGrpSpPr/>
            <p:nvPr/>
          </p:nvGrpSpPr>
          <p:grpSpPr>
            <a:xfrm>
              <a:off x="2482981" y="3039219"/>
              <a:ext cx="2322015" cy="1692848"/>
              <a:chOff x="4875791" y="946666"/>
              <a:chExt cx="1263475" cy="1443671"/>
            </a:xfrm>
          </p:grpSpPr>
          <p:sp>
            <p:nvSpPr>
              <p:cNvPr id="281" name="Google Shape;281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  </a:t>
                </a:r>
                <a:endParaRPr sz="2400"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4" name="Google Shape;284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" name="Google Shape;285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</a:t>
                </a:r>
                <a:endParaRPr sz="2400"/>
              </a:p>
            </p:txBody>
          </p:sp>
        </p:grpSp>
        <p:grpSp>
          <p:nvGrpSpPr>
            <p:cNvPr id="286" name="Google Shape;286;p21"/>
            <p:cNvGrpSpPr/>
            <p:nvPr/>
          </p:nvGrpSpPr>
          <p:grpSpPr>
            <a:xfrm>
              <a:off x="5968931" y="3039219"/>
              <a:ext cx="2322015" cy="1692848"/>
              <a:chOff x="4875791" y="946666"/>
              <a:chExt cx="1263475" cy="1443671"/>
            </a:xfrm>
          </p:grpSpPr>
          <p:sp>
            <p:nvSpPr>
              <p:cNvPr id="287" name="Google Shape;287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  </a:t>
                </a:r>
                <a:endParaRPr sz="2400"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0" name="Google Shape;290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1" name="Google Shape;291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</a:t>
                </a:r>
                <a:endParaRPr sz="2400"/>
              </a:p>
            </p:txBody>
          </p:sp>
        </p:grpSp>
      </p:grpSp>
      <p:sp>
        <p:nvSpPr>
          <p:cNvPr id="37" name="Google Shape;640;p30"/>
          <p:cNvSpPr txBox="1"/>
          <p:nvPr/>
        </p:nvSpPr>
        <p:spPr>
          <a:xfrm>
            <a:off x="710333" y="908877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nb-NO" sz="3200" dirty="0" smtClean="0">
                <a:latin typeface="TimesNewRoman"/>
              </a:rPr>
              <a:t>Klaster Industri Peternakan Ayam</a:t>
            </a:r>
            <a:endParaRPr lang="nb-NO" sz="3200" dirty="0">
              <a:solidFill>
                <a:schemeClr val="dk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10835" y="505982"/>
            <a:ext cx="259773" cy="261216"/>
            <a:chOff x="6439191" y="1702976"/>
            <a:chExt cx="214688" cy="215881"/>
          </a:xfrm>
        </p:grpSpPr>
        <p:sp>
          <p:nvSpPr>
            <p:cNvPr id="42" name="Freeform 170"/>
            <p:cNvSpPr>
              <a:spLocks noEditPoints="1"/>
            </p:cNvSpPr>
            <p:nvPr/>
          </p:nvSpPr>
          <p:spPr bwMode="auto">
            <a:xfrm>
              <a:off x="6439191" y="1702976"/>
              <a:ext cx="214688" cy="215881"/>
            </a:xfrm>
            <a:custGeom>
              <a:avLst/>
              <a:gdLst>
                <a:gd name="T0" fmla="*/ 421 w 902"/>
                <a:gd name="T1" fmla="*/ 269 h 901"/>
                <a:gd name="T2" fmla="*/ 721 w 902"/>
                <a:gd name="T3" fmla="*/ 405 h 901"/>
                <a:gd name="T4" fmla="*/ 722 w 902"/>
                <a:gd name="T5" fmla="*/ 411 h 901"/>
                <a:gd name="T6" fmla="*/ 726 w 902"/>
                <a:gd name="T7" fmla="*/ 416 h 901"/>
                <a:gd name="T8" fmla="*/ 731 w 902"/>
                <a:gd name="T9" fmla="*/ 419 h 901"/>
                <a:gd name="T10" fmla="*/ 736 w 902"/>
                <a:gd name="T11" fmla="*/ 420 h 901"/>
                <a:gd name="T12" fmla="*/ 871 w 902"/>
                <a:gd name="T13" fmla="*/ 871 h 901"/>
                <a:gd name="T14" fmla="*/ 31 w 902"/>
                <a:gd name="T15" fmla="*/ 630 h 901"/>
                <a:gd name="T16" fmla="*/ 331 w 902"/>
                <a:gd name="T17" fmla="*/ 30 h 901"/>
                <a:gd name="T18" fmla="*/ 331 w 902"/>
                <a:gd name="T19" fmla="*/ 168 h 901"/>
                <a:gd name="T20" fmla="*/ 334 w 902"/>
                <a:gd name="T21" fmla="*/ 173 h 901"/>
                <a:gd name="T22" fmla="*/ 337 w 902"/>
                <a:gd name="T23" fmla="*/ 177 h 901"/>
                <a:gd name="T24" fmla="*/ 343 w 902"/>
                <a:gd name="T25" fmla="*/ 179 h 901"/>
                <a:gd name="T26" fmla="*/ 482 w 902"/>
                <a:gd name="T27" fmla="*/ 179 h 901"/>
                <a:gd name="T28" fmla="*/ 406 w 902"/>
                <a:gd name="T29" fmla="*/ 239 h 901"/>
                <a:gd name="T30" fmla="*/ 400 w 902"/>
                <a:gd name="T31" fmla="*/ 240 h 901"/>
                <a:gd name="T32" fmla="*/ 395 w 902"/>
                <a:gd name="T33" fmla="*/ 245 h 901"/>
                <a:gd name="T34" fmla="*/ 392 w 902"/>
                <a:gd name="T35" fmla="*/ 249 h 901"/>
                <a:gd name="T36" fmla="*/ 391 w 902"/>
                <a:gd name="T37" fmla="*/ 254 h 901"/>
                <a:gd name="T38" fmla="*/ 31 w 902"/>
                <a:gd name="T39" fmla="*/ 630 h 901"/>
                <a:gd name="T40" fmla="*/ 460 w 902"/>
                <a:gd name="T41" fmla="*/ 150 h 901"/>
                <a:gd name="T42" fmla="*/ 361 w 902"/>
                <a:gd name="T43" fmla="*/ 52 h 901"/>
                <a:gd name="T44" fmla="*/ 851 w 902"/>
                <a:gd name="T45" fmla="*/ 390 h 901"/>
                <a:gd name="T46" fmla="*/ 751 w 902"/>
                <a:gd name="T47" fmla="*/ 292 h 901"/>
                <a:gd name="T48" fmla="*/ 747 w 902"/>
                <a:gd name="T49" fmla="*/ 244 h 901"/>
                <a:gd name="T50" fmla="*/ 743 w 902"/>
                <a:gd name="T51" fmla="*/ 240 h 901"/>
                <a:gd name="T52" fmla="*/ 736 w 902"/>
                <a:gd name="T53" fmla="*/ 239 h 901"/>
                <a:gd name="T54" fmla="*/ 512 w 902"/>
                <a:gd name="T55" fmla="*/ 164 h 901"/>
                <a:gd name="T56" fmla="*/ 507 w 902"/>
                <a:gd name="T57" fmla="*/ 154 h 901"/>
                <a:gd name="T58" fmla="*/ 354 w 902"/>
                <a:gd name="T59" fmla="*/ 2 h 901"/>
                <a:gd name="T60" fmla="*/ 349 w 902"/>
                <a:gd name="T61" fmla="*/ 0 h 901"/>
                <a:gd name="T62" fmla="*/ 15 w 902"/>
                <a:gd name="T63" fmla="*/ 0 h 901"/>
                <a:gd name="T64" fmla="*/ 10 w 902"/>
                <a:gd name="T65" fmla="*/ 1 h 901"/>
                <a:gd name="T66" fmla="*/ 6 w 902"/>
                <a:gd name="T67" fmla="*/ 4 h 901"/>
                <a:gd name="T68" fmla="*/ 2 w 902"/>
                <a:gd name="T69" fmla="*/ 9 h 901"/>
                <a:gd name="T70" fmla="*/ 0 w 902"/>
                <a:gd name="T71" fmla="*/ 15 h 901"/>
                <a:gd name="T72" fmla="*/ 1 w 902"/>
                <a:gd name="T73" fmla="*/ 648 h 901"/>
                <a:gd name="T74" fmla="*/ 3 w 902"/>
                <a:gd name="T75" fmla="*/ 654 h 901"/>
                <a:gd name="T76" fmla="*/ 8 w 902"/>
                <a:gd name="T77" fmla="*/ 658 h 901"/>
                <a:gd name="T78" fmla="*/ 13 w 902"/>
                <a:gd name="T79" fmla="*/ 660 h 901"/>
                <a:gd name="T80" fmla="*/ 391 w 902"/>
                <a:gd name="T81" fmla="*/ 660 h 901"/>
                <a:gd name="T82" fmla="*/ 392 w 902"/>
                <a:gd name="T83" fmla="*/ 889 h 901"/>
                <a:gd name="T84" fmla="*/ 394 w 902"/>
                <a:gd name="T85" fmla="*/ 894 h 901"/>
                <a:gd name="T86" fmla="*/ 398 w 902"/>
                <a:gd name="T87" fmla="*/ 898 h 901"/>
                <a:gd name="T88" fmla="*/ 404 w 902"/>
                <a:gd name="T89" fmla="*/ 900 h 901"/>
                <a:gd name="T90" fmla="*/ 887 w 902"/>
                <a:gd name="T91" fmla="*/ 901 h 901"/>
                <a:gd name="T92" fmla="*/ 893 w 902"/>
                <a:gd name="T93" fmla="*/ 900 h 901"/>
                <a:gd name="T94" fmla="*/ 897 w 902"/>
                <a:gd name="T95" fmla="*/ 897 h 901"/>
                <a:gd name="T96" fmla="*/ 900 w 902"/>
                <a:gd name="T97" fmla="*/ 891 h 901"/>
                <a:gd name="T98" fmla="*/ 902 w 902"/>
                <a:gd name="T99" fmla="*/ 886 h 901"/>
                <a:gd name="T100" fmla="*/ 900 w 902"/>
                <a:gd name="T101" fmla="*/ 4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2" h="901">
                  <a:moveTo>
                    <a:pt x="421" y="871"/>
                  </a:moveTo>
                  <a:lnTo>
                    <a:pt x="421" y="269"/>
                  </a:lnTo>
                  <a:lnTo>
                    <a:pt x="721" y="269"/>
                  </a:lnTo>
                  <a:lnTo>
                    <a:pt x="721" y="405"/>
                  </a:lnTo>
                  <a:lnTo>
                    <a:pt x="721" y="408"/>
                  </a:lnTo>
                  <a:lnTo>
                    <a:pt x="722" y="411"/>
                  </a:lnTo>
                  <a:lnTo>
                    <a:pt x="725" y="414"/>
                  </a:lnTo>
                  <a:lnTo>
                    <a:pt x="726" y="416"/>
                  </a:lnTo>
                  <a:lnTo>
                    <a:pt x="728" y="417"/>
                  </a:lnTo>
                  <a:lnTo>
                    <a:pt x="731" y="419"/>
                  </a:lnTo>
                  <a:lnTo>
                    <a:pt x="733" y="419"/>
                  </a:lnTo>
                  <a:lnTo>
                    <a:pt x="736" y="420"/>
                  </a:lnTo>
                  <a:lnTo>
                    <a:pt x="871" y="420"/>
                  </a:lnTo>
                  <a:lnTo>
                    <a:pt x="871" y="871"/>
                  </a:lnTo>
                  <a:lnTo>
                    <a:pt x="421" y="871"/>
                  </a:lnTo>
                  <a:close/>
                  <a:moveTo>
                    <a:pt x="31" y="630"/>
                  </a:moveTo>
                  <a:lnTo>
                    <a:pt x="31" y="30"/>
                  </a:lnTo>
                  <a:lnTo>
                    <a:pt x="331" y="30"/>
                  </a:lnTo>
                  <a:lnTo>
                    <a:pt x="331" y="164"/>
                  </a:lnTo>
                  <a:lnTo>
                    <a:pt x="331" y="168"/>
                  </a:lnTo>
                  <a:lnTo>
                    <a:pt x="332" y="171"/>
                  </a:lnTo>
                  <a:lnTo>
                    <a:pt x="334" y="173"/>
                  </a:lnTo>
                  <a:lnTo>
                    <a:pt x="335" y="175"/>
                  </a:lnTo>
                  <a:lnTo>
                    <a:pt x="337" y="177"/>
                  </a:lnTo>
                  <a:lnTo>
                    <a:pt x="340" y="178"/>
                  </a:lnTo>
                  <a:lnTo>
                    <a:pt x="343" y="179"/>
                  </a:lnTo>
                  <a:lnTo>
                    <a:pt x="346" y="179"/>
                  </a:lnTo>
                  <a:lnTo>
                    <a:pt x="482" y="179"/>
                  </a:lnTo>
                  <a:lnTo>
                    <a:pt x="482" y="239"/>
                  </a:lnTo>
                  <a:lnTo>
                    <a:pt x="406" y="239"/>
                  </a:lnTo>
                  <a:lnTo>
                    <a:pt x="404" y="239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5" y="245"/>
                  </a:lnTo>
                  <a:lnTo>
                    <a:pt x="394" y="247"/>
                  </a:lnTo>
                  <a:lnTo>
                    <a:pt x="392" y="249"/>
                  </a:lnTo>
                  <a:lnTo>
                    <a:pt x="392" y="252"/>
                  </a:lnTo>
                  <a:lnTo>
                    <a:pt x="391" y="254"/>
                  </a:lnTo>
                  <a:lnTo>
                    <a:pt x="391" y="630"/>
                  </a:lnTo>
                  <a:lnTo>
                    <a:pt x="31" y="630"/>
                  </a:lnTo>
                  <a:close/>
                  <a:moveTo>
                    <a:pt x="361" y="52"/>
                  </a:moveTo>
                  <a:lnTo>
                    <a:pt x="460" y="150"/>
                  </a:lnTo>
                  <a:lnTo>
                    <a:pt x="361" y="150"/>
                  </a:lnTo>
                  <a:lnTo>
                    <a:pt x="361" y="52"/>
                  </a:lnTo>
                  <a:close/>
                  <a:moveTo>
                    <a:pt x="751" y="292"/>
                  </a:moveTo>
                  <a:lnTo>
                    <a:pt x="851" y="390"/>
                  </a:lnTo>
                  <a:lnTo>
                    <a:pt x="751" y="390"/>
                  </a:lnTo>
                  <a:lnTo>
                    <a:pt x="751" y="292"/>
                  </a:lnTo>
                  <a:close/>
                  <a:moveTo>
                    <a:pt x="897" y="395"/>
                  </a:moveTo>
                  <a:lnTo>
                    <a:pt x="747" y="244"/>
                  </a:lnTo>
                  <a:lnTo>
                    <a:pt x="745" y="243"/>
                  </a:lnTo>
                  <a:lnTo>
                    <a:pt x="743" y="240"/>
                  </a:lnTo>
                  <a:lnTo>
                    <a:pt x="740" y="239"/>
                  </a:lnTo>
                  <a:lnTo>
                    <a:pt x="736" y="239"/>
                  </a:lnTo>
                  <a:lnTo>
                    <a:pt x="512" y="239"/>
                  </a:lnTo>
                  <a:lnTo>
                    <a:pt x="512" y="164"/>
                  </a:lnTo>
                  <a:lnTo>
                    <a:pt x="511" y="159"/>
                  </a:lnTo>
                  <a:lnTo>
                    <a:pt x="507" y="154"/>
                  </a:lnTo>
                  <a:lnTo>
                    <a:pt x="357" y="4"/>
                  </a:lnTo>
                  <a:lnTo>
                    <a:pt x="354" y="2"/>
                  </a:lnTo>
                  <a:lnTo>
                    <a:pt x="352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645"/>
                  </a:lnTo>
                  <a:lnTo>
                    <a:pt x="1" y="648"/>
                  </a:lnTo>
                  <a:lnTo>
                    <a:pt x="2" y="651"/>
                  </a:lnTo>
                  <a:lnTo>
                    <a:pt x="3" y="654"/>
                  </a:lnTo>
                  <a:lnTo>
                    <a:pt x="6" y="656"/>
                  </a:lnTo>
                  <a:lnTo>
                    <a:pt x="8" y="658"/>
                  </a:lnTo>
                  <a:lnTo>
                    <a:pt x="10" y="659"/>
                  </a:lnTo>
                  <a:lnTo>
                    <a:pt x="13" y="660"/>
                  </a:lnTo>
                  <a:lnTo>
                    <a:pt x="15" y="660"/>
                  </a:lnTo>
                  <a:lnTo>
                    <a:pt x="391" y="660"/>
                  </a:lnTo>
                  <a:lnTo>
                    <a:pt x="391" y="886"/>
                  </a:lnTo>
                  <a:lnTo>
                    <a:pt x="392" y="889"/>
                  </a:lnTo>
                  <a:lnTo>
                    <a:pt x="392" y="891"/>
                  </a:lnTo>
                  <a:lnTo>
                    <a:pt x="394" y="894"/>
                  </a:lnTo>
                  <a:lnTo>
                    <a:pt x="395" y="897"/>
                  </a:lnTo>
                  <a:lnTo>
                    <a:pt x="398" y="898"/>
                  </a:lnTo>
                  <a:lnTo>
                    <a:pt x="400" y="900"/>
                  </a:lnTo>
                  <a:lnTo>
                    <a:pt x="404" y="900"/>
                  </a:lnTo>
                  <a:lnTo>
                    <a:pt x="406" y="901"/>
                  </a:lnTo>
                  <a:lnTo>
                    <a:pt x="887" y="901"/>
                  </a:lnTo>
                  <a:lnTo>
                    <a:pt x="889" y="900"/>
                  </a:lnTo>
                  <a:lnTo>
                    <a:pt x="893" y="900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4"/>
                  </a:lnTo>
                  <a:lnTo>
                    <a:pt x="900" y="891"/>
                  </a:lnTo>
                  <a:lnTo>
                    <a:pt x="901" y="889"/>
                  </a:lnTo>
                  <a:lnTo>
                    <a:pt x="902" y="886"/>
                  </a:lnTo>
                  <a:lnTo>
                    <a:pt x="902" y="405"/>
                  </a:lnTo>
                  <a:lnTo>
                    <a:pt x="900" y="400"/>
                  </a:lnTo>
                  <a:lnTo>
                    <a:pt x="897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71"/>
            <p:cNvSpPr/>
            <p:nvPr/>
          </p:nvSpPr>
          <p:spPr bwMode="auto">
            <a:xfrm>
              <a:off x="6578738" y="1706555"/>
              <a:ext cx="67985" cy="50094"/>
            </a:xfrm>
            <a:custGeom>
              <a:avLst/>
              <a:gdLst>
                <a:gd name="T0" fmla="*/ 2 w 284"/>
                <a:gd name="T1" fmla="*/ 99 h 209"/>
                <a:gd name="T2" fmla="*/ 4 w 284"/>
                <a:gd name="T3" fmla="*/ 101 h 209"/>
                <a:gd name="T4" fmla="*/ 81 w 284"/>
                <a:gd name="T5" fmla="*/ 177 h 209"/>
                <a:gd name="T6" fmla="*/ 86 w 284"/>
                <a:gd name="T7" fmla="*/ 179 h 209"/>
                <a:gd name="T8" fmla="*/ 93 w 284"/>
                <a:gd name="T9" fmla="*/ 179 h 209"/>
                <a:gd name="T10" fmla="*/ 98 w 284"/>
                <a:gd name="T11" fmla="*/ 177 h 209"/>
                <a:gd name="T12" fmla="*/ 102 w 284"/>
                <a:gd name="T13" fmla="*/ 173 h 209"/>
                <a:gd name="T14" fmla="*/ 104 w 284"/>
                <a:gd name="T15" fmla="*/ 168 h 209"/>
                <a:gd name="T16" fmla="*/ 104 w 284"/>
                <a:gd name="T17" fmla="*/ 161 h 209"/>
                <a:gd name="T18" fmla="*/ 102 w 284"/>
                <a:gd name="T19" fmla="*/ 156 h 209"/>
                <a:gd name="T20" fmla="*/ 51 w 284"/>
                <a:gd name="T21" fmla="*/ 106 h 209"/>
                <a:gd name="T22" fmla="*/ 213 w 284"/>
                <a:gd name="T23" fmla="*/ 107 h 209"/>
                <a:gd name="T24" fmla="*/ 231 w 284"/>
                <a:gd name="T25" fmla="*/ 114 h 209"/>
                <a:gd name="T26" fmla="*/ 245 w 284"/>
                <a:gd name="T27" fmla="*/ 126 h 209"/>
                <a:gd name="T28" fmla="*/ 253 w 284"/>
                <a:gd name="T29" fmla="*/ 142 h 209"/>
                <a:gd name="T30" fmla="*/ 254 w 284"/>
                <a:gd name="T31" fmla="*/ 194 h 209"/>
                <a:gd name="T32" fmla="*/ 256 w 284"/>
                <a:gd name="T33" fmla="*/ 201 h 209"/>
                <a:gd name="T34" fmla="*/ 260 w 284"/>
                <a:gd name="T35" fmla="*/ 205 h 209"/>
                <a:gd name="T36" fmla="*/ 264 w 284"/>
                <a:gd name="T37" fmla="*/ 208 h 209"/>
                <a:gd name="T38" fmla="*/ 269 w 284"/>
                <a:gd name="T39" fmla="*/ 209 h 209"/>
                <a:gd name="T40" fmla="*/ 276 w 284"/>
                <a:gd name="T41" fmla="*/ 208 h 209"/>
                <a:gd name="T42" fmla="*/ 280 w 284"/>
                <a:gd name="T43" fmla="*/ 205 h 209"/>
                <a:gd name="T44" fmla="*/ 283 w 284"/>
                <a:gd name="T45" fmla="*/ 201 h 209"/>
                <a:gd name="T46" fmla="*/ 284 w 284"/>
                <a:gd name="T47" fmla="*/ 194 h 209"/>
                <a:gd name="T48" fmla="*/ 284 w 284"/>
                <a:gd name="T49" fmla="*/ 142 h 209"/>
                <a:gd name="T50" fmla="*/ 280 w 284"/>
                <a:gd name="T51" fmla="*/ 127 h 209"/>
                <a:gd name="T52" fmla="*/ 274 w 284"/>
                <a:gd name="T53" fmla="*/ 114 h 209"/>
                <a:gd name="T54" fmla="*/ 264 w 284"/>
                <a:gd name="T55" fmla="*/ 102 h 209"/>
                <a:gd name="T56" fmla="*/ 252 w 284"/>
                <a:gd name="T57" fmla="*/ 93 h 209"/>
                <a:gd name="T58" fmla="*/ 239 w 284"/>
                <a:gd name="T59" fmla="*/ 84 h 209"/>
                <a:gd name="T60" fmla="*/ 225 w 284"/>
                <a:gd name="T61" fmla="*/ 79 h 209"/>
                <a:gd name="T62" fmla="*/ 210 w 284"/>
                <a:gd name="T63" fmla="*/ 77 h 209"/>
                <a:gd name="T64" fmla="*/ 51 w 284"/>
                <a:gd name="T65" fmla="*/ 76 h 209"/>
                <a:gd name="T66" fmla="*/ 102 w 284"/>
                <a:gd name="T67" fmla="*/ 23 h 209"/>
                <a:gd name="T68" fmla="*/ 104 w 284"/>
                <a:gd name="T69" fmla="*/ 18 h 209"/>
                <a:gd name="T70" fmla="*/ 104 w 284"/>
                <a:gd name="T71" fmla="*/ 11 h 209"/>
                <a:gd name="T72" fmla="*/ 102 w 284"/>
                <a:gd name="T73" fmla="*/ 6 h 209"/>
                <a:gd name="T74" fmla="*/ 98 w 284"/>
                <a:gd name="T75" fmla="*/ 2 h 209"/>
                <a:gd name="T76" fmla="*/ 93 w 284"/>
                <a:gd name="T77" fmla="*/ 0 h 209"/>
                <a:gd name="T78" fmla="*/ 87 w 284"/>
                <a:gd name="T79" fmla="*/ 0 h 209"/>
                <a:gd name="T80" fmla="*/ 82 w 284"/>
                <a:gd name="T81" fmla="*/ 2 h 209"/>
                <a:gd name="T82" fmla="*/ 4 w 284"/>
                <a:gd name="T83" fmla="*/ 80 h 209"/>
                <a:gd name="T84" fmla="*/ 1 w 284"/>
                <a:gd name="T85" fmla="*/ 85 h 209"/>
                <a:gd name="T86" fmla="*/ 0 w 284"/>
                <a:gd name="T87" fmla="*/ 90 h 209"/>
                <a:gd name="T88" fmla="*/ 0 w 284"/>
                <a:gd name="T89" fmla="*/ 91 h 209"/>
                <a:gd name="T90" fmla="*/ 0 w 284"/>
                <a:gd name="T91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09">
                  <a:moveTo>
                    <a:pt x="1" y="97"/>
                  </a:moveTo>
                  <a:lnTo>
                    <a:pt x="2" y="99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9" y="175"/>
                  </a:lnTo>
                  <a:lnTo>
                    <a:pt x="81" y="177"/>
                  </a:lnTo>
                  <a:lnTo>
                    <a:pt x="84" y="178"/>
                  </a:lnTo>
                  <a:lnTo>
                    <a:pt x="86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5" y="178"/>
                  </a:lnTo>
                  <a:lnTo>
                    <a:pt x="98" y="177"/>
                  </a:lnTo>
                  <a:lnTo>
                    <a:pt x="100" y="175"/>
                  </a:lnTo>
                  <a:lnTo>
                    <a:pt x="102" y="173"/>
                  </a:lnTo>
                  <a:lnTo>
                    <a:pt x="103" y="170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0" y="154"/>
                  </a:lnTo>
                  <a:lnTo>
                    <a:pt x="51" y="106"/>
                  </a:lnTo>
                  <a:lnTo>
                    <a:pt x="204" y="106"/>
                  </a:lnTo>
                  <a:lnTo>
                    <a:pt x="213" y="107"/>
                  </a:lnTo>
                  <a:lnTo>
                    <a:pt x="222" y="110"/>
                  </a:lnTo>
                  <a:lnTo>
                    <a:pt x="231" y="114"/>
                  </a:lnTo>
                  <a:lnTo>
                    <a:pt x="238" y="120"/>
                  </a:lnTo>
                  <a:lnTo>
                    <a:pt x="245" y="126"/>
                  </a:lnTo>
                  <a:lnTo>
                    <a:pt x="250" y="133"/>
                  </a:lnTo>
                  <a:lnTo>
                    <a:pt x="253" y="142"/>
                  </a:lnTo>
                  <a:lnTo>
                    <a:pt x="254" y="149"/>
                  </a:lnTo>
                  <a:lnTo>
                    <a:pt x="254" y="194"/>
                  </a:lnTo>
                  <a:lnTo>
                    <a:pt x="255" y="198"/>
                  </a:lnTo>
                  <a:lnTo>
                    <a:pt x="256" y="201"/>
                  </a:lnTo>
                  <a:lnTo>
                    <a:pt x="257" y="203"/>
                  </a:lnTo>
                  <a:lnTo>
                    <a:pt x="260" y="205"/>
                  </a:lnTo>
                  <a:lnTo>
                    <a:pt x="262" y="207"/>
                  </a:lnTo>
                  <a:lnTo>
                    <a:pt x="264" y="208"/>
                  </a:lnTo>
                  <a:lnTo>
                    <a:pt x="267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5"/>
                  </a:lnTo>
                  <a:lnTo>
                    <a:pt x="282" y="203"/>
                  </a:lnTo>
                  <a:lnTo>
                    <a:pt x="283" y="201"/>
                  </a:lnTo>
                  <a:lnTo>
                    <a:pt x="284" y="198"/>
                  </a:lnTo>
                  <a:lnTo>
                    <a:pt x="284" y="194"/>
                  </a:lnTo>
                  <a:lnTo>
                    <a:pt x="284" y="149"/>
                  </a:lnTo>
                  <a:lnTo>
                    <a:pt x="284" y="142"/>
                  </a:lnTo>
                  <a:lnTo>
                    <a:pt x="283" y="135"/>
                  </a:lnTo>
                  <a:lnTo>
                    <a:pt x="280" y="127"/>
                  </a:lnTo>
                  <a:lnTo>
                    <a:pt x="278" y="121"/>
                  </a:lnTo>
                  <a:lnTo>
                    <a:pt x="274" y="114"/>
                  </a:lnTo>
                  <a:lnTo>
                    <a:pt x="269" y="108"/>
                  </a:lnTo>
                  <a:lnTo>
                    <a:pt x="264" y="102"/>
                  </a:lnTo>
                  <a:lnTo>
                    <a:pt x="259" y="97"/>
                  </a:lnTo>
                  <a:lnTo>
                    <a:pt x="252" y="93"/>
                  </a:lnTo>
                  <a:lnTo>
                    <a:pt x="246" y="88"/>
                  </a:lnTo>
                  <a:lnTo>
                    <a:pt x="239" y="84"/>
                  </a:lnTo>
                  <a:lnTo>
                    <a:pt x="232" y="81"/>
                  </a:lnTo>
                  <a:lnTo>
                    <a:pt x="225" y="79"/>
                  </a:lnTo>
                  <a:lnTo>
                    <a:pt x="218" y="78"/>
                  </a:lnTo>
                  <a:lnTo>
                    <a:pt x="210" y="77"/>
                  </a:lnTo>
                  <a:lnTo>
                    <a:pt x="204" y="76"/>
                  </a:lnTo>
                  <a:lnTo>
                    <a:pt x="51" y="76"/>
                  </a:lnTo>
                  <a:lnTo>
                    <a:pt x="101" y="25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5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4" y="80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72"/>
            <p:cNvSpPr/>
            <p:nvPr/>
          </p:nvSpPr>
          <p:spPr bwMode="auto">
            <a:xfrm>
              <a:off x="6446347" y="1871149"/>
              <a:ext cx="67985" cy="44131"/>
            </a:xfrm>
            <a:custGeom>
              <a:avLst/>
              <a:gdLst>
                <a:gd name="T0" fmla="*/ 283 w 285"/>
                <a:gd name="T1" fmla="*/ 83 h 182"/>
                <a:gd name="T2" fmla="*/ 206 w 285"/>
                <a:gd name="T3" fmla="*/ 6 h 182"/>
                <a:gd name="T4" fmla="*/ 200 w 285"/>
                <a:gd name="T5" fmla="*/ 3 h 182"/>
                <a:gd name="T6" fmla="*/ 195 w 285"/>
                <a:gd name="T7" fmla="*/ 2 h 182"/>
                <a:gd name="T8" fmla="*/ 190 w 285"/>
                <a:gd name="T9" fmla="*/ 3 h 182"/>
                <a:gd name="T10" fmla="*/ 184 w 285"/>
                <a:gd name="T11" fmla="*/ 6 h 182"/>
                <a:gd name="T12" fmla="*/ 181 w 285"/>
                <a:gd name="T13" fmla="*/ 12 h 182"/>
                <a:gd name="T14" fmla="*/ 180 w 285"/>
                <a:gd name="T15" fmla="*/ 17 h 182"/>
                <a:gd name="T16" fmla="*/ 181 w 285"/>
                <a:gd name="T17" fmla="*/ 22 h 182"/>
                <a:gd name="T18" fmla="*/ 184 w 285"/>
                <a:gd name="T19" fmla="*/ 28 h 182"/>
                <a:gd name="T20" fmla="*/ 81 w 285"/>
                <a:gd name="T21" fmla="*/ 77 h 182"/>
                <a:gd name="T22" fmla="*/ 64 w 285"/>
                <a:gd name="T23" fmla="*/ 75 h 182"/>
                <a:gd name="T24" fmla="*/ 47 w 285"/>
                <a:gd name="T25" fmla="*/ 70 h 182"/>
                <a:gd name="T26" fmla="*/ 35 w 285"/>
                <a:gd name="T27" fmla="*/ 60 h 182"/>
                <a:gd name="T28" fmla="*/ 31 w 285"/>
                <a:gd name="T29" fmla="*/ 53 h 182"/>
                <a:gd name="T30" fmla="*/ 30 w 285"/>
                <a:gd name="T31" fmla="*/ 45 h 182"/>
                <a:gd name="T32" fmla="*/ 29 w 285"/>
                <a:gd name="T33" fmla="*/ 13 h 182"/>
                <a:gd name="T34" fmla="*/ 27 w 285"/>
                <a:gd name="T35" fmla="*/ 7 h 182"/>
                <a:gd name="T36" fmla="*/ 23 w 285"/>
                <a:gd name="T37" fmla="*/ 3 h 182"/>
                <a:gd name="T38" fmla="*/ 17 w 285"/>
                <a:gd name="T39" fmla="*/ 1 h 182"/>
                <a:gd name="T40" fmla="*/ 12 w 285"/>
                <a:gd name="T41" fmla="*/ 1 h 182"/>
                <a:gd name="T42" fmla="*/ 7 w 285"/>
                <a:gd name="T43" fmla="*/ 3 h 182"/>
                <a:gd name="T44" fmla="*/ 2 w 285"/>
                <a:gd name="T45" fmla="*/ 7 h 182"/>
                <a:gd name="T46" fmla="*/ 0 w 285"/>
                <a:gd name="T47" fmla="*/ 13 h 182"/>
                <a:gd name="T48" fmla="*/ 0 w 285"/>
                <a:gd name="T49" fmla="*/ 45 h 182"/>
                <a:gd name="T50" fmla="*/ 1 w 285"/>
                <a:gd name="T51" fmla="*/ 60 h 182"/>
                <a:gd name="T52" fmla="*/ 7 w 285"/>
                <a:gd name="T53" fmla="*/ 73 h 182"/>
                <a:gd name="T54" fmla="*/ 15 w 285"/>
                <a:gd name="T55" fmla="*/ 83 h 182"/>
                <a:gd name="T56" fmla="*/ 26 w 285"/>
                <a:gd name="T57" fmla="*/ 92 h 182"/>
                <a:gd name="T58" fmla="*/ 38 w 285"/>
                <a:gd name="T59" fmla="*/ 98 h 182"/>
                <a:gd name="T60" fmla="*/ 52 w 285"/>
                <a:gd name="T61" fmla="*/ 103 h 182"/>
                <a:gd name="T62" fmla="*/ 81 w 285"/>
                <a:gd name="T63" fmla="*/ 107 h 182"/>
                <a:gd name="T64" fmla="*/ 184 w 285"/>
                <a:gd name="T65" fmla="*/ 156 h 182"/>
                <a:gd name="T66" fmla="*/ 181 w 285"/>
                <a:gd name="T67" fmla="*/ 162 h 182"/>
                <a:gd name="T68" fmla="*/ 180 w 285"/>
                <a:gd name="T69" fmla="*/ 167 h 182"/>
                <a:gd name="T70" fmla="*/ 181 w 285"/>
                <a:gd name="T71" fmla="*/ 172 h 182"/>
                <a:gd name="T72" fmla="*/ 184 w 285"/>
                <a:gd name="T73" fmla="*/ 178 h 182"/>
                <a:gd name="T74" fmla="*/ 190 w 285"/>
                <a:gd name="T75" fmla="*/ 181 h 182"/>
                <a:gd name="T76" fmla="*/ 195 w 285"/>
                <a:gd name="T77" fmla="*/ 182 h 182"/>
                <a:gd name="T78" fmla="*/ 200 w 285"/>
                <a:gd name="T79" fmla="*/ 181 h 182"/>
                <a:gd name="T80" fmla="*/ 206 w 285"/>
                <a:gd name="T81" fmla="*/ 178 h 182"/>
                <a:gd name="T82" fmla="*/ 283 w 285"/>
                <a:gd name="T83" fmla="*/ 101 h 182"/>
                <a:gd name="T84" fmla="*/ 285 w 285"/>
                <a:gd name="T85" fmla="*/ 94 h 182"/>
                <a:gd name="T86" fmla="*/ 285 w 285"/>
                <a:gd name="T87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" h="182">
                  <a:moveTo>
                    <a:pt x="284" y="86"/>
                  </a:moveTo>
                  <a:lnTo>
                    <a:pt x="283" y="83"/>
                  </a:lnTo>
                  <a:lnTo>
                    <a:pt x="281" y="81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0" y="3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90" y="3"/>
                  </a:lnTo>
                  <a:lnTo>
                    <a:pt x="186" y="4"/>
                  </a:lnTo>
                  <a:lnTo>
                    <a:pt x="184" y="6"/>
                  </a:lnTo>
                  <a:lnTo>
                    <a:pt x="182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0" y="19"/>
                  </a:lnTo>
                  <a:lnTo>
                    <a:pt x="181" y="22"/>
                  </a:lnTo>
                  <a:lnTo>
                    <a:pt x="182" y="25"/>
                  </a:lnTo>
                  <a:lnTo>
                    <a:pt x="184" y="28"/>
                  </a:lnTo>
                  <a:lnTo>
                    <a:pt x="234" y="77"/>
                  </a:lnTo>
                  <a:lnTo>
                    <a:pt x="81" y="77"/>
                  </a:lnTo>
                  <a:lnTo>
                    <a:pt x="73" y="76"/>
                  </a:lnTo>
                  <a:lnTo>
                    <a:pt x="64" y="75"/>
                  </a:lnTo>
                  <a:lnTo>
                    <a:pt x="56" y="73"/>
                  </a:lnTo>
                  <a:lnTo>
                    <a:pt x="47" y="70"/>
                  </a:lnTo>
                  <a:lnTo>
                    <a:pt x="41" y="65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7" y="73"/>
                  </a:lnTo>
                  <a:lnTo>
                    <a:pt x="11" y="78"/>
                  </a:lnTo>
                  <a:lnTo>
                    <a:pt x="15" y="83"/>
                  </a:lnTo>
                  <a:lnTo>
                    <a:pt x="21" y="88"/>
                  </a:lnTo>
                  <a:lnTo>
                    <a:pt x="26" y="92"/>
                  </a:lnTo>
                  <a:lnTo>
                    <a:pt x="31" y="95"/>
                  </a:lnTo>
                  <a:lnTo>
                    <a:pt x="38" y="98"/>
                  </a:lnTo>
                  <a:lnTo>
                    <a:pt x="44" y="101"/>
                  </a:lnTo>
                  <a:lnTo>
                    <a:pt x="52" y="103"/>
                  </a:lnTo>
                  <a:lnTo>
                    <a:pt x="66" y="106"/>
                  </a:lnTo>
                  <a:lnTo>
                    <a:pt x="81" y="107"/>
                  </a:lnTo>
                  <a:lnTo>
                    <a:pt x="234" y="107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1" y="162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70"/>
                  </a:lnTo>
                  <a:lnTo>
                    <a:pt x="181" y="172"/>
                  </a:lnTo>
                  <a:lnTo>
                    <a:pt x="182" y="175"/>
                  </a:lnTo>
                  <a:lnTo>
                    <a:pt x="184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5" y="182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4" y="180"/>
                  </a:lnTo>
                  <a:lnTo>
                    <a:pt x="206" y="178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4" y="97"/>
                  </a:lnTo>
                  <a:lnTo>
                    <a:pt x="285" y="94"/>
                  </a:lnTo>
                  <a:lnTo>
                    <a:pt x="285" y="91"/>
                  </a:lnTo>
                  <a:lnTo>
                    <a:pt x="285" y="89"/>
                  </a:lnTo>
                  <a:lnTo>
                    <a:pt x="28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605919" y="6123791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 flipV="1">
            <a:off x="5642270" y="6515155"/>
            <a:ext cx="926810" cy="133088"/>
            <a:chOff x="2496115" y="5556500"/>
            <a:chExt cx="3648413" cy="523902"/>
          </a:xfrm>
        </p:grpSpPr>
        <p:grpSp>
          <p:nvGrpSpPr>
            <p:cNvPr id="48" name="Group 47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Google Shape;263;p21"/>
          <p:cNvSpPr txBox="1"/>
          <p:nvPr/>
        </p:nvSpPr>
        <p:spPr>
          <a:xfrm>
            <a:off x="8128615" y="4780166"/>
            <a:ext cx="274623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135"/>
              </a:spcBef>
              <a:buClr>
                <a:srgbClr val="000000"/>
              </a:buClr>
            </a:pPr>
            <a:r>
              <a:rPr lang="en-GB" b="1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Cara Mendapatkan Bahan Baku</a:t>
            </a:r>
            <a:endParaRPr b="1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/>
          <p:nvPr/>
        </p:nvSpPr>
        <p:spPr>
          <a:xfrm>
            <a:off x="1184356" y="2767961"/>
            <a:ext cx="2878884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sv-SE" sz="1500" dirty="0"/>
              <a:t>Jumlah pekerja sebanyak 2 orang dan tenaga kerja berasal dari sekitar lokasi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3249120" y="5007048"/>
            <a:ext cx="3091183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500" dirty="0" err="1"/>
              <a:t>Jenis</a:t>
            </a:r>
            <a:r>
              <a:rPr lang="en-US" sz="1500" dirty="0"/>
              <a:t> </a:t>
            </a:r>
            <a:r>
              <a:rPr lang="en-US" sz="1500" dirty="0" err="1"/>
              <a:t>konsumen</a:t>
            </a:r>
            <a:r>
              <a:rPr lang="en-US" sz="1500" dirty="0"/>
              <a:t> yang </a:t>
            </a:r>
            <a:r>
              <a:rPr lang="en-US" sz="1500" dirty="0" err="1"/>
              <a:t>datang</a:t>
            </a:r>
            <a:r>
              <a:rPr lang="en-US" sz="1500" dirty="0"/>
              <a:t> </a:t>
            </a:r>
            <a:r>
              <a:rPr lang="en-US" sz="1500" dirty="0" err="1"/>
              <a:t>membeli</a:t>
            </a:r>
            <a:r>
              <a:rPr lang="en-US" sz="1500" dirty="0"/>
              <a:t> </a:t>
            </a:r>
            <a:r>
              <a:rPr lang="en-US" sz="1500" dirty="0" err="1"/>
              <a:t>ayam</a:t>
            </a:r>
            <a:r>
              <a:rPr lang="en-US" sz="1500" dirty="0"/>
              <a:t>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sebagian</a:t>
            </a:r>
            <a:r>
              <a:rPr lang="en-US" sz="1500" dirty="0"/>
              <a:t> </a:t>
            </a:r>
            <a:r>
              <a:rPr lang="en-US" sz="1500" dirty="0" err="1"/>
              <a:t>besar</a:t>
            </a:r>
            <a:r>
              <a:rPr lang="en-US" sz="1500" dirty="0"/>
              <a:t> </a:t>
            </a:r>
            <a:r>
              <a:rPr lang="en-US" sz="1500" dirty="0" err="1"/>
              <a:t>adalah</a:t>
            </a:r>
            <a:r>
              <a:rPr lang="en-US" sz="1500" dirty="0"/>
              <a:t> </a:t>
            </a:r>
            <a:r>
              <a:rPr lang="en-US" sz="1500" dirty="0" err="1"/>
              <a:t>pembeli</a:t>
            </a:r>
            <a:r>
              <a:rPr lang="en-US" sz="1500" dirty="0"/>
              <a:t> yang </a:t>
            </a:r>
            <a:r>
              <a:rPr lang="en-US" sz="1500" dirty="0" err="1"/>
              <a:t>menjual</a:t>
            </a:r>
            <a:r>
              <a:rPr lang="en-US" sz="1500" dirty="0"/>
              <a:t> </a:t>
            </a:r>
            <a:r>
              <a:rPr lang="en-US" sz="1500" dirty="0" err="1"/>
              <a:t>kembali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 flipH="1">
            <a:off x="5973324" y="2968209"/>
            <a:ext cx="2596813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500" dirty="0" err="1"/>
              <a:t>D</a:t>
            </a:r>
            <a:r>
              <a:rPr lang="en-US" sz="1500" dirty="0" err="1" smtClean="0"/>
              <a:t>ibayarkan</a:t>
            </a:r>
            <a:r>
              <a:rPr lang="en-US" sz="1500" dirty="0" smtClean="0"/>
              <a:t> </a:t>
            </a:r>
            <a:r>
              <a:rPr lang="en-US" sz="1500" dirty="0" err="1"/>
              <a:t>berdasarkan</a:t>
            </a:r>
            <a:r>
              <a:rPr lang="en-US" sz="1500" dirty="0"/>
              <a:t> </a:t>
            </a:r>
            <a:r>
              <a:rPr lang="en-US" sz="1500" dirty="0" err="1"/>
              <a:t>jumlah</a:t>
            </a:r>
            <a:r>
              <a:rPr lang="en-US" sz="1500" dirty="0"/>
              <a:t> </a:t>
            </a:r>
            <a:r>
              <a:rPr lang="en-US" sz="1500" dirty="0" err="1"/>
              <a:t>ayam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 flipH="1">
            <a:off x="7940079" y="5144033"/>
            <a:ext cx="3114516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500" dirty="0" smtClean="0"/>
              <a:t>Supplier </a:t>
            </a:r>
            <a:r>
              <a:rPr lang="en-US" sz="1500" dirty="0" err="1" smtClean="0"/>
              <a:t>tetap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supplier </a:t>
            </a:r>
            <a:r>
              <a:rPr lang="en-US" sz="1500" dirty="0" err="1" smtClean="0"/>
              <a:t>selalu</a:t>
            </a:r>
            <a:r>
              <a:rPr lang="en-US" sz="1500" dirty="0" smtClean="0"/>
              <a:t> </a:t>
            </a:r>
            <a:r>
              <a:rPr lang="en-US" sz="1500" dirty="0" err="1" smtClean="0"/>
              <a:t>menyediakan</a:t>
            </a:r>
            <a:r>
              <a:rPr lang="en-US" sz="1500" dirty="0" smtClean="0"/>
              <a:t> </a:t>
            </a:r>
            <a:r>
              <a:rPr lang="en-US" sz="1500" dirty="0" err="1" smtClean="0"/>
              <a:t>bahan</a:t>
            </a:r>
            <a:r>
              <a:rPr lang="en-US" sz="1500" dirty="0" smtClean="0"/>
              <a:t> </a:t>
            </a:r>
            <a:r>
              <a:rPr lang="en-US" sz="1500" dirty="0" err="1" smtClean="0"/>
              <a:t>baku</a:t>
            </a:r>
            <a:r>
              <a:rPr lang="en-US" sz="1500" dirty="0" smtClean="0"/>
              <a:t> </a:t>
            </a:r>
            <a:r>
              <a:rPr lang="en-US" sz="1500" dirty="0" err="1" smtClean="0"/>
              <a:t>walaupun</a:t>
            </a:r>
            <a:r>
              <a:rPr lang="en-US" sz="1500" dirty="0" smtClean="0"/>
              <a:t> </a:t>
            </a:r>
            <a:r>
              <a:rPr lang="en-US" sz="1500" dirty="0" err="1" smtClean="0"/>
              <a:t>permintaan</a:t>
            </a:r>
            <a:r>
              <a:rPr lang="en-US" sz="1500" dirty="0" smtClean="0"/>
              <a:t> </a:t>
            </a:r>
            <a:r>
              <a:rPr lang="en-US" sz="1500" dirty="0" err="1" smtClean="0"/>
              <a:t>tinggi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3722033" y="4618826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135"/>
              </a:spcBef>
              <a:buClr>
                <a:srgbClr val="000000"/>
              </a:buClr>
            </a:pPr>
            <a:r>
              <a:rPr lang="en-US" b="1" dirty="0" err="1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Konsumen</a:t>
            </a:r>
            <a:r>
              <a:rPr lang="en-GB" b="1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b="1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1552985" y="2314905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135"/>
              </a:spcBef>
              <a:buClr>
                <a:srgbClr val="000000"/>
              </a:buClr>
            </a:pPr>
            <a:r>
              <a:rPr lang="en-GB" b="1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Jumlah Pekerja</a:t>
            </a:r>
            <a:endParaRPr b="1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67" name="Google Shape;267;p21"/>
          <p:cNvGrpSpPr/>
          <p:nvPr/>
        </p:nvGrpSpPr>
        <p:grpSpPr>
          <a:xfrm>
            <a:off x="1137408" y="1743193"/>
            <a:ext cx="9917187" cy="4566231"/>
            <a:chOff x="853056" y="1307394"/>
            <a:chExt cx="7437890" cy="3424673"/>
          </a:xfrm>
        </p:grpSpPr>
        <p:grpSp>
          <p:nvGrpSpPr>
            <p:cNvPr id="268" name="Google Shape;268;p21"/>
            <p:cNvGrpSpPr/>
            <p:nvPr/>
          </p:nvGrpSpPr>
          <p:grpSpPr>
            <a:xfrm>
              <a:off x="853056" y="1307394"/>
              <a:ext cx="2322015" cy="1692848"/>
              <a:chOff x="4875791" y="946666"/>
              <a:chExt cx="1263475" cy="1443671"/>
            </a:xfrm>
          </p:grpSpPr>
          <p:sp>
            <p:nvSpPr>
              <p:cNvPr id="269" name="Google Shape;269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0" name="Google Shape;270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  </a:t>
                </a:r>
                <a:endParaRPr sz="2400"/>
              </a:p>
            </p:txBody>
          </p:sp>
          <p:sp>
            <p:nvSpPr>
              <p:cNvPr id="271" name="Google Shape;271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</a:t>
                </a:r>
                <a:endParaRPr sz="2400"/>
              </a:p>
            </p:txBody>
          </p:sp>
        </p:grpSp>
        <p:grpSp>
          <p:nvGrpSpPr>
            <p:cNvPr id="274" name="Google Shape;274;p21"/>
            <p:cNvGrpSpPr/>
            <p:nvPr/>
          </p:nvGrpSpPr>
          <p:grpSpPr>
            <a:xfrm>
              <a:off x="4339006" y="1307394"/>
              <a:ext cx="2322015" cy="1692848"/>
              <a:chOff x="4875791" y="946666"/>
              <a:chExt cx="1263475" cy="1443671"/>
            </a:xfrm>
          </p:grpSpPr>
          <p:sp>
            <p:nvSpPr>
              <p:cNvPr id="275" name="Google Shape;275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  </a:t>
                </a:r>
                <a:endParaRPr sz="2400"/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</a:t>
                </a:r>
                <a:endParaRPr sz="2400"/>
              </a:p>
            </p:txBody>
          </p:sp>
        </p:grpSp>
        <p:grpSp>
          <p:nvGrpSpPr>
            <p:cNvPr id="280" name="Google Shape;280;p21"/>
            <p:cNvGrpSpPr/>
            <p:nvPr/>
          </p:nvGrpSpPr>
          <p:grpSpPr>
            <a:xfrm>
              <a:off x="2482981" y="3039219"/>
              <a:ext cx="2322015" cy="1692848"/>
              <a:chOff x="4875791" y="946666"/>
              <a:chExt cx="1263475" cy="1443671"/>
            </a:xfrm>
          </p:grpSpPr>
          <p:sp>
            <p:nvSpPr>
              <p:cNvPr id="281" name="Google Shape;281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  </a:t>
                </a:r>
                <a:endParaRPr sz="2400"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4" name="Google Shape;284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" name="Google Shape;285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</a:t>
                </a:r>
                <a:endParaRPr sz="2400"/>
              </a:p>
            </p:txBody>
          </p:sp>
        </p:grpSp>
        <p:grpSp>
          <p:nvGrpSpPr>
            <p:cNvPr id="286" name="Google Shape;286;p21"/>
            <p:cNvGrpSpPr/>
            <p:nvPr/>
          </p:nvGrpSpPr>
          <p:grpSpPr>
            <a:xfrm>
              <a:off x="5968931" y="3039219"/>
              <a:ext cx="2322015" cy="1692848"/>
              <a:chOff x="4875791" y="946666"/>
              <a:chExt cx="1263475" cy="1443671"/>
            </a:xfrm>
          </p:grpSpPr>
          <p:sp>
            <p:nvSpPr>
              <p:cNvPr id="287" name="Google Shape;287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  </a:t>
                </a:r>
                <a:endParaRPr sz="2400"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0" name="Google Shape;290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1" name="Google Shape;291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400"/>
                  <a:t> </a:t>
                </a:r>
                <a:endParaRPr sz="2400"/>
              </a:p>
            </p:txBody>
          </p:sp>
        </p:grpSp>
      </p:grpSp>
      <p:sp>
        <p:nvSpPr>
          <p:cNvPr id="37" name="Google Shape;640;p30"/>
          <p:cNvSpPr txBox="1"/>
          <p:nvPr/>
        </p:nvSpPr>
        <p:spPr>
          <a:xfrm>
            <a:off x="710333" y="908877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nb-NO" sz="3200" dirty="0" smtClean="0">
                <a:latin typeface="TimesNewRoman"/>
              </a:rPr>
              <a:t>Klaster Industri Peternakan Ayam (2)</a:t>
            </a:r>
            <a:endParaRPr lang="nb-NO" sz="3200" dirty="0">
              <a:solidFill>
                <a:schemeClr val="dk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10835" y="505982"/>
            <a:ext cx="259773" cy="261216"/>
            <a:chOff x="6439191" y="1702976"/>
            <a:chExt cx="214688" cy="215881"/>
          </a:xfrm>
        </p:grpSpPr>
        <p:sp>
          <p:nvSpPr>
            <p:cNvPr id="42" name="Freeform 170"/>
            <p:cNvSpPr>
              <a:spLocks noEditPoints="1"/>
            </p:cNvSpPr>
            <p:nvPr/>
          </p:nvSpPr>
          <p:spPr bwMode="auto">
            <a:xfrm>
              <a:off x="6439191" y="1702976"/>
              <a:ext cx="214688" cy="215881"/>
            </a:xfrm>
            <a:custGeom>
              <a:avLst/>
              <a:gdLst>
                <a:gd name="T0" fmla="*/ 421 w 902"/>
                <a:gd name="T1" fmla="*/ 269 h 901"/>
                <a:gd name="T2" fmla="*/ 721 w 902"/>
                <a:gd name="T3" fmla="*/ 405 h 901"/>
                <a:gd name="T4" fmla="*/ 722 w 902"/>
                <a:gd name="T5" fmla="*/ 411 h 901"/>
                <a:gd name="T6" fmla="*/ 726 w 902"/>
                <a:gd name="T7" fmla="*/ 416 h 901"/>
                <a:gd name="T8" fmla="*/ 731 w 902"/>
                <a:gd name="T9" fmla="*/ 419 h 901"/>
                <a:gd name="T10" fmla="*/ 736 w 902"/>
                <a:gd name="T11" fmla="*/ 420 h 901"/>
                <a:gd name="T12" fmla="*/ 871 w 902"/>
                <a:gd name="T13" fmla="*/ 871 h 901"/>
                <a:gd name="T14" fmla="*/ 31 w 902"/>
                <a:gd name="T15" fmla="*/ 630 h 901"/>
                <a:gd name="T16" fmla="*/ 331 w 902"/>
                <a:gd name="T17" fmla="*/ 30 h 901"/>
                <a:gd name="T18" fmla="*/ 331 w 902"/>
                <a:gd name="T19" fmla="*/ 168 h 901"/>
                <a:gd name="T20" fmla="*/ 334 w 902"/>
                <a:gd name="T21" fmla="*/ 173 h 901"/>
                <a:gd name="T22" fmla="*/ 337 w 902"/>
                <a:gd name="T23" fmla="*/ 177 h 901"/>
                <a:gd name="T24" fmla="*/ 343 w 902"/>
                <a:gd name="T25" fmla="*/ 179 h 901"/>
                <a:gd name="T26" fmla="*/ 482 w 902"/>
                <a:gd name="T27" fmla="*/ 179 h 901"/>
                <a:gd name="T28" fmla="*/ 406 w 902"/>
                <a:gd name="T29" fmla="*/ 239 h 901"/>
                <a:gd name="T30" fmla="*/ 400 w 902"/>
                <a:gd name="T31" fmla="*/ 240 h 901"/>
                <a:gd name="T32" fmla="*/ 395 w 902"/>
                <a:gd name="T33" fmla="*/ 245 h 901"/>
                <a:gd name="T34" fmla="*/ 392 w 902"/>
                <a:gd name="T35" fmla="*/ 249 h 901"/>
                <a:gd name="T36" fmla="*/ 391 w 902"/>
                <a:gd name="T37" fmla="*/ 254 h 901"/>
                <a:gd name="T38" fmla="*/ 31 w 902"/>
                <a:gd name="T39" fmla="*/ 630 h 901"/>
                <a:gd name="T40" fmla="*/ 460 w 902"/>
                <a:gd name="T41" fmla="*/ 150 h 901"/>
                <a:gd name="T42" fmla="*/ 361 w 902"/>
                <a:gd name="T43" fmla="*/ 52 h 901"/>
                <a:gd name="T44" fmla="*/ 851 w 902"/>
                <a:gd name="T45" fmla="*/ 390 h 901"/>
                <a:gd name="T46" fmla="*/ 751 w 902"/>
                <a:gd name="T47" fmla="*/ 292 h 901"/>
                <a:gd name="T48" fmla="*/ 747 w 902"/>
                <a:gd name="T49" fmla="*/ 244 h 901"/>
                <a:gd name="T50" fmla="*/ 743 w 902"/>
                <a:gd name="T51" fmla="*/ 240 h 901"/>
                <a:gd name="T52" fmla="*/ 736 w 902"/>
                <a:gd name="T53" fmla="*/ 239 h 901"/>
                <a:gd name="T54" fmla="*/ 512 w 902"/>
                <a:gd name="T55" fmla="*/ 164 h 901"/>
                <a:gd name="T56" fmla="*/ 507 w 902"/>
                <a:gd name="T57" fmla="*/ 154 h 901"/>
                <a:gd name="T58" fmla="*/ 354 w 902"/>
                <a:gd name="T59" fmla="*/ 2 h 901"/>
                <a:gd name="T60" fmla="*/ 349 w 902"/>
                <a:gd name="T61" fmla="*/ 0 h 901"/>
                <a:gd name="T62" fmla="*/ 15 w 902"/>
                <a:gd name="T63" fmla="*/ 0 h 901"/>
                <a:gd name="T64" fmla="*/ 10 w 902"/>
                <a:gd name="T65" fmla="*/ 1 h 901"/>
                <a:gd name="T66" fmla="*/ 6 w 902"/>
                <a:gd name="T67" fmla="*/ 4 h 901"/>
                <a:gd name="T68" fmla="*/ 2 w 902"/>
                <a:gd name="T69" fmla="*/ 9 h 901"/>
                <a:gd name="T70" fmla="*/ 0 w 902"/>
                <a:gd name="T71" fmla="*/ 15 h 901"/>
                <a:gd name="T72" fmla="*/ 1 w 902"/>
                <a:gd name="T73" fmla="*/ 648 h 901"/>
                <a:gd name="T74" fmla="*/ 3 w 902"/>
                <a:gd name="T75" fmla="*/ 654 h 901"/>
                <a:gd name="T76" fmla="*/ 8 w 902"/>
                <a:gd name="T77" fmla="*/ 658 h 901"/>
                <a:gd name="T78" fmla="*/ 13 w 902"/>
                <a:gd name="T79" fmla="*/ 660 h 901"/>
                <a:gd name="T80" fmla="*/ 391 w 902"/>
                <a:gd name="T81" fmla="*/ 660 h 901"/>
                <a:gd name="T82" fmla="*/ 392 w 902"/>
                <a:gd name="T83" fmla="*/ 889 h 901"/>
                <a:gd name="T84" fmla="*/ 394 w 902"/>
                <a:gd name="T85" fmla="*/ 894 h 901"/>
                <a:gd name="T86" fmla="*/ 398 w 902"/>
                <a:gd name="T87" fmla="*/ 898 h 901"/>
                <a:gd name="T88" fmla="*/ 404 w 902"/>
                <a:gd name="T89" fmla="*/ 900 h 901"/>
                <a:gd name="T90" fmla="*/ 887 w 902"/>
                <a:gd name="T91" fmla="*/ 901 h 901"/>
                <a:gd name="T92" fmla="*/ 893 w 902"/>
                <a:gd name="T93" fmla="*/ 900 h 901"/>
                <a:gd name="T94" fmla="*/ 897 w 902"/>
                <a:gd name="T95" fmla="*/ 897 h 901"/>
                <a:gd name="T96" fmla="*/ 900 w 902"/>
                <a:gd name="T97" fmla="*/ 891 h 901"/>
                <a:gd name="T98" fmla="*/ 902 w 902"/>
                <a:gd name="T99" fmla="*/ 886 h 901"/>
                <a:gd name="T100" fmla="*/ 900 w 902"/>
                <a:gd name="T101" fmla="*/ 4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2" h="901">
                  <a:moveTo>
                    <a:pt x="421" y="871"/>
                  </a:moveTo>
                  <a:lnTo>
                    <a:pt x="421" y="269"/>
                  </a:lnTo>
                  <a:lnTo>
                    <a:pt x="721" y="269"/>
                  </a:lnTo>
                  <a:lnTo>
                    <a:pt x="721" y="405"/>
                  </a:lnTo>
                  <a:lnTo>
                    <a:pt x="721" y="408"/>
                  </a:lnTo>
                  <a:lnTo>
                    <a:pt x="722" y="411"/>
                  </a:lnTo>
                  <a:lnTo>
                    <a:pt x="725" y="414"/>
                  </a:lnTo>
                  <a:lnTo>
                    <a:pt x="726" y="416"/>
                  </a:lnTo>
                  <a:lnTo>
                    <a:pt x="728" y="417"/>
                  </a:lnTo>
                  <a:lnTo>
                    <a:pt x="731" y="419"/>
                  </a:lnTo>
                  <a:lnTo>
                    <a:pt x="733" y="419"/>
                  </a:lnTo>
                  <a:lnTo>
                    <a:pt x="736" y="420"/>
                  </a:lnTo>
                  <a:lnTo>
                    <a:pt x="871" y="420"/>
                  </a:lnTo>
                  <a:lnTo>
                    <a:pt x="871" y="871"/>
                  </a:lnTo>
                  <a:lnTo>
                    <a:pt x="421" y="871"/>
                  </a:lnTo>
                  <a:close/>
                  <a:moveTo>
                    <a:pt x="31" y="630"/>
                  </a:moveTo>
                  <a:lnTo>
                    <a:pt x="31" y="30"/>
                  </a:lnTo>
                  <a:lnTo>
                    <a:pt x="331" y="30"/>
                  </a:lnTo>
                  <a:lnTo>
                    <a:pt x="331" y="164"/>
                  </a:lnTo>
                  <a:lnTo>
                    <a:pt x="331" y="168"/>
                  </a:lnTo>
                  <a:lnTo>
                    <a:pt x="332" y="171"/>
                  </a:lnTo>
                  <a:lnTo>
                    <a:pt x="334" y="173"/>
                  </a:lnTo>
                  <a:lnTo>
                    <a:pt x="335" y="175"/>
                  </a:lnTo>
                  <a:lnTo>
                    <a:pt x="337" y="177"/>
                  </a:lnTo>
                  <a:lnTo>
                    <a:pt x="340" y="178"/>
                  </a:lnTo>
                  <a:lnTo>
                    <a:pt x="343" y="179"/>
                  </a:lnTo>
                  <a:lnTo>
                    <a:pt x="346" y="179"/>
                  </a:lnTo>
                  <a:lnTo>
                    <a:pt x="482" y="179"/>
                  </a:lnTo>
                  <a:lnTo>
                    <a:pt x="482" y="239"/>
                  </a:lnTo>
                  <a:lnTo>
                    <a:pt x="406" y="239"/>
                  </a:lnTo>
                  <a:lnTo>
                    <a:pt x="404" y="239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5" y="245"/>
                  </a:lnTo>
                  <a:lnTo>
                    <a:pt x="394" y="247"/>
                  </a:lnTo>
                  <a:lnTo>
                    <a:pt x="392" y="249"/>
                  </a:lnTo>
                  <a:lnTo>
                    <a:pt x="392" y="252"/>
                  </a:lnTo>
                  <a:lnTo>
                    <a:pt x="391" y="254"/>
                  </a:lnTo>
                  <a:lnTo>
                    <a:pt x="391" y="630"/>
                  </a:lnTo>
                  <a:lnTo>
                    <a:pt x="31" y="630"/>
                  </a:lnTo>
                  <a:close/>
                  <a:moveTo>
                    <a:pt x="361" y="52"/>
                  </a:moveTo>
                  <a:lnTo>
                    <a:pt x="460" y="150"/>
                  </a:lnTo>
                  <a:lnTo>
                    <a:pt x="361" y="150"/>
                  </a:lnTo>
                  <a:lnTo>
                    <a:pt x="361" y="52"/>
                  </a:lnTo>
                  <a:close/>
                  <a:moveTo>
                    <a:pt x="751" y="292"/>
                  </a:moveTo>
                  <a:lnTo>
                    <a:pt x="851" y="390"/>
                  </a:lnTo>
                  <a:lnTo>
                    <a:pt x="751" y="390"/>
                  </a:lnTo>
                  <a:lnTo>
                    <a:pt x="751" y="292"/>
                  </a:lnTo>
                  <a:close/>
                  <a:moveTo>
                    <a:pt x="897" y="395"/>
                  </a:moveTo>
                  <a:lnTo>
                    <a:pt x="747" y="244"/>
                  </a:lnTo>
                  <a:lnTo>
                    <a:pt x="745" y="243"/>
                  </a:lnTo>
                  <a:lnTo>
                    <a:pt x="743" y="240"/>
                  </a:lnTo>
                  <a:lnTo>
                    <a:pt x="740" y="239"/>
                  </a:lnTo>
                  <a:lnTo>
                    <a:pt x="736" y="239"/>
                  </a:lnTo>
                  <a:lnTo>
                    <a:pt x="512" y="239"/>
                  </a:lnTo>
                  <a:lnTo>
                    <a:pt x="512" y="164"/>
                  </a:lnTo>
                  <a:lnTo>
                    <a:pt x="511" y="159"/>
                  </a:lnTo>
                  <a:lnTo>
                    <a:pt x="507" y="154"/>
                  </a:lnTo>
                  <a:lnTo>
                    <a:pt x="357" y="4"/>
                  </a:lnTo>
                  <a:lnTo>
                    <a:pt x="354" y="2"/>
                  </a:lnTo>
                  <a:lnTo>
                    <a:pt x="352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645"/>
                  </a:lnTo>
                  <a:lnTo>
                    <a:pt x="1" y="648"/>
                  </a:lnTo>
                  <a:lnTo>
                    <a:pt x="2" y="651"/>
                  </a:lnTo>
                  <a:lnTo>
                    <a:pt x="3" y="654"/>
                  </a:lnTo>
                  <a:lnTo>
                    <a:pt x="6" y="656"/>
                  </a:lnTo>
                  <a:lnTo>
                    <a:pt x="8" y="658"/>
                  </a:lnTo>
                  <a:lnTo>
                    <a:pt x="10" y="659"/>
                  </a:lnTo>
                  <a:lnTo>
                    <a:pt x="13" y="660"/>
                  </a:lnTo>
                  <a:lnTo>
                    <a:pt x="15" y="660"/>
                  </a:lnTo>
                  <a:lnTo>
                    <a:pt x="391" y="660"/>
                  </a:lnTo>
                  <a:lnTo>
                    <a:pt x="391" y="886"/>
                  </a:lnTo>
                  <a:lnTo>
                    <a:pt x="392" y="889"/>
                  </a:lnTo>
                  <a:lnTo>
                    <a:pt x="392" y="891"/>
                  </a:lnTo>
                  <a:lnTo>
                    <a:pt x="394" y="894"/>
                  </a:lnTo>
                  <a:lnTo>
                    <a:pt x="395" y="897"/>
                  </a:lnTo>
                  <a:lnTo>
                    <a:pt x="398" y="898"/>
                  </a:lnTo>
                  <a:lnTo>
                    <a:pt x="400" y="900"/>
                  </a:lnTo>
                  <a:lnTo>
                    <a:pt x="404" y="900"/>
                  </a:lnTo>
                  <a:lnTo>
                    <a:pt x="406" y="901"/>
                  </a:lnTo>
                  <a:lnTo>
                    <a:pt x="887" y="901"/>
                  </a:lnTo>
                  <a:lnTo>
                    <a:pt x="889" y="900"/>
                  </a:lnTo>
                  <a:lnTo>
                    <a:pt x="893" y="900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4"/>
                  </a:lnTo>
                  <a:lnTo>
                    <a:pt x="900" y="891"/>
                  </a:lnTo>
                  <a:lnTo>
                    <a:pt x="901" y="889"/>
                  </a:lnTo>
                  <a:lnTo>
                    <a:pt x="902" y="886"/>
                  </a:lnTo>
                  <a:lnTo>
                    <a:pt x="902" y="405"/>
                  </a:lnTo>
                  <a:lnTo>
                    <a:pt x="900" y="400"/>
                  </a:lnTo>
                  <a:lnTo>
                    <a:pt x="897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71"/>
            <p:cNvSpPr/>
            <p:nvPr/>
          </p:nvSpPr>
          <p:spPr bwMode="auto">
            <a:xfrm>
              <a:off x="6578738" y="1706555"/>
              <a:ext cx="67985" cy="50094"/>
            </a:xfrm>
            <a:custGeom>
              <a:avLst/>
              <a:gdLst>
                <a:gd name="T0" fmla="*/ 2 w 284"/>
                <a:gd name="T1" fmla="*/ 99 h 209"/>
                <a:gd name="T2" fmla="*/ 4 w 284"/>
                <a:gd name="T3" fmla="*/ 101 h 209"/>
                <a:gd name="T4" fmla="*/ 81 w 284"/>
                <a:gd name="T5" fmla="*/ 177 h 209"/>
                <a:gd name="T6" fmla="*/ 86 w 284"/>
                <a:gd name="T7" fmla="*/ 179 h 209"/>
                <a:gd name="T8" fmla="*/ 93 w 284"/>
                <a:gd name="T9" fmla="*/ 179 h 209"/>
                <a:gd name="T10" fmla="*/ 98 w 284"/>
                <a:gd name="T11" fmla="*/ 177 h 209"/>
                <a:gd name="T12" fmla="*/ 102 w 284"/>
                <a:gd name="T13" fmla="*/ 173 h 209"/>
                <a:gd name="T14" fmla="*/ 104 w 284"/>
                <a:gd name="T15" fmla="*/ 168 h 209"/>
                <a:gd name="T16" fmla="*/ 104 w 284"/>
                <a:gd name="T17" fmla="*/ 161 h 209"/>
                <a:gd name="T18" fmla="*/ 102 w 284"/>
                <a:gd name="T19" fmla="*/ 156 h 209"/>
                <a:gd name="T20" fmla="*/ 51 w 284"/>
                <a:gd name="T21" fmla="*/ 106 h 209"/>
                <a:gd name="T22" fmla="*/ 213 w 284"/>
                <a:gd name="T23" fmla="*/ 107 h 209"/>
                <a:gd name="T24" fmla="*/ 231 w 284"/>
                <a:gd name="T25" fmla="*/ 114 h 209"/>
                <a:gd name="T26" fmla="*/ 245 w 284"/>
                <a:gd name="T27" fmla="*/ 126 h 209"/>
                <a:gd name="T28" fmla="*/ 253 w 284"/>
                <a:gd name="T29" fmla="*/ 142 h 209"/>
                <a:gd name="T30" fmla="*/ 254 w 284"/>
                <a:gd name="T31" fmla="*/ 194 h 209"/>
                <a:gd name="T32" fmla="*/ 256 w 284"/>
                <a:gd name="T33" fmla="*/ 201 h 209"/>
                <a:gd name="T34" fmla="*/ 260 w 284"/>
                <a:gd name="T35" fmla="*/ 205 h 209"/>
                <a:gd name="T36" fmla="*/ 264 w 284"/>
                <a:gd name="T37" fmla="*/ 208 h 209"/>
                <a:gd name="T38" fmla="*/ 269 w 284"/>
                <a:gd name="T39" fmla="*/ 209 h 209"/>
                <a:gd name="T40" fmla="*/ 276 w 284"/>
                <a:gd name="T41" fmla="*/ 208 h 209"/>
                <a:gd name="T42" fmla="*/ 280 w 284"/>
                <a:gd name="T43" fmla="*/ 205 h 209"/>
                <a:gd name="T44" fmla="*/ 283 w 284"/>
                <a:gd name="T45" fmla="*/ 201 h 209"/>
                <a:gd name="T46" fmla="*/ 284 w 284"/>
                <a:gd name="T47" fmla="*/ 194 h 209"/>
                <a:gd name="T48" fmla="*/ 284 w 284"/>
                <a:gd name="T49" fmla="*/ 142 h 209"/>
                <a:gd name="T50" fmla="*/ 280 w 284"/>
                <a:gd name="T51" fmla="*/ 127 h 209"/>
                <a:gd name="T52" fmla="*/ 274 w 284"/>
                <a:gd name="T53" fmla="*/ 114 h 209"/>
                <a:gd name="T54" fmla="*/ 264 w 284"/>
                <a:gd name="T55" fmla="*/ 102 h 209"/>
                <a:gd name="T56" fmla="*/ 252 w 284"/>
                <a:gd name="T57" fmla="*/ 93 h 209"/>
                <a:gd name="T58" fmla="*/ 239 w 284"/>
                <a:gd name="T59" fmla="*/ 84 h 209"/>
                <a:gd name="T60" fmla="*/ 225 w 284"/>
                <a:gd name="T61" fmla="*/ 79 h 209"/>
                <a:gd name="T62" fmla="*/ 210 w 284"/>
                <a:gd name="T63" fmla="*/ 77 h 209"/>
                <a:gd name="T64" fmla="*/ 51 w 284"/>
                <a:gd name="T65" fmla="*/ 76 h 209"/>
                <a:gd name="T66" fmla="*/ 102 w 284"/>
                <a:gd name="T67" fmla="*/ 23 h 209"/>
                <a:gd name="T68" fmla="*/ 104 w 284"/>
                <a:gd name="T69" fmla="*/ 18 h 209"/>
                <a:gd name="T70" fmla="*/ 104 w 284"/>
                <a:gd name="T71" fmla="*/ 11 h 209"/>
                <a:gd name="T72" fmla="*/ 102 w 284"/>
                <a:gd name="T73" fmla="*/ 6 h 209"/>
                <a:gd name="T74" fmla="*/ 98 w 284"/>
                <a:gd name="T75" fmla="*/ 2 h 209"/>
                <a:gd name="T76" fmla="*/ 93 w 284"/>
                <a:gd name="T77" fmla="*/ 0 h 209"/>
                <a:gd name="T78" fmla="*/ 87 w 284"/>
                <a:gd name="T79" fmla="*/ 0 h 209"/>
                <a:gd name="T80" fmla="*/ 82 w 284"/>
                <a:gd name="T81" fmla="*/ 2 h 209"/>
                <a:gd name="T82" fmla="*/ 4 w 284"/>
                <a:gd name="T83" fmla="*/ 80 h 209"/>
                <a:gd name="T84" fmla="*/ 1 w 284"/>
                <a:gd name="T85" fmla="*/ 85 h 209"/>
                <a:gd name="T86" fmla="*/ 0 w 284"/>
                <a:gd name="T87" fmla="*/ 90 h 209"/>
                <a:gd name="T88" fmla="*/ 0 w 284"/>
                <a:gd name="T89" fmla="*/ 91 h 209"/>
                <a:gd name="T90" fmla="*/ 0 w 284"/>
                <a:gd name="T91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09">
                  <a:moveTo>
                    <a:pt x="1" y="97"/>
                  </a:moveTo>
                  <a:lnTo>
                    <a:pt x="2" y="99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9" y="175"/>
                  </a:lnTo>
                  <a:lnTo>
                    <a:pt x="81" y="177"/>
                  </a:lnTo>
                  <a:lnTo>
                    <a:pt x="84" y="178"/>
                  </a:lnTo>
                  <a:lnTo>
                    <a:pt x="86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5" y="178"/>
                  </a:lnTo>
                  <a:lnTo>
                    <a:pt x="98" y="177"/>
                  </a:lnTo>
                  <a:lnTo>
                    <a:pt x="100" y="175"/>
                  </a:lnTo>
                  <a:lnTo>
                    <a:pt x="102" y="173"/>
                  </a:lnTo>
                  <a:lnTo>
                    <a:pt x="103" y="170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0" y="154"/>
                  </a:lnTo>
                  <a:lnTo>
                    <a:pt x="51" y="106"/>
                  </a:lnTo>
                  <a:lnTo>
                    <a:pt x="204" y="106"/>
                  </a:lnTo>
                  <a:lnTo>
                    <a:pt x="213" y="107"/>
                  </a:lnTo>
                  <a:lnTo>
                    <a:pt x="222" y="110"/>
                  </a:lnTo>
                  <a:lnTo>
                    <a:pt x="231" y="114"/>
                  </a:lnTo>
                  <a:lnTo>
                    <a:pt x="238" y="120"/>
                  </a:lnTo>
                  <a:lnTo>
                    <a:pt x="245" y="126"/>
                  </a:lnTo>
                  <a:lnTo>
                    <a:pt x="250" y="133"/>
                  </a:lnTo>
                  <a:lnTo>
                    <a:pt x="253" y="142"/>
                  </a:lnTo>
                  <a:lnTo>
                    <a:pt x="254" y="149"/>
                  </a:lnTo>
                  <a:lnTo>
                    <a:pt x="254" y="194"/>
                  </a:lnTo>
                  <a:lnTo>
                    <a:pt x="255" y="198"/>
                  </a:lnTo>
                  <a:lnTo>
                    <a:pt x="256" y="201"/>
                  </a:lnTo>
                  <a:lnTo>
                    <a:pt x="257" y="203"/>
                  </a:lnTo>
                  <a:lnTo>
                    <a:pt x="260" y="205"/>
                  </a:lnTo>
                  <a:lnTo>
                    <a:pt x="262" y="207"/>
                  </a:lnTo>
                  <a:lnTo>
                    <a:pt x="264" y="208"/>
                  </a:lnTo>
                  <a:lnTo>
                    <a:pt x="267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5"/>
                  </a:lnTo>
                  <a:lnTo>
                    <a:pt x="282" y="203"/>
                  </a:lnTo>
                  <a:lnTo>
                    <a:pt x="283" y="201"/>
                  </a:lnTo>
                  <a:lnTo>
                    <a:pt x="284" y="198"/>
                  </a:lnTo>
                  <a:lnTo>
                    <a:pt x="284" y="194"/>
                  </a:lnTo>
                  <a:lnTo>
                    <a:pt x="284" y="149"/>
                  </a:lnTo>
                  <a:lnTo>
                    <a:pt x="284" y="142"/>
                  </a:lnTo>
                  <a:lnTo>
                    <a:pt x="283" y="135"/>
                  </a:lnTo>
                  <a:lnTo>
                    <a:pt x="280" y="127"/>
                  </a:lnTo>
                  <a:lnTo>
                    <a:pt x="278" y="121"/>
                  </a:lnTo>
                  <a:lnTo>
                    <a:pt x="274" y="114"/>
                  </a:lnTo>
                  <a:lnTo>
                    <a:pt x="269" y="108"/>
                  </a:lnTo>
                  <a:lnTo>
                    <a:pt x="264" y="102"/>
                  </a:lnTo>
                  <a:lnTo>
                    <a:pt x="259" y="97"/>
                  </a:lnTo>
                  <a:lnTo>
                    <a:pt x="252" y="93"/>
                  </a:lnTo>
                  <a:lnTo>
                    <a:pt x="246" y="88"/>
                  </a:lnTo>
                  <a:lnTo>
                    <a:pt x="239" y="84"/>
                  </a:lnTo>
                  <a:lnTo>
                    <a:pt x="232" y="81"/>
                  </a:lnTo>
                  <a:lnTo>
                    <a:pt x="225" y="79"/>
                  </a:lnTo>
                  <a:lnTo>
                    <a:pt x="218" y="78"/>
                  </a:lnTo>
                  <a:lnTo>
                    <a:pt x="210" y="77"/>
                  </a:lnTo>
                  <a:lnTo>
                    <a:pt x="204" y="76"/>
                  </a:lnTo>
                  <a:lnTo>
                    <a:pt x="51" y="76"/>
                  </a:lnTo>
                  <a:lnTo>
                    <a:pt x="101" y="25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5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4" y="80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72"/>
            <p:cNvSpPr/>
            <p:nvPr/>
          </p:nvSpPr>
          <p:spPr bwMode="auto">
            <a:xfrm>
              <a:off x="6446347" y="1871149"/>
              <a:ext cx="67985" cy="44131"/>
            </a:xfrm>
            <a:custGeom>
              <a:avLst/>
              <a:gdLst>
                <a:gd name="T0" fmla="*/ 283 w 285"/>
                <a:gd name="T1" fmla="*/ 83 h 182"/>
                <a:gd name="T2" fmla="*/ 206 w 285"/>
                <a:gd name="T3" fmla="*/ 6 h 182"/>
                <a:gd name="T4" fmla="*/ 200 w 285"/>
                <a:gd name="T5" fmla="*/ 3 h 182"/>
                <a:gd name="T6" fmla="*/ 195 w 285"/>
                <a:gd name="T7" fmla="*/ 2 h 182"/>
                <a:gd name="T8" fmla="*/ 190 w 285"/>
                <a:gd name="T9" fmla="*/ 3 h 182"/>
                <a:gd name="T10" fmla="*/ 184 w 285"/>
                <a:gd name="T11" fmla="*/ 6 h 182"/>
                <a:gd name="T12" fmla="*/ 181 w 285"/>
                <a:gd name="T13" fmla="*/ 12 h 182"/>
                <a:gd name="T14" fmla="*/ 180 w 285"/>
                <a:gd name="T15" fmla="*/ 17 h 182"/>
                <a:gd name="T16" fmla="*/ 181 w 285"/>
                <a:gd name="T17" fmla="*/ 22 h 182"/>
                <a:gd name="T18" fmla="*/ 184 w 285"/>
                <a:gd name="T19" fmla="*/ 28 h 182"/>
                <a:gd name="T20" fmla="*/ 81 w 285"/>
                <a:gd name="T21" fmla="*/ 77 h 182"/>
                <a:gd name="T22" fmla="*/ 64 w 285"/>
                <a:gd name="T23" fmla="*/ 75 h 182"/>
                <a:gd name="T24" fmla="*/ 47 w 285"/>
                <a:gd name="T25" fmla="*/ 70 h 182"/>
                <a:gd name="T26" fmla="*/ 35 w 285"/>
                <a:gd name="T27" fmla="*/ 60 h 182"/>
                <a:gd name="T28" fmla="*/ 31 w 285"/>
                <a:gd name="T29" fmla="*/ 53 h 182"/>
                <a:gd name="T30" fmla="*/ 30 w 285"/>
                <a:gd name="T31" fmla="*/ 45 h 182"/>
                <a:gd name="T32" fmla="*/ 29 w 285"/>
                <a:gd name="T33" fmla="*/ 13 h 182"/>
                <a:gd name="T34" fmla="*/ 27 w 285"/>
                <a:gd name="T35" fmla="*/ 7 h 182"/>
                <a:gd name="T36" fmla="*/ 23 w 285"/>
                <a:gd name="T37" fmla="*/ 3 h 182"/>
                <a:gd name="T38" fmla="*/ 17 w 285"/>
                <a:gd name="T39" fmla="*/ 1 h 182"/>
                <a:gd name="T40" fmla="*/ 12 w 285"/>
                <a:gd name="T41" fmla="*/ 1 h 182"/>
                <a:gd name="T42" fmla="*/ 7 w 285"/>
                <a:gd name="T43" fmla="*/ 3 h 182"/>
                <a:gd name="T44" fmla="*/ 2 w 285"/>
                <a:gd name="T45" fmla="*/ 7 h 182"/>
                <a:gd name="T46" fmla="*/ 0 w 285"/>
                <a:gd name="T47" fmla="*/ 13 h 182"/>
                <a:gd name="T48" fmla="*/ 0 w 285"/>
                <a:gd name="T49" fmla="*/ 45 h 182"/>
                <a:gd name="T50" fmla="*/ 1 w 285"/>
                <a:gd name="T51" fmla="*/ 60 h 182"/>
                <a:gd name="T52" fmla="*/ 7 w 285"/>
                <a:gd name="T53" fmla="*/ 73 h 182"/>
                <a:gd name="T54" fmla="*/ 15 w 285"/>
                <a:gd name="T55" fmla="*/ 83 h 182"/>
                <a:gd name="T56" fmla="*/ 26 w 285"/>
                <a:gd name="T57" fmla="*/ 92 h 182"/>
                <a:gd name="T58" fmla="*/ 38 w 285"/>
                <a:gd name="T59" fmla="*/ 98 h 182"/>
                <a:gd name="T60" fmla="*/ 52 w 285"/>
                <a:gd name="T61" fmla="*/ 103 h 182"/>
                <a:gd name="T62" fmla="*/ 81 w 285"/>
                <a:gd name="T63" fmla="*/ 107 h 182"/>
                <a:gd name="T64" fmla="*/ 184 w 285"/>
                <a:gd name="T65" fmla="*/ 156 h 182"/>
                <a:gd name="T66" fmla="*/ 181 w 285"/>
                <a:gd name="T67" fmla="*/ 162 h 182"/>
                <a:gd name="T68" fmla="*/ 180 w 285"/>
                <a:gd name="T69" fmla="*/ 167 h 182"/>
                <a:gd name="T70" fmla="*/ 181 w 285"/>
                <a:gd name="T71" fmla="*/ 172 h 182"/>
                <a:gd name="T72" fmla="*/ 184 w 285"/>
                <a:gd name="T73" fmla="*/ 178 h 182"/>
                <a:gd name="T74" fmla="*/ 190 w 285"/>
                <a:gd name="T75" fmla="*/ 181 h 182"/>
                <a:gd name="T76" fmla="*/ 195 w 285"/>
                <a:gd name="T77" fmla="*/ 182 h 182"/>
                <a:gd name="T78" fmla="*/ 200 w 285"/>
                <a:gd name="T79" fmla="*/ 181 h 182"/>
                <a:gd name="T80" fmla="*/ 206 w 285"/>
                <a:gd name="T81" fmla="*/ 178 h 182"/>
                <a:gd name="T82" fmla="*/ 283 w 285"/>
                <a:gd name="T83" fmla="*/ 101 h 182"/>
                <a:gd name="T84" fmla="*/ 285 w 285"/>
                <a:gd name="T85" fmla="*/ 94 h 182"/>
                <a:gd name="T86" fmla="*/ 285 w 285"/>
                <a:gd name="T87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" h="182">
                  <a:moveTo>
                    <a:pt x="284" y="86"/>
                  </a:moveTo>
                  <a:lnTo>
                    <a:pt x="283" y="83"/>
                  </a:lnTo>
                  <a:lnTo>
                    <a:pt x="281" y="81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0" y="3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90" y="3"/>
                  </a:lnTo>
                  <a:lnTo>
                    <a:pt x="186" y="4"/>
                  </a:lnTo>
                  <a:lnTo>
                    <a:pt x="184" y="6"/>
                  </a:lnTo>
                  <a:lnTo>
                    <a:pt x="182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0" y="19"/>
                  </a:lnTo>
                  <a:lnTo>
                    <a:pt x="181" y="22"/>
                  </a:lnTo>
                  <a:lnTo>
                    <a:pt x="182" y="25"/>
                  </a:lnTo>
                  <a:lnTo>
                    <a:pt x="184" y="28"/>
                  </a:lnTo>
                  <a:lnTo>
                    <a:pt x="234" y="77"/>
                  </a:lnTo>
                  <a:lnTo>
                    <a:pt x="81" y="77"/>
                  </a:lnTo>
                  <a:lnTo>
                    <a:pt x="73" y="76"/>
                  </a:lnTo>
                  <a:lnTo>
                    <a:pt x="64" y="75"/>
                  </a:lnTo>
                  <a:lnTo>
                    <a:pt x="56" y="73"/>
                  </a:lnTo>
                  <a:lnTo>
                    <a:pt x="47" y="70"/>
                  </a:lnTo>
                  <a:lnTo>
                    <a:pt x="41" y="65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7" y="73"/>
                  </a:lnTo>
                  <a:lnTo>
                    <a:pt x="11" y="78"/>
                  </a:lnTo>
                  <a:lnTo>
                    <a:pt x="15" y="83"/>
                  </a:lnTo>
                  <a:lnTo>
                    <a:pt x="21" y="88"/>
                  </a:lnTo>
                  <a:lnTo>
                    <a:pt x="26" y="92"/>
                  </a:lnTo>
                  <a:lnTo>
                    <a:pt x="31" y="95"/>
                  </a:lnTo>
                  <a:lnTo>
                    <a:pt x="38" y="98"/>
                  </a:lnTo>
                  <a:lnTo>
                    <a:pt x="44" y="101"/>
                  </a:lnTo>
                  <a:lnTo>
                    <a:pt x="52" y="103"/>
                  </a:lnTo>
                  <a:lnTo>
                    <a:pt x="66" y="106"/>
                  </a:lnTo>
                  <a:lnTo>
                    <a:pt x="81" y="107"/>
                  </a:lnTo>
                  <a:lnTo>
                    <a:pt x="234" y="107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1" y="162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70"/>
                  </a:lnTo>
                  <a:lnTo>
                    <a:pt x="181" y="172"/>
                  </a:lnTo>
                  <a:lnTo>
                    <a:pt x="182" y="175"/>
                  </a:lnTo>
                  <a:lnTo>
                    <a:pt x="184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5" y="182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4" y="180"/>
                  </a:lnTo>
                  <a:lnTo>
                    <a:pt x="206" y="178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4" y="97"/>
                  </a:lnTo>
                  <a:lnTo>
                    <a:pt x="285" y="94"/>
                  </a:lnTo>
                  <a:lnTo>
                    <a:pt x="285" y="91"/>
                  </a:lnTo>
                  <a:lnTo>
                    <a:pt x="285" y="89"/>
                  </a:lnTo>
                  <a:lnTo>
                    <a:pt x="28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605919" y="6123791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 flipV="1">
            <a:off x="5642270" y="6515155"/>
            <a:ext cx="926810" cy="133088"/>
            <a:chOff x="2496115" y="5556500"/>
            <a:chExt cx="3648413" cy="523902"/>
          </a:xfrm>
        </p:grpSpPr>
        <p:grpSp>
          <p:nvGrpSpPr>
            <p:cNvPr id="48" name="Group 47"/>
            <p:cNvGrpSpPr/>
            <p:nvPr/>
          </p:nvGrpSpPr>
          <p:grpSpPr>
            <a:xfrm>
              <a:off x="4492892" y="5556500"/>
              <a:ext cx="1651636" cy="523901"/>
              <a:chOff x="1198578" y="4053480"/>
              <a:chExt cx="2051815" cy="650839"/>
            </a:xfrm>
            <a:solidFill>
              <a:srgbClr val="223362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496115" y="5556501"/>
              <a:ext cx="1651636" cy="523901"/>
              <a:chOff x="1198578" y="4053480"/>
              <a:chExt cx="2051815" cy="65083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601579" y="4055505"/>
                <a:ext cx="648814" cy="648814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523997" y="4053480"/>
                <a:ext cx="1403000" cy="650838"/>
              </a:xfrm>
              <a:prstGeom prst="rect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98578" y="4053480"/>
                <a:ext cx="650838" cy="650838"/>
              </a:xfrm>
              <a:prstGeom prst="ellipse">
                <a:avLst/>
              </a:prstGeom>
              <a:solidFill>
                <a:srgbClr val="DC7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Google Shape;265;p21"/>
          <p:cNvSpPr txBox="1"/>
          <p:nvPr/>
        </p:nvSpPr>
        <p:spPr>
          <a:xfrm>
            <a:off x="6135131" y="2379300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135"/>
              </a:spcBef>
              <a:buClr>
                <a:srgbClr val="000000"/>
              </a:buClr>
            </a:pPr>
            <a:r>
              <a:rPr lang="en-GB" b="1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Upah Tenaga Kerja</a:t>
            </a:r>
            <a:endParaRPr b="1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" name="Google Shape;263;p21"/>
          <p:cNvSpPr txBox="1"/>
          <p:nvPr/>
        </p:nvSpPr>
        <p:spPr>
          <a:xfrm>
            <a:off x="8365130" y="4730029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135"/>
              </a:spcBef>
              <a:buClr>
                <a:srgbClr val="000000"/>
              </a:buClr>
            </a:pPr>
            <a:r>
              <a:rPr lang="en-GB" b="1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Supplier</a:t>
            </a:r>
            <a:endParaRPr b="1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4" name="Gamba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625" y="676217"/>
            <a:ext cx="10515600" cy="91739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Industri </a:t>
            </a:r>
            <a:r>
              <a:rPr lang="en-US" sz="3200" dirty="0" err="1" smtClean="0"/>
              <a:t>Peternakan</a:t>
            </a:r>
            <a:r>
              <a:rPr lang="en-US" sz="3200" dirty="0" smtClean="0"/>
              <a:t> </a:t>
            </a:r>
            <a:r>
              <a:rPr lang="en-US" sz="3200" dirty="0" err="1" smtClean="0"/>
              <a:t>Ayam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1937130"/>
            <a:ext cx="5743977" cy="407961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10835" y="505982"/>
            <a:ext cx="259773" cy="261216"/>
            <a:chOff x="6439191" y="1702976"/>
            <a:chExt cx="214688" cy="215881"/>
          </a:xfrm>
        </p:grpSpPr>
        <p:sp>
          <p:nvSpPr>
            <p:cNvPr id="15" name="Freeform 170"/>
            <p:cNvSpPr>
              <a:spLocks noEditPoints="1"/>
            </p:cNvSpPr>
            <p:nvPr/>
          </p:nvSpPr>
          <p:spPr bwMode="auto">
            <a:xfrm>
              <a:off x="6439191" y="1702976"/>
              <a:ext cx="214688" cy="215881"/>
            </a:xfrm>
            <a:custGeom>
              <a:avLst/>
              <a:gdLst>
                <a:gd name="T0" fmla="*/ 421 w 902"/>
                <a:gd name="T1" fmla="*/ 269 h 901"/>
                <a:gd name="T2" fmla="*/ 721 w 902"/>
                <a:gd name="T3" fmla="*/ 405 h 901"/>
                <a:gd name="T4" fmla="*/ 722 w 902"/>
                <a:gd name="T5" fmla="*/ 411 h 901"/>
                <a:gd name="T6" fmla="*/ 726 w 902"/>
                <a:gd name="T7" fmla="*/ 416 h 901"/>
                <a:gd name="T8" fmla="*/ 731 w 902"/>
                <a:gd name="T9" fmla="*/ 419 h 901"/>
                <a:gd name="T10" fmla="*/ 736 w 902"/>
                <a:gd name="T11" fmla="*/ 420 h 901"/>
                <a:gd name="T12" fmla="*/ 871 w 902"/>
                <a:gd name="T13" fmla="*/ 871 h 901"/>
                <a:gd name="T14" fmla="*/ 31 w 902"/>
                <a:gd name="T15" fmla="*/ 630 h 901"/>
                <a:gd name="T16" fmla="*/ 331 w 902"/>
                <a:gd name="T17" fmla="*/ 30 h 901"/>
                <a:gd name="T18" fmla="*/ 331 w 902"/>
                <a:gd name="T19" fmla="*/ 168 h 901"/>
                <a:gd name="T20" fmla="*/ 334 w 902"/>
                <a:gd name="T21" fmla="*/ 173 h 901"/>
                <a:gd name="T22" fmla="*/ 337 w 902"/>
                <a:gd name="T23" fmla="*/ 177 h 901"/>
                <a:gd name="T24" fmla="*/ 343 w 902"/>
                <a:gd name="T25" fmla="*/ 179 h 901"/>
                <a:gd name="T26" fmla="*/ 482 w 902"/>
                <a:gd name="T27" fmla="*/ 179 h 901"/>
                <a:gd name="T28" fmla="*/ 406 w 902"/>
                <a:gd name="T29" fmla="*/ 239 h 901"/>
                <a:gd name="T30" fmla="*/ 400 w 902"/>
                <a:gd name="T31" fmla="*/ 240 h 901"/>
                <a:gd name="T32" fmla="*/ 395 w 902"/>
                <a:gd name="T33" fmla="*/ 245 h 901"/>
                <a:gd name="T34" fmla="*/ 392 w 902"/>
                <a:gd name="T35" fmla="*/ 249 h 901"/>
                <a:gd name="T36" fmla="*/ 391 w 902"/>
                <a:gd name="T37" fmla="*/ 254 h 901"/>
                <a:gd name="T38" fmla="*/ 31 w 902"/>
                <a:gd name="T39" fmla="*/ 630 h 901"/>
                <a:gd name="T40" fmla="*/ 460 w 902"/>
                <a:gd name="T41" fmla="*/ 150 h 901"/>
                <a:gd name="T42" fmla="*/ 361 w 902"/>
                <a:gd name="T43" fmla="*/ 52 h 901"/>
                <a:gd name="T44" fmla="*/ 851 w 902"/>
                <a:gd name="T45" fmla="*/ 390 h 901"/>
                <a:gd name="T46" fmla="*/ 751 w 902"/>
                <a:gd name="T47" fmla="*/ 292 h 901"/>
                <a:gd name="T48" fmla="*/ 747 w 902"/>
                <a:gd name="T49" fmla="*/ 244 h 901"/>
                <a:gd name="T50" fmla="*/ 743 w 902"/>
                <a:gd name="T51" fmla="*/ 240 h 901"/>
                <a:gd name="T52" fmla="*/ 736 w 902"/>
                <a:gd name="T53" fmla="*/ 239 h 901"/>
                <a:gd name="T54" fmla="*/ 512 w 902"/>
                <a:gd name="T55" fmla="*/ 164 h 901"/>
                <a:gd name="T56" fmla="*/ 507 w 902"/>
                <a:gd name="T57" fmla="*/ 154 h 901"/>
                <a:gd name="T58" fmla="*/ 354 w 902"/>
                <a:gd name="T59" fmla="*/ 2 h 901"/>
                <a:gd name="T60" fmla="*/ 349 w 902"/>
                <a:gd name="T61" fmla="*/ 0 h 901"/>
                <a:gd name="T62" fmla="*/ 15 w 902"/>
                <a:gd name="T63" fmla="*/ 0 h 901"/>
                <a:gd name="T64" fmla="*/ 10 w 902"/>
                <a:gd name="T65" fmla="*/ 1 h 901"/>
                <a:gd name="T66" fmla="*/ 6 w 902"/>
                <a:gd name="T67" fmla="*/ 4 h 901"/>
                <a:gd name="T68" fmla="*/ 2 w 902"/>
                <a:gd name="T69" fmla="*/ 9 h 901"/>
                <a:gd name="T70" fmla="*/ 0 w 902"/>
                <a:gd name="T71" fmla="*/ 15 h 901"/>
                <a:gd name="T72" fmla="*/ 1 w 902"/>
                <a:gd name="T73" fmla="*/ 648 h 901"/>
                <a:gd name="T74" fmla="*/ 3 w 902"/>
                <a:gd name="T75" fmla="*/ 654 h 901"/>
                <a:gd name="T76" fmla="*/ 8 w 902"/>
                <a:gd name="T77" fmla="*/ 658 h 901"/>
                <a:gd name="T78" fmla="*/ 13 w 902"/>
                <a:gd name="T79" fmla="*/ 660 h 901"/>
                <a:gd name="T80" fmla="*/ 391 w 902"/>
                <a:gd name="T81" fmla="*/ 660 h 901"/>
                <a:gd name="T82" fmla="*/ 392 w 902"/>
                <a:gd name="T83" fmla="*/ 889 h 901"/>
                <a:gd name="T84" fmla="*/ 394 w 902"/>
                <a:gd name="T85" fmla="*/ 894 h 901"/>
                <a:gd name="T86" fmla="*/ 398 w 902"/>
                <a:gd name="T87" fmla="*/ 898 h 901"/>
                <a:gd name="T88" fmla="*/ 404 w 902"/>
                <a:gd name="T89" fmla="*/ 900 h 901"/>
                <a:gd name="T90" fmla="*/ 887 w 902"/>
                <a:gd name="T91" fmla="*/ 901 h 901"/>
                <a:gd name="T92" fmla="*/ 893 w 902"/>
                <a:gd name="T93" fmla="*/ 900 h 901"/>
                <a:gd name="T94" fmla="*/ 897 w 902"/>
                <a:gd name="T95" fmla="*/ 897 h 901"/>
                <a:gd name="T96" fmla="*/ 900 w 902"/>
                <a:gd name="T97" fmla="*/ 891 h 901"/>
                <a:gd name="T98" fmla="*/ 902 w 902"/>
                <a:gd name="T99" fmla="*/ 886 h 901"/>
                <a:gd name="T100" fmla="*/ 900 w 902"/>
                <a:gd name="T101" fmla="*/ 4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2" h="901">
                  <a:moveTo>
                    <a:pt x="421" y="871"/>
                  </a:moveTo>
                  <a:lnTo>
                    <a:pt x="421" y="269"/>
                  </a:lnTo>
                  <a:lnTo>
                    <a:pt x="721" y="269"/>
                  </a:lnTo>
                  <a:lnTo>
                    <a:pt x="721" y="405"/>
                  </a:lnTo>
                  <a:lnTo>
                    <a:pt x="721" y="408"/>
                  </a:lnTo>
                  <a:lnTo>
                    <a:pt x="722" y="411"/>
                  </a:lnTo>
                  <a:lnTo>
                    <a:pt x="725" y="414"/>
                  </a:lnTo>
                  <a:lnTo>
                    <a:pt x="726" y="416"/>
                  </a:lnTo>
                  <a:lnTo>
                    <a:pt x="728" y="417"/>
                  </a:lnTo>
                  <a:lnTo>
                    <a:pt x="731" y="419"/>
                  </a:lnTo>
                  <a:lnTo>
                    <a:pt x="733" y="419"/>
                  </a:lnTo>
                  <a:lnTo>
                    <a:pt x="736" y="420"/>
                  </a:lnTo>
                  <a:lnTo>
                    <a:pt x="871" y="420"/>
                  </a:lnTo>
                  <a:lnTo>
                    <a:pt x="871" y="871"/>
                  </a:lnTo>
                  <a:lnTo>
                    <a:pt x="421" y="871"/>
                  </a:lnTo>
                  <a:close/>
                  <a:moveTo>
                    <a:pt x="31" y="630"/>
                  </a:moveTo>
                  <a:lnTo>
                    <a:pt x="31" y="30"/>
                  </a:lnTo>
                  <a:lnTo>
                    <a:pt x="331" y="30"/>
                  </a:lnTo>
                  <a:lnTo>
                    <a:pt x="331" y="164"/>
                  </a:lnTo>
                  <a:lnTo>
                    <a:pt x="331" y="168"/>
                  </a:lnTo>
                  <a:lnTo>
                    <a:pt x="332" y="171"/>
                  </a:lnTo>
                  <a:lnTo>
                    <a:pt x="334" y="173"/>
                  </a:lnTo>
                  <a:lnTo>
                    <a:pt x="335" y="175"/>
                  </a:lnTo>
                  <a:lnTo>
                    <a:pt x="337" y="177"/>
                  </a:lnTo>
                  <a:lnTo>
                    <a:pt x="340" y="178"/>
                  </a:lnTo>
                  <a:lnTo>
                    <a:pt x="343" y="179"/>
                  </a:lnTo>
                  <a:lnTo>
                    <a:pt x="346" y="179"/>
                  </a:lnTo>
                  <a:lnTo>
                    <a:pt x="482" y="179"/>
                  </a:lnTo>
                  <a:lnTo>
                    <a:pt x="482" y="239"/>
                  </a:lnTo>
                  <a:lnTo>
                    <a:pt x="406" y="239"/>
                  </a:lnTo>
                  <a:lnTo>
                    <a:pt x="404" y="239"/>
                  </a:lnTo>
                  <a:lnTo>
                    <a:pt x="400" y="240"/>
                  </a:lnTo>
                  <a:lnTo>
                    <a:pt x="398" y="243"/>
                  </a:lnTo>
                  <a:lnTo>
                    <a:pt x="395" y="245"/>
                  </a:lnTo>
                  <a:lnTo>
                    <a:pt x="394" y="247"/>
                  </a:lnTo>
                  <a:lnTo>
                    <a:pt x="392" y="249"/>
                  </a:lnTo>
                  <a:lnTo>
                    <a:pt x="392" y="252"/>
                  </a:lnTo>
                  <a:lnTo>
                    <a:pt x="391" y="254"/>
                  </a:lnTo>
                  <a:lnTo>
                    <a:pt x="391" y="630"/>
                  </a:lnTo>
                  <a:lnTo>
                    <a:pt x="31" y="630"/>
                  </a:lnTo>
                  <a:close/>
                  <a:moveTo>
                    <a:pt x="361" y="52"/>
                  </a:moveTo>
                  <a:lnTo>
                    <a:pt x="460" y="150"/>
                  </a:lnTo>
                  <a:lnTo>
                    <a:pt x="361" y="150"/>
                  </a:lnTo>
                  <a:lnTo>
                    <a:pt x="361" y="52"/>
                  </a:lnTo>
                  <a:close/>
                  <a:moveTo>
                    <a:pt x="751" y="292"/>
                  </a:moveTo>
                  <a:lnTo>
                    <a:pt x="851" y="390"/>
                  </a:lnTo>
                  <a:lnTo>
                    <a:pt x="751" y="390"/>
                  </a:lnTo>
                  <a:lnTo>
                    <a:pt x="751" y="292"/>
                  </a:lnTo>
                  <a:close/>
                  <a:moveTo>
                    <a:pt x="897" y="395"/>
                  </a:moveTo>
                  <a:lnTo>
                    <a:pt x="747" y="244"/>
                  </a:lnTo>
                  <a:lnTo>
                    <a:pt x="745" y="243"/>
                  </a:lnTo>
                  <a:lnTo>
                    <a:pt x="743" y="240"/>
                  </a:lnTo>
                  <a:lnTo>
                    <a:pt x="740" y="239"/>
                  </a:lnTo>
                  <a:lnTo>
                    <a:pt x="736" y="239"/>
                  </a:lnTo>
                  <a:lnTo>
                    <a:pt x="512" y="239"/>
                  </a:lnTo>
                  <a:lnTo>
                    <a:pt x="512" y="164"/>
                  </a:lnTo>
                  <a:lnTo>
                    <a:pt x="511" y="159"/>
                  </a:lnTo>
                  <a:lnTo>
                    <a:pt x="507" y="154"/>
                  </a:lnTo>
                  <a:lnTo>
                    <a:pt x="357" y="4"/>
                  </a:lnTo>
                  <a:lnTo>
                    <a:pt x="354" y="2"/>
                  </a:lnTo>
                  <a:lnTo>
                    <a:pt x="352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645"/>
                  </a:lnTo>
                  <a:lnTo>
                    <a:pt x="1" y="648"/>
                  </a:lnTo>
                  <a:lnTo>
                    <a:pt x="2" y="651"/>
                  </a:lnTo>
                  <a:lnTo>
                    <a:pt x="3" y="654"/>
                  </a:lnTo>
                  <a:lnTo>
                    <a:pt x="6" y="656"/>
                  </a:lnTo>
                  <a:lnTo>
                    <a:pt x="8" y="658"/>
                  </a:lnTo>
                  <a:lnTo>
                    <a:pt x="10" y="659"/>
                  </a:lnTo>
                  <a:lnTo>
                    <a:pt x="13" y="660"/>
                  </a:lnTo>
                  <a:lnTo>
                    <a:pt x="15" y="660"/>
                  </a:lnTo>
                  <a:lnTo>
                    <a:pt x="391" y="660"/>
                  </a:lnTo>
                  <a:lnTo>
                    <a:pt x="391" y="886"/>
                  </a:lnTo>
                  <a:lnTo>
                    <a:pt x="392" y="889"/>
                  </a:lnTo>
                  <a:lnTo>
                    <a:pt x="392" y="891"/>
                  </a:lnTo>
                  <a:lnTo>
                    <a:pt x="394" y="894"/>
                  </a:lnTo>
                  <a:lnTo>
                    <a:pt x="395" y="897"/>
                  </a:lnTo>
                  <a:lnTo>
                    <a:pt x="398" y="898"/>
                  </a:lnTo>
                  <a:lnTo>
                    <a:pt x="400" y="900"/>
                  </a:lnTo>
                  <a:lnTo>
                    <a:pt x="404" y="900"/>
                  </a:lnTo>
                  <a:lnTo>
                    <a:pt x="406" y="901"/>
                  </a:lnTo>
                  <a:lnTo>
                    <a:pt x="887" y="901"/>
                  </a:lnTo>
                  <a:lnTo>
                    <a:pt x="889" y="900"/>
                  </a:lnTo>
                  <a:lnTo>
                    <a:pt x="893" y="900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4"/>
                  </a:lnTo>
                  <a:lnTo>
                    <a:pt x="900" y="891"/>
                  </a:lnTo>
                  <a:lnTo>
                    <a:pt x="901" y="889"/>
                  </a:lnTo>
                  <a:lnTo>
                    <a:pt x="902" y="886"/>
                  </a:lnTo>
                  <a:lnTo>
                    <a:pt x="902" y="405"/>
                  </a:lnTo>
                  <a:lnTo>
                    <a:pt x="900" y="400"/>
                  </a:lnTo>
                  <a:lnTo>
                    <a:pt x="897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71"/>
            <p:cNvSpPr/>
            <p:nvPr/>
          </p:nvSpPr>
          <p:spPr bwMode="auto">
            <a:xfrm>
              <a:off x="6578738" y="1706555"/>
              <a:ext cx="67985" cy="50094"/>
            </a:xfrm>
            <a:custGeom>
              <a:avLst/>
              <a:gdLst>
                <a:gd name="T0" fmla="*/ 2 w 284"/>
                <a:gd name="T1" fmla="*/ 99 h 209"/>
                <a:gd name="T2" fmla="*/ 4 w 284"/>
                <a:gd name="T3" fmla="*/ 101 h 209"/>
                <a:gd name="T4" fmla="*/ 81 w 284"/>
                <a:gd name="T5" fmla="*/ 177 h 209"/>
                <a:gd name="T6" fmla="*/ 86 w 284"/>
                <a:gd name="T7" fmla="*/ 179 h 209"/>
                <a:gd name="T8" fmla="*/ 93 w 284"/>
                <a:gd name="T9" fmla="*/ 179 h 209"/>
                <a:gd name="T10" fmla="*/ 98 w 284"/>
                <a:gd name="T11" fmla="*/ 177 h 209"/>
                <a:gd name="T12" fmla="*/ 102 w 284"/>
                <a:gd name="T13" fmla="*/ 173 h 209"/>
                <a:gd name="T14" fmla="*/ 104 w 284"/>
                <a:gd name="T15" fmla="*/ 168 h 209"/>
                <a:gd name="T16" fmla="*/ 104 w 284"/>
                <a:gd name="T17" fmla="*/ 161 h 209"/>
                <a:gd name="T18" fmla="*/ 102 w 284"/>
                <a:gd name="T19" fmla="*/ 156 h 209"/>
                <a:gd name="T20" fmla="*/ 51 w 284"/>
                <a:gd name="T21" fmla="*/ 106 h 209"/>
                <a:gd name="T22" fmla="*/ 213 w 284"/>
                <a:gd name="T23" fmla="*/ 107 h 209"/>
                <a:gd name="T24" fmla="*/ 231 w 284"/>
                <a:gd name="T25" fmla="*/ 114 h 209"/>
                <a:gd name="T26" fmla="*/ 245 w 284"/>
                <a:gd name="T27" fmla="*/ 126 h 209"/>
                <a:gd name="T28" fmla="*/ 253 w 284"/>
                <a:gd name="T29" fmla="*/ 142 h 209"/>
                <a:gd name="T30" fmla="*/ 254 w 284"/>
                <a:gd name="T31" fmla="*/ 194 h 209"/>
                <a:gd name="T32" fmla="*/ 256 w 284"/>
                <a:gd name="T33" fmla="*/ 201 h 209"/>
                <a:gd name="T34" fmla="*/ 260 w 284"/>
                <a:gd name="T35" fmla="*/ 205 h 209"/>
                <a:gd name="T36" fmla="*/ 264 w 284"/>
                <a:gd name="T37" fmla="*/ 208 h 209"/>
                <a:gd name="T38" fmla="*/ 269 w 284"/>
                <a:gd name="T39" fmla="*/ 209 h 209"/>
                <a:gd name="T40" fmla="*/ 276 w 284"/>
                <a:gd name="T41" fmla="*/ 208 h 209"/>
                <a:gd name="T42" fmla="*/ 280 w 284"/>
                <a:gd name="T43" fmla="*/ 205 h 209"/>
                <a:gd name="T44" fmla="*/ 283 w 284"/>
                <a:gd name="T45" fmla="*/ 201 h 209"/>
                <a:gd name="T46" fmla="*/ 284 w 284"/>
                <a:gd name="T47" fmla="*/ 194 h 209"/>
                <a:gd name="T48" fmla="*/ 284 w 284"/>
                <a:gd name="T49" fmla="*/ 142 h 209"/>
                <a:gd name="T50" fmla="*/ 280 w 284"/>
                <a:gd name="T51" fmla="*/ 127 h 209"/>
                <a:gd name="T52" fmla="*/ 274 w 284"/>
                <a:gd name="T53" fmla="*/ 114 h 209"/>
                <a:gd name="T54" fmla="*/ 264 w 284"/>
                <a:gd name="T55" fmla="*/ 102 h 209"/>
                <a:gd name="T56" fmla="*/ 252 w 284"/>
                <a:gd name="T57" fmla="*/ 93 h 209"/>
                <a:gd name="T58" fmla="*/ 239 w 284"/>
                <a:gd name="T59" fmla="*/ 84 h 209"/>
                <a:gd name="T60" fmla="*/ 225 w 284"/>
                <a:gd name="T61" fmla="*/ 79 h 209"/>
                <a:gd name="T62" fmla="*/ 210 w 284"/>
                <a:gd name="T63" fmla="*/ 77 h 209"/>
                <a:gd name="T64" fmla="*/ 51 w 284"/>
                <a:gd name="T65" fmla="*/ 76 h 209"/>
                <a:gd name="T66" fmla="*/ 102 w 284"/>
                <a:gd name="T67" fmla="*/ 23 h 209"/>
                <a:gd name="T68" fmla="*/ 104 w 284"/>
                <a:gd name="T69" fmla="*/ 18 h 209"/>
                <a:gd name="T70" fmla="*/ 104 w 284"/>
                <a:gd name="T71" fmla="*/ 11 h 209"/>
                <a:gd name="T72" fmla="*/ 102 w 284"/>
                <a:gd name="T73" fmla="*/ 6 h 209"/>
                <a:gd name="T74" fmla="*/ 98 w 284"/>
                <a:gd name="T75" fmla="*/ 2 h 209"/>
                <a:gd name="T76" fmla="*/ 93 w 284"/>
                <a:gd name="T77" fmla="*/ 0 h 209"/>
                <a:gd name="T78" fmla="*/ 87 w 284"/>
                <a:gd name="T79" fmla="*/ 0 h 209"/>
                <a:gd name="T80" fmla="*/ 82 w 284"/>
                <a:gd name="T81" fmla="*/ 2 h 209"/>
                <a:gd name="T82" fmla="*/ 4 w 284"/>
                <a:gd name="T83" fmla="*/ 80 h 209"/>
                <a:gd name="T84" fmla="*/ 1 w 284"/>
                <a:gd name="T85" fmla="*/ 85 h 209"/>
                <a:gd name="T86" fmla="*/ 0 w 284"/>
                <a:gd name="T87" fmla="*/ 90 h 209"/>
                <a:gd name="T88" fmla="*/ 0 w 284"/>
                <a:gd name="T89" fmla="*/ 91 h 209"/>
                <a:gd name="T90" fmla="*/ 0 w 284"/>
                <a:gd name="T91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09">
                  <a:moveTo>
                    <a:pt x="1" y="97"/>
                  </a:moveTo>
                  <a:lnTo>
                    <a:pt x="2" y="99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9" y="175"/>
                  </a:lnTo>
                  <a:lnTo>
                    <a:pt x="81" y="177"/>
                  </a:lnTo>
                  <a:lnTo>
                    <a:pt x="84" y="178"/>
                  </a:lnTo>
                  <a:lnTo>
                    <a:pt x="86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5" y="178"/>
                  </a:lnTo>
                  <a:lnTo>
                    <a:pt x="98" y="177"/>
                  </a:lnTo>
                  <a:lnTo>
                    <a:pt x="100" y="175"/>
                  </a:lnTo>
                  <a:lnTo>
                    <a:pt x="102" y="173"/>
                  </a:lnTo>
                  <a:lnTo>
                    <a:pt x="103" y="170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0" y="154"/>
                  </a:lnTo>
                  <a:lnTo>
                    <a:pt x="51" y="106"/>
                  </a:lnTo>
                  <a:lnTo>
                    <a:pt x="204" y="106"/>
                  </a:lnTo>
                  <a:lnTo>
                    <a:pt x="213" y="107"/>
                  </a:lnTo>
                  <a:lnTo>
                    <a:pt x="222" y="110"/>
                  </a:lnTo>
                  <a:lnTo>
                    <a:pt x="231" y="114"/>
                  </a:lnTo>
                  <a:lnTo>
                    <a:pt x="238" y="120"/>
                  </a:lnTo>
                  <a:lnTo>
                    <a:pt x="245" y="126"/>
                  </a:lnTo>
                  <a:lnTo>
                    <a:pt x="250" y="133"/>
                  </a:lnTo>
                  <a:lnTo>
                    <a:pt x="253" y="142"/>
                  </a:lnTo>
                  <a:lnTo>
                    <a:pt x="254" y="149"/>
                  </a:lnTo>
                  <a:lnTo>
                    <a:pt x="254" y="194"/>
                  </a:lnTo>
                  <a:lnTo>
                    <a:pt x="255" y="198"/>
                  </a:lnTo>
                  <a:lnTo>
                    <a:pt x="256" y="201"/>
                  </a:lnTo>
                  <a:lnTo>
                    <a:pt x="257" y="203"/>
                  </a:lnTo>
                  <a:lnTo>
                    <a:pt x="260" y="205"/>
                  </a:lnTo>
                  <a:lnTo>
                    <a:pt x="262" y="207"/>
                  </a:lnTo>
                  <a:lnTo>
                    <a:pt x="264" y="208"/>
                  </a:lnTo>
                  <a:lnTo>
                    <a:pt x="267" y="209"/>
                  </a:lnTo>
                  <a:lnTo>
                    <a:pt x="269" y="209"/>
                  </a:lnTo>
                  <a:lnTo>
                    <a:pt x="272" y="209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80" y="205"/>
                  </a:lnTo>
                  <a:lnTo>
                    <a:pt x="282" y="203"/>
                  </a:lnTo>
                  <a:lnTo>
                    <a:pt x="283" y="201"/>
                  </a:lnTo>
                  <a:lnTo>
                    <a:pt x="284" y="198"/>
                  </a:lnTo>
                  <a:lnTo>
                    <a:pt x="284" y="194"/>
                  </a:lnTo>
                  <a:lnTo>
                    <a:pt x="284" y="149"/>
                  </a:lnTo>
                  <a:lnTo>
                    <a:pt x="284" y="142"/>
                  </a:lnTo>
                  <a:lnTo>
                    <a:pt x="283" y="135"/>
                  </a:lnTo>
                  <a:lnTo>
                    <a:pt x="280" y="127"/>
                  </a:lnTo>
                  <a:lnTo>
                    <a:pt x="278" y="121"/>
                  </a:lnTo>
                  <a:lnTo>
                    <a:pt x="274" y="114"/>
                  </a:lnTo>
                  <a:lnTo>
                    <a:pt x="269" y="108"/>
                  </a:lnTo>
                  <a:lnTo>
                    <a:pt x="264" y="102"/>
                  </a:lnTo>
                  <a:lnTo>
                    <a:pt x="259" y="97"/>
                  </a:lnTo>
                  <a:lnTo>
                    <a:pt x="252" y="93"/>
                  </a:lnTo>
                  <a:lnTo>
                    <a:pt x="246" y="88"/>
                  </a:lnTo>
                  <a:lnTo>
                    <a:pt x="239" y="84"/>
                  </a:lnTo>
                  <a:lnTo>
                    <a:pt x="232" y="81"/>
                  </a:lnTo>
                  <a:lnTo>
                    <a:pt x="225" y="79"/>
                  </a:lnTo>
                  <a:lnTo>
                    <a:pt x="218" y="78"/>
                  </a:lnTo>
                  <a:lnTo>
                    <a:pt x="210" y="77"/>
                  </a:lnTo>
                  <a:lnTo>
                    <a:pt x="204" y="76"/>
                  </a:lnTo>
                  <a:lnTo>
                    <a:pt x="51" y="76"/>
                  </a:lnTo>
                  <a:lnTo>
                    <a:pt x="101" y="25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5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4" y="80"/>
                  </a:lnTo>
                  <a:lnTo>
                    <a:pt x="2" y="83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72"/>
            <p:cNvSpPr/>
            <p:nvPr/>
          </p:nvSpPr>
          <p:spPr bwMode="auto">
            <a:xfrm>
              <a:off x="6446347" y="1871149"/>
              <a:ext cx="67985" cy="44131"/>
            </a:xfrm>
            <a:custGeom>
              <a:avLst/>
              <a:gdLst>
                <a:gd name="T0" fmla="*/ 283 w 285"/>
                <a:gd name="T1" fmla="*/ 83 h 182"/>
                <a:gd name="T2" fmla="*/ 206 w 285"/>
                <a:gd name="T3" fmla="*/ 6 h 182"/>
                <a:gd name="T4" fmla="*/ 200 w 285"/>
                <a:gd name="T5" fmla="*/ 3 h 182"/>
                <a:gd name="T6" fmla="*/ 195 w 285"/>
                <a:gd name="T7" fmla="*/ 2 h 182"/>
                <a:gd name="T8" fmla="*/ 190 w 285"/>
                <a:gd name="T9" fmla="*/ 3 h 182"/>
                <a:gd name="T10" fmla="*/ 184 w 285"/>
                <a:gd name="T11" fmla="*/ 6 h 182"/>
                <a:gd name="T12" fmla="*/ 181 w 285"/>
                <a:gd name="T13" fmla="*/ 12 h 182"/>
                <a:gd name="T14" fmla="*/ 180 w 285"/>
                <a:gd name="T15" fmla="*/ 17 h 182"/>
                <a:gd name="T16" fmla="*/ 181 w 285"/>
                <a:gd name="T17" fmla="*/ 22 h 182"/>
                <a:gd name="T18" fmla="*/ 184 w 285"/>
                <a:gd name="T19" fmla="*/ 28 h 182"/>
                <a:gd name="T20" fmla="*/ 81 w 285"/>
                <a:gd name="T21" fmla="*/ 77 h 182"/>
                <a:gd name="T22" fmla="*/ 64 w 285"/>
                <a:gd name="T23" fmla="*/ 75 h 182"/>
                <a:gd name="T24" fmla="*/ 47 w 285"/>
                <a:gd name="T25" fmla="*/ 70 h 182"/>
                <a:gd name="T26" fmla="*/ 35 w 285"/>
                <a:gd name="T27" fmla="*/ 60 h 182"/>
                <a:gd name="T28" fmla="*/ 31 w 285"/>
                <a:gd name="T29" fmla="*/ 53 h 182"/>
                <a:gd name="T30" fmla="*/ 30 w 285"/>
                <a:gd name="T31" fmla="*/ 45 h 182"/>
                <a:gd name="T32" fmla="*/ 29 w 285"/>
                <a:gd name="T33" fmla="*/ 13 h 182"/>
                <a:gd name="T34" fmla="*/ 27 w 285"/>
                <a:gd name="T35" fmla="*/ 7 h 182"/>
                <a:gd name="T36" fmla="*/ 23 w 285"/>
                <a:gd name="T37" fmla="*/ 3 h 182"/>
                <a:gd name="T38" fmla="*/ 17 w 285"/>
                <a:gd name="T39" fmla="*/ 1 h 182"/>
                <a:gd name="T40" fmla="*/ 12 w 285"/>
                <a:gd name="T41" fmla="*/ 1 h 182"/>
                <a:gd name="T42" fmla="*/ 7 w 285"/>
                <a:gd name="T43" fmla="*/ 3 h 182"/>
                <a:gd name="T44" fmla="*/ 2 w 285"/>
                <a:gd name="T45" fmla="*/ 7 h 182"/>
                <a:gd name="T46" fmla="*/ 0 w 285"/>
                <a:gd name="T47" fmla="*/ 13 h 182"/>
                <a:gd name="T48" fmla="*/ 0 w 285"/>
                <a:gd name="T49" fmla="*/ 45 h 182"/>
                <a:gd name="T50" fmla="*/ 1 w 285"/>
                <a:gd name="T51" fmla="*/ 60 h 182"/>
                <a:gd name="T52" fmla="*/ 7 w 285"/>
                <a:gd name="T53" fmla="*/ 73 h 182"/>
                <a:gd name="T54" fmla="*/ 15 w 285"/>
                <a:gd name="T55" fmla="*/ 83 h 182"/>
                <a:gd name="T56" fmla="*/ 26 w 285"/>
                <a:gd name="T57" fmla="*/ 92 h 182"/>
                <a:gd name="T58" fmla="*/ 38 w 285"/>
                <a:gd name="T59" fmla="*/ 98 h 182"/>
                <a:gd name="T60" fmla="*/ 52 w 285"/>
                <a:gd name="T61" fmla="*/ 103 h 182"/>
                <a:gd name="T62" fmla="*/ 81 w 285"/>
                <a:gd name="T63" fmla="*/ 107 h 182"/>
                <a:gd name="T64" fmla="*/ 184 w 285"/>
                <a:gd name="T65" fmla="*/ 156 h 182"/>
                <a:gd name="T66" fmla="*/ 181 w 285"/>
                <a:gd name="T67" fmla="*/ 162 h 182"/>
                <a:gd name="T68" fmla="*/ 180 w 285"/>
                <a:gd name="T69" fmla="*/ 167 h 182"/>
                <a:gd name="T70" fmla="*/ 181 w 285"/>
                <a:gd name="T71" fmla="*/ 172 h 182"/>
                <a:gd name="T72" fmla="*/ 184 w 285"/>
                <a:gd name="T73" fmla="*/ 178 h 182"/>
                <a:gd name="T74" fmla="*/ 190 w 285"/>
                <a:gd name="T75" fmla="*/ 181 h 182"/>
                <a:gd name="T76" fmla="*/ 195 w 285"/>
                <a:gd name="T77" fmla="*/ 182 h 182"/>
                <a:gd name="T78" fmla="*/ 200 w 285"/>
                <a:gd name="T79" fmla="*/ 181 h 182"/>
                <a:gd name="T80" fmla="*/ 206 w 285"/>
                <a:gd name="T81" fmla="*/ 178 h 182"/>
                <a:gd name="T82" fmla="*/ 283 w 285"/>
                <a:gd name="T83" fmla="*/ 101 h 182"/>
                <a:gd name="T84" fmla="*/ 285 w 285"/>
                <a:gd name="T85" fmla="*/ 94 h 182"/>
                <a:gd name="T86" fmla="*/ 285 w 285"/>
                <a:gd name="T87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" h="182">
                  <a:moveTo>
                    <a:pt x="284" y="86"/>
                  </a:moveTo>
                  <a:lnTo>
                    <a:pt x="283" y="83"/>
                  </a:lnTo>
                  <a:lnTo>
                    <a:pt x="281" y="81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0" y="3"/>
                  </a:lnTo>
                  <a:lnTo>
                    <a:pt x="198" y="2"/>
                  </a:lnTo>
                  <a:lnTo>
                    <a:pt x="195" y="2"/>
                  </a:lnTo>
                  <a:lnTo>
                    <a:pt x="192" y="2"/>
                  </a:lnTo>
                  <a:lnTo>
                    <a:pt x="190" y="3"/>
                  </a:lnTo>
                  <a:lnTo>
                    <a:pt x="186" y="4"/>
                  </a:lnTo>
                  <a:lnTo>
                    <a:pt x="184" y="6"/>
                  </a:lnTo>
                  <a:lnTo>
                    <a:pt x="182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7"/>
                  </a:lnTo>
                  <a:lnTo>
                    <a:pt x="180" y="19"/>
                  </a:lnTo>
                  <a:lnTo>
                    <a:pt x="181" y="22"/>
                  </a:lnTo>
                  <a:lnTo>
                    <a:pt x="182" y="25"/>
                  </a:lnTo>
                  <a:lnTo>
                    <a:pt x="184" y="28"/>
                  </a:lnTo>
                  <a:lnTo>
                    <a:pt x="234" y="77"/>
                  </a:lnTo>
                  <a:lnTo>
                    <a:pt x="81" y="77"/>
                  </a:lnTo>
                  <a:lnTo>
                    <a:pt x="73" y="76"/>
                  </a:lnTo>
                  <a:lnTo>
                    <a:pt x="64" y="75"/>
                  </a:lnTo>
                  <a:lnTo>
                    <a:pt x="56" y="73"/>
                  </a:lnTo>
                  <a:lnTo>
                    <a:pt x="47" y="70"/>
                  </a:lnTo>
                  <a:lnTo>
                    <a:pt x="41" y="65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7" y="73"/>
                  </a:lnTo>
                  <a:lnTo>
                    <a:pt x="11" y="78"/>
                  </a:lnTo>
                  <a:lnTo>
                    <a:pt x="15" y="83"/>
                  </a:lnTo>
                  <a:lnTo>
                    <a:pt x="21" y="88"/>
                  </a:lnTo>
                  <a:lnTo>
                    <a:pt x="26" y="92"/>
                  </a:lnTo>
                  <a:lnTo>
                    <a:pt x="31" y="95"/>
                  </a:lnTo>
                  <a:lnTo>
                    <a:pt x="38" y="98"/>
                  </a:lnTo>
                  <a:lnTo>
                    <a:pt x="44" y="101"/>
                  </a:lnTo>
                  <a:lnTo>
                    <a:pt x="52" y="103"/>
                  </a:lnTo>
                  <a:lnTo>
                    <a:pt x="66" y="106"/>
                  </a:lnTo>
                  <a:lnTo>
                    <a:pt x="81" y="107"/>
                  </a:lnTo>
                  <a:lnTo>
                    <a:pt x="234" y="107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1" y="162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70"/>
                  </a:lnTo>
                  <a:lnTo>
                    <a:pt x="181" y="172"/>
                  </a:lnTo>
                  <a:lnTo>
                    <a:pt x="182" y="175"/>
                  </a:lnTo>
                  <a:lnTo>
                    <a:pt x="184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2" y="182"/>
                  </a:lnTo>
                  <a:lnTo>
                    <a:pt x="195" y="182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4" y="180"/>
                  </a:lnTo>
                  <a:lnTo>
                    <a:pt x="206" y="178"/>
                  </a:lnTo>
                  <a:lnTo>
                    <a:pt x="281" y="103"/>
                  </a:lnTo>
                  <a:lnTo>
                    <a:pt x="283" y="101"/>
                  </a:lnTo>
                  <a:lnTo>
                    <a:pt x="284" y="97"/>
                  </a:lnTo>
                  <a:lnTo>
                    <a:pt x="285" y="94"/>
                  </a:lnTo>
                  <a:lnTo>
                    <a:pt x="285" y="91"/>
                  </a:lnTo>
                  <a:lnTo>
                    <a:pt x="285" y="89"/>
                  </a:lnTo>
                  <a:lnTo>
                    <a:pt x="28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05919" y="6188186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1" y="1937130"/>
            <a:ext cx="5847008" cy="4079610"/>
          </a:xfrm>
          <a:prstGeom prst="rect">
            <a:avLst/>
          </a:prstGeom>
        </p:spPr>
      </p:pic>
      <p:pic>
        <p:nvPicPr>
          <p:cNvPr id="4" name="Gamba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625" y="676217"/>
            <a:ext cx="10515600" cy="91739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Industri </a:t>
            </a:r>
            <a:r>
              <a:rPr lang="en-US" sz="3200" dirty="0" err="1" smtClean="0"/>
              <a:t>Peternakan</a:t>
            </a:r>
            <a:r>
              <a:rPr lang="en-US" sz="3200" dirty="0" smtClean="0"/>
              <a:t> </a:t>
            </a:r>
            <a:r>
              <a:rPr lang="en-US" sz="3200" dirty="0" err="1" smtClean="0"/>
              <a:t>Ayam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605919" y="6188186"/>
            <a:ext cx="247473" cy="731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8" y="1999143"/>
            <a:ext cx="5867534" cy="3906749"/>
          </a:xfrm>
          <a:prstGeom prst="rect">
            <a:avLst/>
          </a:prstGeom>
        </p:spPr>
      </p:pic>
      <p:pic>
        <p:nvPicPr>
          <p:cNvPr id="2050" name="Picture 2" descr="Keluh Kesah Peternak Ayam Blitar, Harga Telur Anjlok Pakan Makin Mahal -  Surabaya Liputan6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96" y="2007436"/>
            <a:ext cx="5857205" cy="388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amba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5264150" cy="2852737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  <a:endParaRPr lang="id-ID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499745"/>
            <a:ext cx="10515600" cy="1325563"/>
          </a:xfrm>
        </p:spPr>
        <p:txBody>
          <a:bodyPr/>
          <a:lstStyle/>
          <a:p>
            <a:r>
              <a:rPr lang="en-US" dirty="0" err="1"/>
              <a:t>Klaster</a:t>
            </a:r>
            <a:r>
              <a:rPr lang="en-US" dirty="0"/>
              <a:t> </a:t>
            </a:r>
            <a:r>
              <a:rPr lang="en-US" dirty="0" err="1"/>
              <a:t>usaha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b="1" dirty="0"/>
              <a:t>Kebersamaan/Kesatuan </a:t>
            </a:r>
            <a:r>
              <a:rPr lang="id-ID" sz="2800" dirty="0"/>
              <a:t>(</a:t>
            </a:r>
            <a:r>
              <a:rPr lang="id-ID" sz="2800" dirty="0" err="1"/>
              <a:t>Commonality</a:t>
            </a:r>
            <a:r>
              <a:rPr lang="id-ID" sz="2800" dirty="0"/>
              <a:t>) yaitu</a:t>
            </a:r>
            <a:r>
              <a:rPr lang="en-US" sz="2800" dirty="0"/>
              <a:t> </a:t>
            </a:r>
            <a:r>
              <a:rPr lang="id-ID" sz="2800" dirty="0"/>
              <a:t>bisnis-bisnis beroperasi dalam bidang- bidang “serupa”.</a:t>
            </a:r>
          </a:p>
          <a:p>
            <a:r>
              <a:rPr lang="id-ID" sz="2800" b="1" dirty="0"/>
              <a:t>Konsentrasi</a:t>
            </a:r>
            <a:r>
              <a:rPr lang="id-ID" sz="2800" dirty="0"/>
              <a:t> (</a:t>
            </a:r>
            <a:r>
              <a:rPr lang="id-ID" sz="2800" dirty="0" err="1"/>
              <a:t>Concentration</a:t>
            </a:r>
            <a:r>
              <a:rPr lang="id-ID" sz="2800" dirty="0"/>
              <a:t>) yaitu terdapat pengelompokan bisnis-bisnis yang</a:t>
            </a:r>
            <a:r>
              <a:rPr lang="en-US" sz="2800" dirty="0"/>
              <a:t> </a:t>
            </a:r>
            <a:r>
              <a:rPr lang="id-ID" sz="2800" dirty="0"/>
              <a:t>dapat dan benar-benar melakukan interaksi.</a:t>
            </a:r>
          </a:p>
          <a:p>
            <a:r>
              <a:rPr lang="id-ID" sz="2800" b="1" dirty="0"/>
              <a:t>Konektivitas</a:t>
            </a:r>
            <a:r>
              <a:rPr lang="id-ID" sz="2800" dirty="0"/>
              <a:t> (</a:t>
            </a:r>
            <a:r>
              <a:rPr lang="id-ID" sz="2800" dirty="0" err="1"/>
              <a:t>Connectivity</a:t>
            </a:r>
            <a:r>
              <a:rPr lang="id-ID" sz="2800" dirty="0"/>
              <a:t>) yaitu terdapat organisasi yang saling</a:t>
            </a:r>
            <a:r>
              <a:rPr lang="en-US" sz="2800" dirty="0"/>
              <a:t> </a:t>
            </a:r>
            <a:r>
              <a:rPr lang="id-ID" sz="2800" dirty="0"/>
              <a:t>terkait/bergantung.</a:t>
            </a:r>
          </a:p>
          <a:p>
            <a:endParaRPr lang="id-ID" dirty="0"/>
          </a:p>
        </p:txBody>
      </p:sp>
      <p:pic>
        <p:nvPicPr>
          <p:cNvPr id="5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klater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Meningkatkan keahlian pelaku melalui proses pembelajaran bersama antar perusahaan.</a:t>
            </a:r>
          </a:p>
          <a:p>
            <a:r>
              <a:rPr lang="en-US" sz="2800" dirty="0"/>
              <a:t>Usaha-</a:t>
            </a:r>
            <a:r>
              <a:rPr lang="en-US" sz="2800" dirty="0" err="1"/>
              <a:t>usaha</a:t>
            </a:r>
            <a:r>
              <a:rPr lang="id-ID" sz="2800" dirty="0"/>
              <a:t> yang ada dalam klaster secara bersama-sama akan mendapatkan keahlian komplemen .</a:t>
            </a:r>
          </a:p>
          <a:p>
            <a:r>
              <a:rPr lang="id-ID" sz="2800" dirty="0"/>
              <a:t>Setiap </a:t>
            </a:r>
            <a:r>
              <a:rPr lang="en-US" sz="2800" dirty="0" err="1"/>
              <a:t>usaha</a:t>
            </a:r>
            <a:r>
              <a:rPr lang="id-ID" sz="2800" dirty="0"/>
              <a:t> yang ada di dalam klaster memperoleh potensi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ekonoomi</a:t>
            </a:r>
            <a:endParaRPr lang="id-ID" sz="2800" dirty="0"/>
          </a:p>
        </p:txBody>
      </p:sp>
      <p:pic>
        <p:nvPicPr>
          <p:cNvPr id="5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klaster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Memperkuat hubungan sosial dan hubungan informal lainnya yang dapat menumbuhkan penciptaan ide dan bisnis baru.</a:t>
            </a:r>
          </a:p>
          <a:p>
            <a:r>
              <a:rPr lang="id-ID" sz="2800" dirty="0"/>
              <a:t>Memperbaiki arus informasi dalam klaster, misalnya memungkinkan penyedia finansial dalam menentukan pengusaha yang layak pinjam.</a:t>
            </a:r>
          </a:p>
          <a:p>
            <a:r>
              <a:rPr lang="id-ID" sz="2800" dirty="0"/>
              <a:t>Membangun infrastruktur profesional, legal, finansial dan jasa spesialis lainnya</a:t>
            </a:r>
          </a:p>
        </p:txBody>
      </p:sp>
      <p:pic>
        <p:nvPicPr>
          <p:cNvPr id="5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Siklus perkembangan klaster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000" b="1" dirty="0"/>
              <a:t>Klaster embrio </a:t>
            </a:r>
            <a:r>
              <a:rPr lang="id-ID" sz="3000" dirty="0"/>
              <a:t>: Klaster pada tahapan awal perkembangan .</a:t>
            </a:r>
          </a:p>
          <a:p>
            <a:r>
              <a:rPr lang="id-ID" sz="3000" b="1" dirty="0"/>
              <a:t>Klaster tumbuh </a:t>
            </a:r>
            <a:r>
              <a:rPr lang="id-ID" sz="3000" dirty="0"/>
              <a:t>: Klaster yang mempunyai ruang untuk perkembangan lebih lanjut .</a:t>
            </a:r>
          </a:p>
          <a:p>
            <a:r>
              <a:rPr lang="id-ID" sz="3000" b="1" dirty="0"/>
              <a:t>Klaster dewasa</a:t>
            </a:r>
            <a:r>
              <a:rPr lang="id-ID" sz="3000" dirty="0"/>
              <a:t> : Klaster yang stabil atau akan sulit untuk lebih berkembang .</a:t>
            </a:r>
          </a:p>
          <a:p>
            <a:r>
              <a:rPr lang="id-ID" sz="3000" b="1" dirty="0"/>
              <a:t>Klaster menurun</a:t>
            </a:r>
            <a:r>
              <a:rPr lang="id-ID" sz="3000" dirty="0"/>
              <a:t> : Klaster yang sudah mencapai puncak dan sedang mengalami penurunan.</a:t>
            </a:r>
          </a:p>
          <a:p>
            <a:endParaRPr lang="id-ID" dirty="0"/>
          </a:p>
        </p:txBody>
      </p:sp>
      <p:pic>
        <p:nvPicPr>
          <p:cNvPr id="5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Faktor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Penentu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Klaster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Industri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F</a:t>
            </a:r>
            <a:r>
              <a:rPr lang="id-ID" sz="2800" b="1" dirty="0"/>
              <a:t>aktor </a:t>
            </a:r>
            <a:r>
              <a:rPr lang="id-ID" sz="2800" b="1" dirty="0" err="1"/>
              <a:t>input</a:t>
            </a:r>
            <a:r>
              <a:rPr lang="en-US" sz="2800" b="1" dirty="0"/>
              <a:t> </a:t>
            </a:r>
            <a:r>
              <a:rPr lang="id-ID" sz="2800" dirty="0"/>
              <a:t>(</a:t>
            </a:r>
            <a:r>
              <a:rPr lang="id-ID" sz="2800" dirty="0" err="1"/>
              <a:t>factor</a:t>
            </a:r>
            <a:r>
              <a:rPr lang="id-ID" sz="2800" dirty="0"/>
              <a:t>/</a:t>
            </a:r>
            <a:r>
              <a:rPr lang="id-ID" sz="2800" dirty="0" err="1"/>
              <a:t>input</a:t>
            </a:r>
            <a:r>
              <a:rPr lang="id-ID" sz="2800" dirty="0"/>
              <a:t> </a:t>
            </a:r>
            <a:r>
              <a:rPr lang="id-ID" sz="2800" dirty="0" err="1"/>
              <a:t>condition</a:t>
            </a:r>
            <a:r>
              <a:rPr lang="id-ID" sz="2800" dirty="0"/>
              <a:t>). </a:t>
            </a:r>
          </a:p>
          <a:p>
            <a:r>
              <a:rPr lang="en-US" sz="2800" b="1" dirty="0"/>
              <a:t>K</a:t>
            </a:r>
            <a:r>
              <a:rPr lang="id-ID" sz="2800" b="1" dirty="0" err="1"/>
              <a:t>ondisi</a:t>
            </a:r>
            <a:r>
              <a:rPr lang="id-ID" sz="2800" b="1" dirty="0"/>
              <a:t> permintaan</a:t>
            </a:r>
            <a:r>
              <a:rPr lang="id-ID" sz="2800" dirty="0"/>
              <a:t> (</a:t>
            </a:r>
            <a:r>
              <a:rPr lang="id-ID" sz="2800" dirty="0" err="1"/>
              <a:t>demand</a:t>
            </a:r>
            <a:r>
              <a:rPr lang="id-ID" sz="2800" dirty="0"/>
              <a:t> </a:t>
            </a:r>
            <a:r>
              <a:rPr lang="id-ID" sz="2800" dirty="0" err="1"/>
              <a:t>condition</a:t>
            </a:r>
            <a:r>
              <a:rPr lang="id-ID" sz="2800" dirty="0"/>
              <a:t>).</a:t>
            </a:r>
          </a:p>
          <a:p>
            <a:r>
              <a:rPr lang="id-ID" sz="2800" b="1" dirty="0"/>
              <a:t>Industri</a:t>
            </a:r>
            <a:r>
              <a:rPr lang="en-US" sz="2800" b="1" dirty="0"/>
              <a:t> </a:t>
            </a:r>
            <a:r>
              <a:rPr lang="id-ID" sz="2800" b="1" dirty="0"/>
              <a:t>pendukung dan terkait </a:t>
            </a:r>
            <a:r>
              <a:rPr lang="id-ID" sz="2800" dirty="0"/>
              <a:t>(</a:t>
            </a:r>
            <a:r>
              <a:rPr lang="id-ID" sz="2800" dirty="0" err="1"/>
              <a:t>related</a:t>
            </a:r>
            <a:r>
              <a:rPr lang="id-ID" sz="2800" dirty="0"/>
              <a:t> </a:t>
            </a:r>
            <a:r>
              <a:rPr lang="id-ID" sz="2800" dirty="0" err="1"/>
              <a:t>and</a:t>
            </a:r>
            <a:r>
              <a:rPr lang="id-ID" sz="2800" dirty="0"/>
              <a:t> </a:t>
            </a:r>
            <a:r>
              <a:rPr lang="id-ID" sz="2800" dirty="0" err="1"/>
              <a:t>supporting</a:t>
            </a:r>
            <a:r>
              <a:rPr lang="id-ID" sz="2800" dirty="0"/>
              <a:t> </a:t>
            </a:r>
            <a:r>
              <a:rPr lang="id-ID" sz="2800" dirty="0" err="1"/>
              <a:t>industries</a:t>
            </a:r>
            <a:r>
              <a:rPr lang="id-ID" sz="2800" dirty="0"/>
              <a:t>)</a:t>
            </a:r>
          </a:p>
          <a:p>
            <a:r>
              <a:rPr lang="id-ID" sz="2800" b="1" dirty="0"/>
              <a:t>Strategi</a:t>
            </a:r>
            <a:r>
              <a:rPr lang="en-US" sz="2800" b="1" dirty="0"/>
              <a:t> </a:t>
            </a:r>
            <a:r>
              <a:rPr lang="en-US" sz="2800" b="1" dirty="0" err="1"/>
              <a:t>usaha</a:t>
            </a:r>
            <a:r>
              <a:rPr lang="id-ID" sz="2800" b="1" dirty="0"/>
              <a:t> dan pesaing </a:t>
            </a:r>
            <a:r>
              <a:rPr lang="id-ID" sz="2800" dirty="0"/>
              <a:t>(</a:t>
            </a:r>
            <a:r>
              <a:rPr lang="id-ID" sz="2800" dirty="0" err="1"/>
              <a:t>context</a:t>
            </a:r>
            <a:r>
              <a:rPr lang="id-ID" sz="2800" dirty="0"/>
              <a:t> </a:t>
            </a:r>
            <a:r>
              <a:rPr lang="id-ID" sz="2800" dirty="0" err="1"/>
              <a:t>for</a:t>
            </a:r>
            <a:r>
              <a:rPr lang="id-ID" sz="2800" dirty="0"/>
              <a:t> </a:t>
            </a:r>
            <a:r>
              <a:rPr lang="id-ID" sz="2800" dirty="0" err="1"/>
              <a:t>firm</a:t>
            </a:r>
            <a:r>
              <a:rPr lang="id-ID" sz="2800" dirty="0"/>
              <a:t> </a:t>
            </a:r>
            <a:r>
              <a:rPr lang="id-ID" sz="2800" dirty="0" err="1"/>
              <a:t>and</a:t>
            </a:r>
            <a:r>
              <a:rPr lang="id-ID" sz="2800" dirty="0"/>
              <a:t> </a:t>
            </a:r>
            <a:r>
              <a:rPr lang="id-ID" sz="2800" dirty="0" err="1"/>
              <a:t>strategy</a:t>
            </a:r>
            <a:r>
              <a:rPr lang="id-ID" sz="2800" dirty="0"/>
              <a:t>).</a:t>
            </a:r>
          </a:p>
          <a:p>
            <a:endParaRPr lang="id-ID" dirty="0"/>
          </a:p>
        </p:txBody>
      </p:sp>
      <p:pic>
        <p:nvPicPr>
          <p:cNvPr id="5" name="Gamba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54125" cy="563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1916</Words>
  <Application>Microsoft Office PowerPoint</Application>
  <PresentationFormat>Widescreen</PresentationFormat>
  <Paragraphs>339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7" baseType="lpstr">
      <vt:lpstr>MS PGothic</vt:lpstr>
      <vt:lpstr>游ゴシック</vt:lpstr>
      <vt:lpstr>Arial</vt:lpstr>
      <vt:lpstr>Arial Rounded MT Bold</vt:lpstr>
      <vt:lpstr>Calibri</vt:lpstr>
      <vt:lpstr>Calibri Light</vt:lpstr>
      <vt:lpstr>Cambria</vt:lpstr>
      <vt:lpstr>Century Gothic</vt:lpstr>
      <vt:lpstr>Fira Sans</vt:lpstr>
      <vt:lpstr>Fira Sans Extra Condensed</vt:lpstr>
      <vt:lpstr>Fira Sans Extra Condensed Medium</vt:lpstr>
      <vt:lpstr>Fira Sans Extra Condensed SemiBold</vt:lpstr>
      <vt:lpstr>Fira Sans Medium</vt:lpstr>
      <vt:lpstr>MS Mincho</vt:lpstr>
      <vt:lpstr>Roboto</vt:lpstr>
      <vt:lpstr>Segoe UI Semibold</vt:lpstr>
      <vt:lpstr>Tahoma</vt:lpstr>
      <vt:lpstr>Times New Roman</vt:lpstr>
      <vt:lpstr>TimesNewRoman</vt:lpstr>
      <vt:lpstr>TimesNewRoman,Italic</vt:lpstr>
      <vt:lpstr>Tw Cen MT</vt:lpstr>
      <vt:lpstr>Office Theme</vt:lpstr>
      <vt:lpstr>1_Office Theme</vt:lpstr>
      <vt:lpstr>MEMBANGUN KOMUNITAS DAN  KLASTER USAHA  Painan, 17 Februari 2022</vt:lpstr>
      <vt:lpstr>OUTLINE</vt:lpstr>
      <vt:lpstr>KLASTER USAHA</vt:lpstr>
      <vt:lpstr>Klaster usaha</vt:lpstr>
      <vt:lpstr>Klaster usaha</vt:lpstr>
      <vt:lpstr>Manfaat klater industri</vt:lpstr>
      <vt:lpstr>Manfaat klaster industri</vt:lpstr>
      <vt:lpstr>Siklus perkembangan klaster</vt:lpstr>
      <vt:lpstr>Faktor Penentu Klaster Industri</vt:lpstr>
      <vt:lpstr>TAHAPAN UMUM PENGEMBANGAN KLASTER Usaha</vt:lpstr>
      <vt:lpstr>PowerPoint Presentation</vt:lpstr>
      <vt:lpstr>INISIASI :  DIAGNOSTIK KLASTER USAHA</vt:lpstr>
      <vt:lpstr>PENGUMPULAN DATA : IDENTIFIKASI/PEMETAAN</vt:lpstr>
      <vt:lpstr>PENGUMPULAN DATA : IDENTIFIKASI/PEMETAAN</vt:lpstr>
      <vt:lpstr>PENGUMPULAN DATA : IDENTIFIKASI/PEMETAAN</vt:lpstr>
      <vt:lpstr>INISIASI :  DIAGNOSTIK KLASTER USAHA</vt:lpstr>
      <vt:lpstr>PowerPoint Presentation</vt:lpstr>
      <vt:lpstr>RENCANA STRATEGIS</vt:lpstr>
      <vt:lpstr>TAHAPAN PENYUSUNAN ROADMAP</vt:lpstr>
      <vt:lpstr>TAHAP 2 KOLABORASI : PENGEMBANGAN KEMITRAAN &amp; ALIANSI USAHA </vt:lpstr>
      <vt:lpstr>TAHAP 2 KOLABORASI : PENGEMBANGAN KEMITRAAN &amp; ALIANSI USAHA </vt:lpstr>
      <vt:lpstr>TAHAP 2 KOLABORASI : PENGEMBANGAN KEMITRAAN &amp; ALIANSI USAHA </vt:lpstr>
      <vt:lpstr>TAHAP 2 KOLABORASI : PENGEMBANGAN KEMITRAAN &amp; ALIANSI USAHA </vt:lpstr>
      <vt:lpstr>TAHAP 2 KOLABORASI PEMANGKU KEPENTINGAN</vt:lpstr>
      <vt:lpstr>TAHAP 3 IMPLEMENTASI </vt:lpstr>
      <vt:lpstr>TAHAP 3 IMPLEMENTASI </vt:lpstr>
      <vt:lpstr>PowerPoint Presentation</vt:lpstr>
      <vt:lpstr>Pengelompokkan Klaster Industri Prioritas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Industri Peternakan Ayam</vt:lpstr>
      <vt:lpstr>Industri Peternakan Ayam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Ares Albirru Amsal</dc:creator>
  <cp:lastModifiedBy>ekacandra222@gmail.com</cp:lastModifiedBy>
  <cp:revision>69</cp:revision>
  <dcterms:created xsi:type="dcterms:W3CDTF">2021-02-13T03:46:00Z</dcterms:created>
  <dcterms:modified xsi:type="dcterms:W3CDTF">2022-02-14T04:04:49Z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BDD02ABF539A4199A4E536DD0A431D9D</vt:lpwstr>
  </property>
  <property fmtid="{D5CDD505-2E9C-101B-9397-08002B2CF9AE}" pid="3" name="KSOProductBuildVer">
    <vt:lpwstr>1033-11.2.0.10463</vt:lpwstr>
  </property>
</Properties>
</file>