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3" r:id="rId2"/>
  </p:sldMasterIdLst>
  <p:notesMasterIdLst>
    <p:notesMasterId r:id="rId39"/>
  </p:notesMasterIdLst>
  <p:handoutMasterIdLst>
    <p:handoutMasterId r:id="rId40"/>
  </p:handoutMasterIdLst>
  <p:sldIdLst>
    <p:sldId id="303" r:id="rId3"/>
    <p:sldId id="256" r:id="rId4"/>
    <p:sldId id="257" r:id="rId5"/>
    <p:sldId id="547" r:id="rId6"/>
    <p:sldId id="548" r:id="rId7"/>
    <p:sldId id="562" r:id="rId8"/>
    <p:sldId id="561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8" r:id="rId37"/>
    <p:sldId id="607" r:id="rId38"/>
  </p:sldIdLst>
  <p:sldSz cx="12192000" cy="6858000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56" y="3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CD8D8EDE-E3FE-4BBA-9070-914AE90FE3D2}" type="pres">
      <dgm:prSet presAssocID="{B3E39A80-D6B7-4E26-B22E-327D37299CB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309C8AC-5AE5-453D-B250-B59409402677}" type="pres">
      <dgm:prSet presAssocID="{F4DCAFF9-3CD8-4192-92EC-2050EBC96D81}" presName="composite" presStyleCnt="0"/>
      <dgm:spPr/>
    </dgm:pt>
    <dgm:pt modelId="{3F99ADC3-4E63-4112-B57C-81AA1708903B}" type="pres">
      <dgm:prSet presAssocID="{F4DCAFF9-3CD8-4192-92EC-2050EBC96D81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A8E31-FE01-4186-9CB0-651635CCC90E}" type="pres">
      <dgm:prSet presAssocID="{F4DCAFF9-3CD8-4192-92EC-2050EBC96D81}" presName="rect1" presStyleLbl="alignImgPlace1" presStyleIdx="0" presStyleCnt="1" custScaleX="224684" custScaleY="189505" custLinFactNeighborX="-43063" custLinFactNeighborY="133"/>
      <dgm:spPr>
        <a:prstGeom prst="parallelogram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89C3CF8-00EC-4325-A27A-871C0ACCAAD9}" type="presOf" srcId="{F4DCAFF9-3CD8-4192-92EC-2050EBC96D81}" destId="{3F99ADC3-4E63-4112-B57C-81AA1708903B}" srcOrd="0" destOrd="0" presId="urn:microsoft.com/office/officeart/2008/layout/PictureGrid"/>
    <dgm:cxn modelId="{65E24EE2-F2A2-416F-B7BE-8AB5F4851C30}" type="presOf" srcId="{B3E39A80-D6B7-4E26-B22E-327D37299CB1}" destId="{CD8D8EDE-E3FE-4BBA-9070-914AE90FE3D2}" srcOrd="0" destOrd="0" presId="urn:microsoft.com/office/officeart/2008/layout/PictureGrid"/>
    <dgm:cxn modelId="{F71D1332-0240-4FAF-A0F2-8A25D6E434E8}" type="presParOf" srcId="{CD8D8EDE-E3FE-4BBA-9070-914AE90FE3D2}" destId="{B309C8AC-5AE5-453D-B250-B59409402677}" srcOrd="0" destOrd="0" presId="urn:microsoft.com/office/officeart/2008/layout/PictureGrid"/>
    <dgm:cxn modelId="{1833621B-E523-4115-90BF-8840327BA111}" type="presParOf" srcId="{B309C8AC-5AE5-453D-B250-B59409402677}" destId="{3F99ADC3-4E63-4112-B57C-81AA1708903B}" srcOrd="0" destOrd="0" presId="urn:microsoft.com/office/officeart/2008/layout/PictureGrid"/>
    <dgm:cxn modelId="{49D66505-9A9A-4D8D-B0ED-34EE714140FC}" type="presParOf" srcId="{B309C8AC-5AE5-453D-B250-B59409402677}" destId="{BD9A8E31-FE01-4186-9CB0-651635CCC90E}" srcOrd="1" destOrd="0" presId="urn:microsoft.com/office/officeart/2008/layout/PictureGrid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9ADC3-4E63-4112-B57C-81AA1708903B}">
      <dsp:nvSpPr>
        <dsp:cNvPr id="0" name=""/>
        <dsp:cNvSpPr/>
      </dsp:nvSpPr>
      <dsp:spPr>
        <a:xfrm>
          <a:off x="3016773" y="992519"/>
          <a:ext cx="3687973" cy="55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8110" rIns="118110" bIns="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016773" y="992519"/>
        <a:ext cx="3687973" cy="553196"/>
      </dsp:txXfrm>
    </dsp:sp>
    <dsp:sp modelId="{BD9A8E31-FE01-4186-9CB0-651635CCC90E}">
      <dsp:nvSpPr>
        <dsp:cNvPr id="0" name=""/>
        <dsp:cNvSpPr/>
      </dsp:nvSpPr>
      <dsp:spPr>
        <a:xfrm>
          <a:off x="0" y="9801"/>
          <a:ext cx="8286287" cy="6988894"/>
        </a:xfrm>
        <a:prstGeom prst="parallelogram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FC92382-421E-433D-8647-6335B53CDC0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E3B411F-5FC2-49F1-BBDA-1964435FA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C144C-94E0-4058-ABEB-6EAF7810A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6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C144C-94E0-4058-ABEB-6EAF7810A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C144C-94E0-4058-ABEB-6EAF7810A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0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C144C-94E0-4058-ABEB-6EAF7810A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3276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5E44F-F112-4088-B2B9-C55DFB3F990C}" type="datetimeFigureOut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6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3276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35206-2AB7-4D3B-85AC-F38F7AE21094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75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5836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55064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62" y="732933"/>
            <a:ext cx="10714567" cy="431780"/>
          </a:xfrm>
          <a:prstGeom prst="rect">
            <a:avLst/>
          </a:prstGeom>
        </p:spPr>
        <p:txBody>
          <a:bodyPr vert="horz" lIns="0" tIns="51920" rIns="0" bIns="519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300" b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Numeric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61" y="1261245"/>
            <a:ext cx="10714567" cy="228451"/>
          </a:xfrm>
          <a:prstGeom prst="rect">
            <a:avLst/>
          </a:prstGeom>
        </p:spPr>
        <p:txBody>
          <a:bodyPr vert="horz" lIns="0" tIns="51920" rIns="0" bIns="5192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vehicula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suscipit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89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o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62" y="732933"/>
            <a:ext cx="10714567" cy="431780"/>
          </a:xfrm>
          <a:prstGeom prst="rect">
            <a:avLst/>
          </a:prstGeom>
        </p:spPr>
        <p:txBody>
          <a:bodyPr vert="horz" lIns="0" tIns="51920" rIns="0" bIns="519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300" b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Numeric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61" y="1336196"/>
            <a:ext cx="10714567" cy="228451"/>
          </a:xfrm>
          <a:prstGeom prst="rect">
            <a:avLst/>
          </a:prstGeom>
        </p:spPr>
        <p:txBody>
          <a:bodyPr vert="horz" lIns="0" tIns="51920" rIns="0" bIns="5192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vehicula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suscipit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1377593" y="1313896"/>
            <a:ext cx="9405075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dia Placeholder 17"/>
          <p:cNvSpPr>
            <a:spLocks noGrp="1"/>
          </p:cNvSpPr>
          <p:nvPr>
            <p:ph type="media" sz="quarter" idx="10"/>
          </p:nvPr>
        </p:nvSpPr>
        <p:spPr>
          <a:xfrm>
            <a:off x="357809" y="1412231"/>
            <a:ext cx="8249971" cy="4603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9190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97600" y="0"/>
            <a:ext cx="5994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97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64411" y="584200"/>
            <a:ext cx="4305300" cy="381000"/>
          </a:xfrm>
        </p:spPr>
        <p:txBody>
          <a:bodyPr>
            <a:noAutofit/>
          </a:bodyPr>
          <a:lstStyle>
            <a:lvl1pPr>
              <a:defRPr sz="36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d-ID" b="1"/>
              <a:t>Rona Binham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764411" y="959645"/>
            <a:ext cx="4305300" cy="2849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WEB DEVELOPER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822833" y="1356360"/>
            <a:ext cx="4825219" cy="48768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aseline="0"/>
            </a:lvl1pPr>
            <a:lvl2pPr marL="457219" indent="0">
              <a:buFont typeface="Arial" panose="020B0604020202020204" pitchFamily="34" charset="0"/>
              <a:buNone/>
              <a:defRPr sz="1300"/>
            </a:lvl2pPr>
            <a:lvl3pPr marL="914437" indent="0">
              <a:buFont typeface="Arial" panose="020B0604020202020204" pitchFamily="34" charset="0"/>
              <a:buNone/>
              <a:defRPr sz="1300"/>
            </a:lvl3pPr>
            <a:lvl4pPr marL="1371656" indent="0">
              <a:buFont typeface="Arial" panose="020B0604020202020204" pitchFamily="34" charset="0"/>
              <a:buNone/>
              <a:defRPr sz="1300"/>
            </a:lvl4pPr>
            <a:lvl5pPr marL="1828877" indent="0"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 dirty="0"/>
              <a:t>Click to edit Personal Info</a:t>
            </a:r>
          </a:p>
        </p:txBody>
      </p:sp>
    </p:spTree>
    <p:extLst>
      <p:ext uri="{BB962C8B-B14F-4D97-AF65-F5344CB8AC3E}">
        <p14:creationId xmlns:p14="http://schemas.microsoft.com/office/powerpoint/2010/main" val="30068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6739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Skills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19064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Team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9897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Process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3013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Portfolio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10072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8684" y="3004603"/>
            <a:ext cx="3519917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0" spc="-15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901422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77236" y="3418073"/>
            <a:ext cx="213353" cy="213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4058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84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81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400800" y="787400"/>
            <a:ext cx="4267200" cy="609600"/>
          </a:xfrm>
          <a:prstGeom prst="rect">
            <a:avLst/>
          </a:prstGeom>
        </p:spPr>
        <p:txBody>
          <a:bodyPr tIns="243829" anchor="b">
            <a:noAutofit/>
          </a:bodyPr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MESSAGE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00800" y="1397000"/>
            <a:ext cx="42672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828800" y="5226273"/>
            <a:ext cx="2540000" cy="43793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4583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75200" y="5226273"/>
            <a:ext cx="2540000" cy="43793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823200" y="5226273"/>
            <a:ext cx="2540000" cy="43793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96870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987296" y="-25400"/>
            <a:ext cx="11988800" cy="609600"/>
          </a:xfrm>
          <a:prstGeom prst="rect">
            <a:avLst/>
          </a:prstGeom>
        </p:spPr>
        <p:txBody>
          <a:bodyPr tIns="243829" anchor="t"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MEET OUR TEAM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930400" y="646176"/>
            <a:ext cx="119888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422400" y="5156200"/>
            <a:ext cx="25400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876800" y="5156200"/>
            <a:ext cx="25400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422400" y="4851400"/>
            <a:ext cx="2540000" cy="304800"/>
          </a:xfrm>
          <a:prstGeom prst="rect">
            <a:avLst/>
          </a:prstGeom>
        </p:spPr>
        <p:txBody>
          <a:bodyPr anchor="t"/>
          <a:lstStyle>
            <a:lvl1pPr algn="ctr">
              <a:defRPr sz="13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Chief operative officer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76800" y="4851400"/>
            <a:ext cx="25400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Accounting manager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4546600"/>
            <a:ext cx="2540000" cy="304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1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0" y="4546600"/>
            <a:ext cx="2540000" cy="304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1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6" name="Picture Placeholder 43"/>
          <p:cNvSpPr>
            <a:spLocks noGrp="1"/>
          </p:cNvSpPr>
          <p:nvPr>
            <p:ph type="pic" sz="quarter" idx="27"/>
          </p:nvPr>
        </p:nvSpPr>
        <p:spPr>
          <a:xfrm>
            <a:off x="4978400" y="1701800"/>
            <a:ext cx="225552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3"/>
          <p:cNvSpPr>
            <a:spLocks noGrp="1"/>
          </p:cNvSpPr>
          <p:nvPr>
            <p:ph type="pic" sz="quarter" idx="29"/>
          </p:nvPr>
        </p:nvSpPr>
        <p:spPr>
          <a:xfrm>
            <a:off x="1625600" y="1701800"/>
            <a:ext cx="23164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3"/>
          <p:cNvSpPr>
            <a:spLocks noGrp="1"/>
          </p:cNvSpPr>
          <p:nvPr>
            <p:ph type="pic" sz="quarter" idx="30"/>
          </p:nvPr>
        </p:nvSpPr>
        <p:spPr>
          <a:xfrm>
            <a:off x="8229600" y="1701800"/>
            <a:ext cx="2316480" cy="2560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28000" y="5156200"/>
            <a:ext cx="25400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8128000" y="4851400"/>
            <a:ext cx="25400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Accounting manager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8128000" y="4546600"/>
            <a:ext cx="2540000" cy="304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1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664910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980773" y="-25400"/>
            <a:ext cx="8280827" cy="609600"/>
          </a:xfrm>
          <a:prstGeom prst="rect">
            <a:avLst/>
          </a:prstGeom>
        </p:spPr>
        <p:txBody>
          <a:bodyPr tIns="243829" anchor="t"/>
          <a:lstStyle>
            <a:lvl1pPr algn="l">
              <a:defRPr>
                <a:solidFill>
                  <a:srgbClr val="60BC97"/>
                </a:solidFill>
              </a:defRPr>
            </a:lvl1pPr>
          </a:lstStyle>
          <a:p>
            <a:r>
              <a:rPr lang="en-US" dirty="0"/>
              <a:t>OUR SERVICES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998555" y="685800"/>
            <a:ext cx="8211820" cy="406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5" y="4677234"/>
            <a:ext cx="2946401" cy="12909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12801" y="4140204"/>
            <a:ext cx="2946400" cy="37651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572000" y="4677230"/>
            <a:ext cx="2946400" cy="13933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572000" y="4241800"/>
            <a:ext cx="2946400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8362461" y="4677230"/>
            <a:ext cx="2813539" cy="13933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362461" y="4140200"/>
            <a:ext cx="2813539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985196" y="-25400"/>
            <a:ext cx="10058400" cy="609600"/>
          </a:xfrm>
          <a:prstGeom prst="rect">
            <a:avLst/>
          </a:prstGeom>
        </p:spPr>
        <p:txBody>
          <a:bodyPr tIns="243829" anchor="t"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KEY MILESTONES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930400" y="685800"/>
            <a:ext cx="102616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994399" y="4243761"/>
            <a:ext cx="2133600" cy="12172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940800" y="2404473"/>
            <a:ext cx="914400" cy="3133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2012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30400" y="2395944"/>
            <a:ext cx="914400" cy="3133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2013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04000" y="2404473"/>
            <a:ext cx="914400" cy="3133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2014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267200" y="2404473"/>
            <a:ext cx="914400" cy="3133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2015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994404" y="3835400"/>
            <a:ext cx="2133601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1" baseline="0">
                <a:solidFill>
                  <a:srgbClr val="353535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331201" y="4243761"/>
            <a:ext cx="2133600" cy="12172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331206" y="3835400"/>
            <a:ext cx="2133601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1" baseline="0">
                <a:solidFill>
                  <a:srgbClr val="353535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219203" y="4243761"/>
            <a:ext cx="2235199" cy="12172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219200" y="3835400"/>
            <a:ext cx="2235200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1" baseline="0">
                <a:solidFill>
                  <a:srgbClr val="353535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3573673" y="4243761"/>
            <a:ext cx="2319129" cy="12172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3573669" y="3835400"/>
            <a:ext cx="2319131" cy="40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1" baseline="0">
                <a:solidFill>
                  <a:srgbClr val="353535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41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10740" y="-25400"/>
            <a:ext cx="10181265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TEXT SAMPLE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10740" y="685800"/>
            <a:ext cx="10181265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3835400"/>
            <a:ext cx="5384800" cy="1930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97600" y="3835400"/>
            <a:ext cx="5384800" cy="1930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08000" y="2108200"/>
            <a:ext cx="10972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8000" y="3429000"/>
            <a:ext cx="5384800" cy="406400"/>
          </a:xfrm>
          <a:prstGeom prst="rect">
            <a:avLst/>
          </a:prstGeom>
        </p:spPr>
        <p:txBody>
          <a:bodyPr anchor="b"/>
          <a:lstStyle>
            <a:lvl1pPr algn="l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SECOND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97600" y="3429000"/>
            <a:ext cx="5384800" cy="40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THIRD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1701800"/>
            <a:ext cx="10972800" cy="406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FIRST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7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980019" y="-25400"/>
            <a:ext cx="10261600" cy="609600"/>
          </a:xfrm>
          <a:prstGeom prst="rect">
            <a:avLst/>
          </a:prstGeom>
        </p:spPr>
        <p:txBody>
          <a:bodyPr tIns="243829" anchor="t">
            <a:noAutofit/>
          </a:bodyPr>
          <a:lstStyle>
            <a:lvl1pPr>
              <a:defRPr sz="3500" b="1">
                <a:latin typeface="Coolvetica Rg" pitchFamily="34" charset="0"/>
              </a:defRPr>
            </a:lvl1pPr>
          </a:lstStyle>
          <a:p>
            <a:r>
              <a:rPr lang="en-US" dirty="0"/>
              <a:t>BULLETS &amp; NUMBERING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930400" y="584200"/>
            <a:ext cx="102616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  <a:latin typeface="GeosansLight" pitchFamily="2" charset="0"/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30400" y="3632200"/>
            <a:ext cx="38608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30400" y="5054600"/>
            <a:ext cx="38608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518400" y="3632200"/>
            <a:ext cx="39624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30400" y="3225800"/>
            <a:ext cx="3860800" cy="40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30400" y="4749800"/>
            <a:ext cx="3860800" cy="40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518400" y="3225800"/>
            <a:ext cx="3962400" cy="40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930400" y="2006600"/>
            <a:ext cx="38608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518400" y="5054600"/>
            <a:ext cx="39624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518400" y="2006600"/>
            <a:ext cx="39624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930400" y="1701800"/>
            <a:ext cx="3860800" cy="304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518400" y="4749800"/>
            <a:ext cx="3962400" cy="40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518400" y="1701800"/>
            <a:ext cx="3962400" cy="304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12800" y="1905000"/>
            <a:ext cx="1016000" cy="1016000"/>
          </a:xfrm>
          <a:prstGeom prst="rect">
            <a:avLst/>
          </a:prstGeom>
        </p:spPr>
        <p:txBody>
          <a:bodyPr anchor="ctr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1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2800" y="3327400"/>
            <a:ext cx="1016000" cy="1016000"/>
          </a:xfrm>
          <a:prstGeom prst="rect">
            <a:avLst/>
          </a:prstGeom>
        </p:spPr>
        <p:txBody>
          <a:bodyPr anchor="ctr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2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2800" y="4648200"/>
            <a:ext cx="1016000" cy="1016000"/>
          </a:xfrm>
          <a:prstGeom prst="rect">
            <a:avLst/>
          </a:prstGeom>
        </p:spPr>
        <p:txBody>
          <a:bodyPr anchor="b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3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400800" y="1701800"/>
            <a:ext cx="1016000" cy="1016000"/>
          </a:xfrm>
          <a:prstGeom prst="rect">
            <a:avLst/>
          </a:prstGeom>
        </p:spPr>
        <p:txBody>
          <a:bodyPr anchor="b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4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400800" y="3327400"/>
            <a:ext cx="1016000" cy="1016000"/>
          </a:xfrm>
          <a:prstGeom prst="rect">
            <a:avLst/>
          </a:prstGeom>
        </p:spPr>
        <p:txBody>
          <a:bodyPr anchor="ctr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5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00800" y="4648200"/>
            <a:ext cx="1016000" cy="1016000"/>
          </a:xfrm>
          <a:prstGeom prst="rect">
            <a:avLst/>
          </a:prstGeom>
        </p:spPr>
        <p:txBody>
          <a:bodyPr anchor="b"/>
          <a:lstStyle>
            <a:lvl1pPr algn="ctr">
              <a:defRPr sz="37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85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EATUR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ICON FEATURE BLOCKS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858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18403" y="5664200"/>
            <a:ext cx="2295004" cy="711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40000" y="5664200"/>
            <a:ext cx="2235200" cy="711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03" y="5359402"/>
            <a:ext cx="2295004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540000" y="5359402"/>
            <a:ext cx="2235200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1119" y="5664200"/>
            <a:ext cx="2235200" cy="711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981119" y="5359402"/>
            <a:ext cx="2235200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518403" y="3225800"/>
            <a:ext cx="2295004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540000" y="3225800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518403" y="2921002"/>
            <a:ext cx="2295004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540000" y="2921002"/>
            <a:ext cx="2235200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981119" y="3225800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981119" y="2921002"/>
            <a:ext cx="2235200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0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 algn="l">
              <a:defRPr>
                <a:solidFill>
                  <a:srgbClr val="60BC97"/>
                </a:solidFill>
              </a:defRPr>
            </a:lvl1pPr>
          </a:lstStyle>
          <a:p>
            <a:r>
              <a:rPr lang="en-US" dirty="0"/>
              <a:t>STEPS PROCESS LAYOUT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604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5200" y="3225800"/>
            <a:ext cx="2032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6400" y="29210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55206" y="2921000"/>
            <a:ext cx="2031999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06400" y="2616200"/>
            <a:ext cx="21336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454400" y="35306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04000" y="29210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454405" y="3225800"/>
            <a:ext cx="2114241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604000" y="2616200"/>
            <a:ext cx="21336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7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01182" y="-26541"/>
            <a:ext cx="10190823" cy="609600"/>
          </a:xfrm>
          <a:prstGeom prst="rect">
            <a:avLst/>
          </a:prstGeom>
        </p:spPr>
        <p:txBody>
          <a:bodyPr tIns="243829" anchor="t"/>
          <a:lstStyle>
            <a:lvl1pPr>
              <a:defRPr b="1">
                <a:solidFill>
                  <a:srgbClr val="60BC97"/>
                </a:solidFill>
              </a:defRPr>
            </a:lvl1pPr>
          </a:lstStyle>
          <a:p>
            <a:r>
              <a:rPr lang="en-US" dirty="0"/>
              <a:t>MAP DISTRIBUTION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01182" y="684659"/>
            <a:ext cx="10190823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406400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04806" y="1600200"/>
            <a:ext cx="4063999" cy="304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9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27203" y="5461000"/>
            <a:ext cx="3059612" cy="711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727200" y="3327400"/>
            <a:ext cx="3251200" cy="711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737056" y="5156200"/>
            <a:ext cx="3049757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900" b="0" baseline="0">
                <a:solidFill>
                  <a:schemeClr val="accent5">
                    <a:lumMod val="7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1727200" y="3022600"/>
            <a:ext cx="32512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727203" y="4343400"/>
            <a:ext cx="3059612" cy="711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1737056" y="4038600"/>
            <a:ext cx="3049757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900" b="0" baseline="0">
                <a:solidFill>
                  <a:srgbClr val="60BC97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2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LINE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85800"/>
            <a:ext cx="101600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90360" y="5314244"/>
            <a:ext cx="11084821" cy="812800"/>
          </a:xfrm>
          <a:prstGeom prst="rect">
            <a:avLst/>
          </a:prstGeo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00780" y="4953002"/>
            <a:ext cx="11084821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6683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BAR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0859" y="6858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90360" y="5257800"/>
            <a:ext cx="11084821" cy="812800"/>
          </a:xfrm>
          <a:prstGeom prst="rect">
            <a:avLst/>
          </a:prstGeo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00780" y="4953002"/>
            <a:ext cx="11084821" cy="3612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34225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PRICING PLAN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858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727200" y="4851400"/>
            <a:ext cx="2445925" cy="609600"/>
          </a:xfrm>
        </p:spPr>
        <p:txBody>
          <a:bodyPr anchor="ctr">
            <a:noAutofit/>
          </a:bodyPr>
          <a:lstStyle>
            <a:lvl1pPr algn="ctr">
              <a:defRPr sz="64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</a:lstStyle>
          <a:p>
            <a:pPr lvl="0"/>
            <a:r>
              <a:rPr lang="en-US" dirty="0"/>
              <a:t>CLICK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1727200" y="2209800"/>
            <a:ext cx="2438400" cy="406400"/>
          </a:xfrm>
        </p:spPr>
        <p:txBody>
          <a:bodyPr anchor="ctr">
            <a:noAutofit/>
          </a:bodyPr>
          <a:lstStyle>
            <a:lvl1pPr algn="ctr">
              <a:defRPr sz="2100" b="0" u="none">
                <a:solidFill>
                  <a:schemeClr val="bg1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727200" y="3530600"/>
            <a:ext cx="2438400" cy="1143000"/>
          </a:xfrm>
        </p:spPr>
        <p:txBody>
          <a:bodyPr>
            <a:normAutofit/>
          </a:bodyPr>
          <a:lstStyle>
            <a:lvl1pPr algn="ctr">
              <a:defRPr sz="160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4851400"/>
            <a:ext cx="2445925" cy="609600"/>
          </a:xfrm>
        </p:spPr>
        <p:txBody>
          <a:bodyPr anchor="ctr">
            <a:noAutofit/>
          </a:bodyPr>
          <a:lstStyle>
            <a:lvl1pPr algn="ctr">
              <a:defRPr sz="64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</a:lstStyle>
          <a:p>
            <a:pPr lvl="0"/>
            <a:r>
              <a:rPr lang="en-US" dirty="0"/>
              <a:t>CLICK 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876800" y="2209800"/>
            <a:ext cx="2438400" cy="406400"/>
          </a:xfrm>
        </p:spPr>
        <p:txBody>
          <a:bodyPr anchor="ctr">
            <a:noAutofit/>
          </a:bodyPr>
          <a:lstStyle>
            <a:lvl1pPr algn="ctr">
              <a:defRPr sz="2100" b="0" u="none">
                <a:solidFill>
                  <a:schemeClr val="bg1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876800" y="3556000"/>
            <a:ext cx="2438400" cy="1016000"/>
          </a:xfrm>
        </p:spPr>
        <p:txBody>
          <a:bodyPr>
            <a:normAutofit/>
          </a:bodyPr>
          <a:lstStyle>
            <a:lvl1pPr algn="ctr">
              <a:defRPr sz="160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8026400" y="4851400"/>
            <a:ext cx="2540000" cy="609600"/>
          </a:xfrm>
        </p:spPr>
        <p:txBody>
          <a:bodyPr anchor="ctr">
            <a:noAutofit/>
          </a:bodyPr>
          <a:lstStyle>
            <a:lvl1pPr algn="ctr">
              <a:defRPr sz="64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</a:lstStyle>
          <a:p>
            <a:pPr lvl="0"/>
            <a:r>
              <a:rPr lang="en-US" dirty="0"/>
              <a:t>CLICK 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7924800" y="2209800"/>
            <a:ext cx="2641600" cy="406400"/>
          </a:xfrm>
        </p:spPr>
        <p:txBody>
          <a:bodyPr anchor="ctr">
            <a:noAutofit/>
          </a:bodyPr>
          <a:lstStyle>
            <a:lvl1pPr algn="ctr">
              <a:defRPr sz="2100" b="0" u="none">
                <a:solidFill>
                  <a:schemeClr val="bg1"/>
                </a:solidFill>
                <a:latin typeface="Coolvetica Rg" pitchFamily="34" charset="0"/>
                <a:ea typeface="123marker" pitchFamily="2" charset="0"/>
                <a:cs typeface="WeblySleek UI Semibold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8026400" y="3556000"/>
            <a:ext cx="2540000" cy="1016000"/>
          </a:xfrm>
        </p:spPr>
        <p:txBody>
          <a:bodyPr>
            <a:normAutofit/>
          </a:bodyPr>
          <a:lstStyle>
            <a:lvl1pPr algn="ctr">
              <a:defRPr sz="160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5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/>
          <a:lstStyle>
            <a:lvl1pPr>
              <a:defRPr/>
            </a:lvl1pPr>
          </a:lstStyle>
          <a:p>
            <a:r>
              <a:rPr lang="en-US" dirty="0"/>
              <a:t>OUR PORTFOLIO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21725" y="6858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26"/>
          </p:nvPr>
        </p:nvSpPr>
        <p:spPr>
          <a:xfrm>
            <a:off x="914400" y="1498600"/>
            <a:ext cx="2438400" cy="477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1"/>
          <p:cNvSpPr>
            <a:spLocks noGrp="1"/>
          </p:cNvSpPr>
          <p:nvPr>
            <p:ph type="pic" sz="quarter" idx="27"/>
          </p:nvPr>
        </p:nvSpPr>
        <p:spPr>
          <a:xfrm>
            <a:off x="8794099" y="1498600"/>
            <a:ext cx="2422540" cy="477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6" name="Picture Placeholder 41"/>
          <p:cNvSpPr>
            <a:spLocks noGrp="1"/>
          </p:cNvSpPr>
          <p:nvPr>
            <p:ph type="pic" sz="quarter" idx="28"/>
          </p:nvPr>
        </p:nvSpPr>
        <p:spPr>
          <a:xfrm>
            <a:off x="3474625" y="1498602"/>
            <a:ext cx="2434435" cy="4782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9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6096000" y="1498600"/>
            <a:ext cx="2438400" cy="477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8879840" y="4953000"/>
            <a:ext cx="229616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900" b="0">
                <a:solidFill>
                  <a:schemeClr val="bg1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879840" y="4729480"/>
            <a:ext cx="2296160" cy="3251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6197600" y="4953000"/>
            <a:ext cx="229616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900" b="0">
                <a:solidFill>
                  <a:schemeClr val="bg1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197600" y="4729480"/>
            <a:ext cx="2296160" cy="3251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556000" y="4953000"/>
            <a:ext cx="229616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900" b="0">
                <a:solidFill>
                  <a:schemeClr val="bg1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556000" y="4729480"/>
            <a:ext cx="2296160" cy="3251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16000" y="4953000"/>
            <a:ext cx="2296160" cy="81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900" b="0">
                <a:solidFill>
                  <a:schemeClr val="bg1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016000" y="4729480"/>
            <a:ext cx="2296160" cy="3251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 b="0" baseline="0">
                <a:solidFill>
                  <a:schemeClr val="bg1"/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9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OUR CLIENT S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243829" anchor="t"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WHAT OUR CLIENT SAYS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858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930400" y="2413000"/>
            <a:ext cx="2235200" cy="2133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1828800" y="1701800"/>
            <a:ext cx="23368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876800" y="3327400"/>
            <a:ext cx="2235200" cy="203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775200" y="2616200"/>
            <a:ext cx="23368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26400" y="3124200"/>
            <a:ext cx="2235200" cy="203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7924800" y="2413000"/>
            <a:ext cx="23368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3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0"/>
            <a:ext cx="10160000" cy="609600"/>
          </a:xfrm>
          <a:prstGeom prst="rect">
            <a:avLst/>
          </a:prstGeom>
        </p:spPr>
        <p:txBody>
          <a:bodyPr tIns="243829" anchor="t">
            <a:noAutofit/>
          </a:bodyPr>
          <a:lstStyle>
            <a:lvl1pPr>
              <a:defRPr sz="3500">
                <a:solidFill>
                  <a:srgbClr val="60BC97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85800"/>
            <a:ext cx="10160000" cy="406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40000" y="2311400"/>
            <a:ext cx="3556000" cy="3657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00" b="0" baseline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40000" y="1905000"/>
            <a:ext cx="3556000" cy="406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5"/>
          </p:nvPr>
        </p:nvSpPr>
        <p:spPr>
          <a:xfrm>
            <a:off x="7112000" y="1701800"/>
            <a:ext cx="36576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8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2108200"/>
            <a:ext cx="10972800" cy="1524000"/>
          </a:xfrm>
          <a:prstGeom prst="rect">
            <a:avLst/>
          </a:prstGeom>
        </p:spPr>
        <p:txBody>
          <a:bodyPr tIns="243829">
            <a:noAutofit/>
          </a:bodyPr>
          <a:lstStyle>
            <a:lvl1pPr algn="ctr">
              <a:defRPr sz="4300" b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60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69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263" y="535220"/>
            <a:ext cx="11463688" cy="2387600"/>
          </a:xfrm>
        </p:spPr>
        <p:txBody>
          <a:bodyPr>
            <a:normAutofit/>
          </a:bodyPr>
          <a:lstStyle/>
          <a:p>
            <a:r>
              <a:rPr lang="en-US" sz="4000" dirty="0" err="1"/>
              <a:t>BRIlian</a:t>
            </a:r>
            <a:r>
              <a:rPr lang="en-US" sz="4000" dirty="0"/>
              <a:t> Specialist Development Program (BSDP) </a:t>
            </a:r>
            <a:r>
              <a:rPr lang="en-US" sz="4000" dirty="0" err="1"/>
              <a:t>Mantri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Profil</a:t>
            </a:r>
            <a:r>
              <a:rPr lang="en-US" sz="4000" dirty="0" smtClean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Tahun</a:t>
            </a:r>
            <a:r>
              <a:rPr lang="en-US" sz="4000" dirty="0"/>
              <a:t> 2022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43142"/>
            <a:ext cx="3373120" cy="1031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922" y="2615235"/>
            <a:ext cx="6744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9F2E7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SEKELOMPOK PELANGGAN YANG MEMILIKI KEINGINAN YANG SAMA</a:t>
            </a:r>
          </a:p>
        </p:txBody>
      </p:sp>
      <p:pic>
        <p:nvPicPr>
          <p:cNvPr id="7" name="Picture 12" descr="1349076704_users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56" y="2523185"/>
            <a:ext cx="3343808" cy="25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57788" y="671453"/>
            <a:ext cx="68194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Customer Segment</a:t>
            </a:r>
          </a:p>
        </p:txBody>
      </p:sp>
    </p:spTree>
    <p:extLst>
      <p:ext uri="{BB962C8B-B14F-4D97-AF65-F5344CB8AC3E}">
        <p14:creationId xmlns:p14="http://schemas.microsoft.com/office/powerpoint/2010/main" val="32351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923" y="2470857"/>
            <a:ext cx="6879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9F2E7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NILAI YANG DIBERIKAN KEPADA PELANGGAN ATAU KEUNTUNGAN YANG DIBERIKAN OLEH PERUSAHAAN KEPADA PELANGGAN</a:t>
            </a:r>
          </a:p>
        </p:txBody>
      </p:sp>
      <p:pic>
        <p:nvPicPr>
          <p:cNvPr id="9" name="Picture 6" descr="gi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95" y="2471258"/>
            <a:ext cx="2293750" cy="22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049710" y="551138"/>
            <a:ext cx="65975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20510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47010" y="832462"/>
            <a:ext cx="8544925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+mn-ea"/>
                <a:cs typeface="Raleway"/>
              </a:rPr>
              <a:t>VALUE PREPOSITION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294323" y="5882295"/>
            <a:ext cx="4052708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UNIQUE SELLING PREOPISITION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4325" y="5297520"/>
            <a:ext cx="3667988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KEMUDAHAN PENGGUNAAN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94325" y="4712744"/>
            <a:ext cx="3158233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PENGURANGAN RESIKO 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94327" y="4121449"/>
            <a:ext cx="1066314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HARGA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94323" y="3532611"/>
            <a:ext cx="1027841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MEREK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94323" y="2971991"/>
            <a:ext cx="1085550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DESAIN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94324" y="2381300"/>
            <a:ext cx="2946636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NEWNESS (KEBARUAN)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006289" y="2431823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6289" y="3022513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006289" y="3583133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006289" y="4171972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006289" y="4763267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006289" y="5348043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006289" y="5932817"/>
            <a:ext cx="288032" cy="288032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phaelIcons" pitchFamily="2" charset="0"/>
                <a:ea typeface="+mn-ea"/>
                <a:cs typeface="+mn-cs"/>
              </a:rPr>
              <a:t>Ã</a:t>
            </a:r>
            <a:endParaRPr kumimoji="0" lang="ms-MY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Desain Kreatif Karton Box Kemasan Telur yang Menjual - Cetak Dus Kemasan &amp;  Paper Bag di Surab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Desain Kreatif Karton Box Kemasan Telur yang Menjual - Cetak Dus Kemasan &amp;amp;  Paper Bag di Surab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3" y="2320180"/>
            <a:ext cx="4803273" cy="31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989">
        <p14:doors dir="vert"/>
      </p:transition>
    </mc:Choice>
    <mc:Fallback xmlns="">
      <p:transition spd="slow" advTm="7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002" y="5040402"/>
            <a:ext cx="5838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Empathy Map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gi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3" y="2104193"/>
            <a:ext cx="125941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349076704_users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06" y="2116279"/>
            <a:ext cx="147531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1222277" y="3128131"/>
            <a:ext cx="156408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VALUE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PROPOSITION</a:t>
            </a: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8682223" y="3175140"/>
            <a:ext cx="1136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CUSTOMER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SEGMENTS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89" y="2077174"/>
            <a:ext cx="199972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3296839" y="2677338"/>
            <a:ext cx="15673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00943" y="2712607"/>
            <a:ext cx="1567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339922fbackground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062360" y="3222765"/>
            <a:ext cx="1801552" cy="181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3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610" y="284891"/>
            <a:ext cx="1157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BEREMPATI PADA PELANGGANG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610" y="1340628"/>
            <a:ext cx="11578821" cy="40522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8610" y="1307175"/>
            <a:ext cx="11578821" cy="4052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8610" y="1307175"/>
            <a:ext cx="11578821" cy="4052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8609" y="5359417"/>
            <a:ext cx="5776960" cy="1310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0471" y="5359417"/>
            <a:ext cx="5776960" cy="13101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7677" y="1307176"/>
            <a:ext cx="519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DIPIKIRKAN DAN DIRASAKAN?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6645" y="4634144"/>
            <a:ext cx="450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DIKATAKAN &amp; DILAKUKAN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413" y="2993847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DIDENGAR?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4891" y="2993847"/>
            <a:ext cx="344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 YANG DILIHAT?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731" y="5387118"/>
            <a:ext cx="1993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KESULITAN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6440" y="5371452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CITA-CITA</a:t>
            </a:r>
          </a:p>
        </p:txBody>
      </p:sp>
      <p:sp>
        <p:nvSpPr>
          <p:cNvPr id="22" name="Oval 21"/>
          <p:cNvSpPr/>
          <p:nvPr/>
        </p:nvSpPr>
        <p:spPr>
          <a:xfrm>
            <a:off x="4950276" y="2993847"/>
            <a:ext cx="1598605" cy="40480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head0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98" y="2352916"/>
            <a:ext cx="2773961" cy="18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9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Anda sebagai pemilik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tr-TR" dirty="0" smtClean="0"/>
              <a:t>, </a:t>
            </a:r>
            <a:r>
              <a:rPr lang="tr-TR" dirty="0"/>
              <a:t>Anda seorang perempuan berusia </a:t>
            </a:r>
            <a:r>
              <a:rPr lang="tr-TR" dirty="0" smtClean="0"/>
              <a:t>3</a:t>
            </a:r>
            <a:r>
              <a:rPr lang="en-US" dirty="0" smtClean="0"/>
              <a:t>5</a:t>
            </a:r>
            <a:r>
              <a:rPr lang="tr-TR" dirty="0" smtClean="0"/>
              <a:t>-</a:t>
            </a:r>
            <a:r>
              <a:rPr lang="en-US" dirty="0" smtClean="0"/>
              <a:t>40</a:t>
            </a:r>
            <a:r>
              <a:rPr lang="tr-TR" dirty="0" smtClean="0"/>
              <a:t> </a:t>
            </a:r>
            <a:r>
              <a:rPr lang="tr-TR" dirty="0"/>
              <a:t>tahun dan memutuskan orang-orang yang seperti Anda adalah target marketnya, yaitu perempuan berusia </a:t>
            </a:r>
            <a:r>
              <a:rPr lang="en-US" dirty="0" smtClean="0"/>
              <a:t>35</a:t>
            </a:r>
            <a:r>
              <a:rPr lang="tr-TR" dirty="0" smtClean="0"/>
              <a:t>-</a:t>
            </a:r>
            <a:r>
              <a:rPr lang="en-US" dirty="0" smtClean="0"/>
              <a:t>4</a:t>
            </a:r>
            <a:r>
              <a:rPr lang="tr-TR" dirty="0" smtClean="0"/>
              <a:t>0 </a:t>
            </a:r>
            <a:r>
              <a:rPr lang="tr-TR" dirty="0"/>
              <a:t>tahun dengan Social economic status B dan A atau kalangan menengah atas.</a:t>
            </a:r>
          </a:p>
          <a:p>
            <a:r>
              <a:rPr lang="tr-TR" dirty="0"/>
              <a:t>BUAT CUSTOMER EMPATHY MAP!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6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Apakah kesulitan yang dihadapi oleh target market Anda ?</a:t>
            </a:r>
          </a:p>
          <a:p>
            <a:pPr lvl="1"/>
            <a:r>
              <a:rPr lang="tr-TR" dirty="0"/>
              <a:t>1.</a:t>
            </a:r>
          </a:p>
          <a:p>
            <a:pPr lvl="1"/>
            <a:r>
              <a:rPr lang="tr-TR" dirty="0"/>
              <a:t>2.</a:t>
            </a:r>
          </a:p>
          <a:p>
            <a:pPr lvl="1"/>
            <a:r>
              <a:rPr lang="tr-TR" dirty="0"/>
              <a:t>3.</a:t>
            </a:r>
          </a:p>
          <a:p>
            <a:pPr lvl="1"/>
            <a:r>
              <a:rPr lang="tr-TR" dirty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2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Apakah cita-cita mereka ?</a:t>
            </a:r>
          </a:p>
          <a:p>
            <a:pPr lvl="1"/>
            <a:r>
              <a:rPr lang="tr-TR" dirty="0"/>
              <a:t>1.</a:t>
            </a:r>
          </a:p>
          <a:p>
            <a:pPr lvl="1"/>
            <a:r>
              <a:rPr lang="tr-TR" dirty="0"/>
              <a:t>2.</a:t>
            </a:r>
          </a:p>
          <a:p>
            <a:pPr lvl="1"/>
            <a:r>
              <a:rPr lang="tr-TR" dirty="0"/>
              <a:t>3.</a:t>
            </a:r>
          </a:p>
          <a:p>
            <a:pPr lvl="1"/>
            <a:r>
              <a:rPr lang="tr-TR" dirty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Apa</a:t>
            </a:r>
            <a:r>
              <a:rPr lang="tr-TR" dirty="0"/>
              <a:t> </a:t>
            </a:r>
            <a:r>
              <a:rPr lang="tr-TR" dirty="0" err="1"/>
              <a:t>saja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mereka</a:t>
            </a:r>
            <a:r>
              <a:rPr lang="tr-TR" dirty="0"/>
              <a:t> </a:t>
            </a:r>
            <a:r>
              <a:rPr lang="tr-TR" b="1" dirty="0" err="1"/>
              <a:t>lihat</a:t>
            </a:r>
            <a:r>
              <a:rPr lang="tr-TR" dirty="0"/>
              <a:t> ?</a:t>
            </a:r>
          </a:p>
          <a:p>
            <a:pPr lvl="1"/>
            <a:r>
              <a:rPr lang="tr-TR" dirty="0"/>
              <a:t>1.</a:t>
            </a:r>
          </a:p>
          <a:p>
            <a:pPr lvl="1"/>
            <a:r>
              <a:rPr lang="tr-TR" dirty="0"/>
              <a:t>2.</a:t>
            </a:r>
          </a:p>
          <a:p>
            <a:pPr lvl="1"/>
            <a:r>
              <a:rPr lang="tr-TR" dirty="0"/>
              <a:t>3.</a:t>
            </a:r>
          </a:p>
          <a:p>
            <a:pPr lvl="1"/>
            <a:r>
              <a:rPr lang="tr-TR" dirty="0"/>
              <a:t>4.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folllowing</a:t>
            </a:r>
            <a:r>
              <a:rPr lang="en-US" dirty="0"/>
              <a:t> twitter? </a:t>
            </a:r>
            <a:r>
              <a:rPr lang="en-US" dirty="0" err="1"/>
              <a:t>Karakternya</a:t>
            </a:r>
            <a:r>
              <a:rPr lang="en-US" dirty="0"/>
              <a:t>? Trend yang </a:t>
            </a:r>
            <a:r>
              <a:rPr lang="en-US" dirty="0" err="1"/>
              <a:t>diikuti</a:t>
            </a:r>
            <a:r>
              <a:rPr lang="en-US" dirty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367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Apa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mereka</a:t>
            </a:r>
            <a:r>
              <a:rPr lang="fi-FI" dirty="0"/>
              <a:t> </a:t>
            </a:r>
            <a:r>
              <a:rPr lang="fi-FI" b="1" dirty="0" err="1"/>
              <a:t>pikir</a:t>
            </a:r>
            <a:r>
              <a:rPr lang="fi-FI" b="1" dirty="0"/>
              <a:t> </a:t>
            </a:r>
            <a:r>
              <a:rPr lang="fi-FI" b="1" dirty="0" err="1"/>
              <a:t>dan</a:t>
            </a:r>
            <a:r>
              <a:rPr lang="fi-FI" b="1" dirty="0"/>
              <a:t> </a:t>
            </a:r>
            <a:r>
              <a:rPr lang="fi-FI" b="1" dirty="0" err="1"/>
              <a:t>rasakan</a:t>
            </a:r>
            <a:r>
              <a:rPr lang="fi-FI" b="1" dirty="0"/>
              <a:t> </a:t>
            </a:r>
            <a:r>
              <a:rPr lang="fi-FI" dirty="0"/>
              <a:t>? </a:t>
            </a:r>
          </a:p>
          <a:p>
            <a:r>
              <a:rPr lang="fi-FI" dirty="0" err="1"/>
              <a:t>Apa</a:t>
            </a:r>
            <a:r>
              <a:rPr lang="fi-FI" dirty="0"/>
              <a:t> </a:t>
            </a:r>
            <a:r>
              <a:rPr lang="fi-FI" dirty="0" err="1"/>
              <a:t>saja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benar-benar</a:t>
            </a:r>
            <a:r>
              <a:rPr lang="fi-FI" dirty="0"/>
              <a:t> </a:t>
            </a:r>
            <a:r>
              <a:rPr lang="fi-FI" dirty="0" err="1"/>
              <a:t>penting</a:t>
            </a:r>
            <a:r>
              <a:rPr lang="fi-FI" dirty="0"/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mereka</a:t>
            </a:r>
            <a:r>
              <a:rPr lang="fi-FI" dirty="0"/>
              <a:t> ? </a:t>
            </a:r>
          </a:p>
          <a:p>
            <a:r>
              <a:rPr lang="fi-FI" dirty="0" err="1"/>
              <a:t>Oke</a:t>
            </a:r>
            <a:r>
              <a:rPr lang="fi-FI" dirty="0"/>
              <a:t> </a:t>
            </a:r>
            <a:r>
              <a:rPr lang="fi-FI" dirty="0" err="1"/>
              <a:t>kalau</a:t>
            </a:r>
            <a:r>
              <a:rPr lang="fi-FI" dirty="0"/>
              <a:t> </a:t>
            </a:r>
            <a:r>
              <a:rPr lang="fi-FI" dirty="0" err="1"/>
              <a:t>mereka</a:t>
            </a:r>
            <a:r>
              <a:rPr lang="fi-FI" dirty="0"/>
              <a:t> </a:t>
            </a:r>
            <a:r>
              <a:rPr lang="fi-FI" dirty="0" err="1"/>
              <a:t>ingin</a:t>
            </a:r>
            <a:r>
              <a:rPr lang="fi-FI" dirty="0"/>
              <a:t> </a:t>
            </a:r>
            <a:r>
              <a:rPr lang="fi-FI" dirty="0" err="1"/>
              <a:t>sukses</a:t>
            </a:r>
            <a:r>
              <a:rPr lang="fi-FI" dirty="0"/>
              <a:t>, </a:t>
            </a:r>
            <a:r>
              <a:rPr lang="fi-FI" dirty="0" err="1"/>
              <a:t>definisi</a:t>
            </a:r>
            <a:r>
              <a:rPr lang="fi-FI" dirty="0"/>
              <a:t> </a:t>
            </a:r>
            <a:r>
              <a:rPr lang="fi-FI" dirty="0" err="1"/>
              <a:t>sukses</a:t>
            </a:r>
            <a:r>
              <a:rPr lang="fi-FI" dirty="0"/>
              <a:t> itu </a:t>
            </a:r>
            <a:r>
              <a:rPr lang="fi-FI" dirty="0" err="1"/>
              <a:t>seperti</a:t>
            </a:r>
            <a:r>
              <a:rPr lang="fi-FI" dirty="0"/>
              <a:t> </a:t>
            </a:r>
            <a:r>
              <a:rPr lang="fi-FI" dirty="0" err="1"/>
              <a:t>apa</a:t>
            </a:r>
            <a:r>
              <a:rPr lang="fi-FI" dirty="0"/>
              <a:t> ? </a:t>
            </a:r>
            <a:r>
              <a:rPr lang="fi-FI" dirty="0" err="1"/>
              <a:t>Apakah</a:t>
            </a:r>
            <a:r>
              <a:rPr lang="fi-FI" dirty="0"/>
              <a:t> </a:t>
            </a:r>
            <a:r>
              <a:rPr lang="fi-FI" dirty="0" err="1"/>
              <a:t>produk</a:t>
            </a:r>
            <a:r>
              <a:rPr lang="fi-FI" dirty="0"/>
              <a:t> </a:t>
            </a:r>
            <a:r>
              <a:rPr lang="fi-FI" dirty="0" err="1"/>
              <a:t>saya</a:t>
            </a:r>
            <a:r>
              <a:rPr lang="fi-FI" dirty="0"/>
              <a:t> </a:t>
            </a:r>
            <a:r>
              <a:rPr lang="fi-FI" dirty="0" err="1"/>
              <a:t>relevan</a:t>
            </a:r>
            <a:r>
              <a:rPr lang="fi-FI" dirty="0"/>
              <a:t> </a:t>
            </a:r>
            <a:r>
              <a:rPr lang="fi-FI" dirty="0" err="1"/>
              <a:t>kalau</a:t>
            </a:r>
            <a:r>
              <a:rPr lang="fi-FI" dirty="0"/>
              <a:t> </a:t>
            </a:r>
            <a:r>
              <a:rPr lang="fi-FI" dirty="0" err="1"/>
              <a:t>membantu</a:t>
            </a:r>
            <a:r>
              <a:rPr lang="fi-FI" dirty="0"/>
              <a:t> </a:t>
            </a:r>
            <a:r>
              <a:rPr lang="fi-FI" dirty="0" err="1"/>
              <a:t>mereka</a:t>
            </a:r>
            <a:r>
              <a:rPr lang="fi-FI" dirty="0"/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sukses</a:t>
            </a:r>
            <a:r>
              <a:rPr lang="fi-FI" dirty="0"/>
              <a:t>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28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C3B0-02A5-4DDD-AF90-6A8040A43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5035E-7EEB-42CD-9EAE-5A858B18E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E00FA-3894-42B5-B487-067183AB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Apa</a:t>
            </a:r>
            <a:r>
              <a:rPr lang="es-ES_tradnl" dirty="0"/>
              <a:t> yang </a:t>
            </a:r>
            <a:r>
              <a:rPr lang="es-ES_tradnl" dirty="0" err="1"/>
              <a:t>mereka</a:t>
            </a:r>
            <a:r>
              <a:rPr lang="es-ES_tradnl" dirty="0"/>
              <a:t> </a:t>
            </a:r>
            <a:r>
              <a:rPr lang="es-ES_tradnl" b="1" dirty="0" err="1"/>
              <a:t>dengar</a:t>
            </a:r>
            <a:r>
              <a:rPr lang="es-ES_tradnl" dirty="0"/>
              <a:t> </a:t>
            </a:r>
            <a:r>
              <a:rPr lang="es-ES_tradnl" dirty="0" err="1"/>
              <a:t>dari</a:t>
            </a:r>
            <a:r>
              <a:rPr lang="es-ES_tradnl" dirty="0"/>
              <a:t> teman, </a:t>
            </a:r>
            <a:r>
              <a:rPr lang="es-ES_tradnl" dirty="0" err="1"/>
              <a:t>boss</a:t>
            </a:r>
            <a:r>
              <a:rPr lang="es-ES_tradnl" dirty="0"/>
              <a:t> dan </a:t>
            </a:r>
            <a:r>
              <a:rPr lang="es-ES_tradnl" dirty="0" err="1"/>
              <a:t>influencer</a:t>
            </a:r>
            <a:r>
              <a:rPr lang="es-ES_tradnl" dirty="0"/>
              <a:t> </a:t>
            </a:r>
            <a:r>
              <a:rPr lang="es-ES_tradnl" dirty="0" err="1"/>
              <a:t>mereka</a:t>
            </a:r>
            <a:r>
              <a:rPr lang="es-ES_tradnl" dirty="0"/>
              <a:t> ? </a:t>
            </a:r>
          </a:p>
          <a:p>
            <a:r>
              <a:rPr lang="es-ES_tradnl" dirty="0" err="1"/>
              <a:t>Mungkin</a:t>
            </a:r>
            <a:r>
              <a:rPr lang="es-ES_tradnl" dirty="0"/>
              <a:t> saja </a:t>
            </a:r>
            <a:r>
              <a:rPr lang="es-ES_tradnl" dirty="0" err="1"/>
              <a:t>mereka</a:t>
            </a:r>
            <a:r>
              <a:rPr lang="es-ES_tradnl" dirty="0"/>
              <a:t> </a:t>
            </a:r>
            <a:r>
              <a:rPr lang="es-ES_tradnl" dirty="0" err="1"/>
              <a:t>selalu</a:t>
            </a:r>
            <a:r>
              <a:rPr lang="es-ES_tradnl" dirty="0"/>
              <a:t> </a:t>
            </a:r>
            <a:r>
              <a:rPr lang="es-ES_tradnl" dirty="0" err="1"/>
              <a:t>dikejar</a:t>
            </a:r>
            <a:r>
              <a:rPr lang="es-ES_tradnl" dirty="0"/>
              <a:t> </a:t>
            </a:r>
            <a:r>
              <a:rPr lang="es-ES_tradnl" dirty="0" err="1"/>
              <a:t>deadline</a:t>
            </a:r>
            <a:r>
              <a:rPr lang="es-ES_tradnl" dirty="0"/>
              <a:t> </a:t>
            </a:r>
            <a:r>
              <a:rPr lang="es-ES_tradnl" dirty="0" err="1"/>
              <a:t>dari</a:t>
            </a:r>
            <a:r>
              <a:rPr lang="es-ES_tradnl" dirty="0"/>
              <a:t> </a:t>
            </a:r>
            <a:r>
              <a:rPr lang="es-ES_tradnl" dirty="0" err="1"/>
              <a:t>bos</a:t>
            </a:r>
            <a:r>
              <a:rPr lang="es-ES_tradnl" dirty="0"/>
              <a:t> </a:t>
            </a:r>
            <a:r>
              <a:rPr lang="es-ES_tradnl" dirty="0" err="1"/>
              <a:t>mereka</a:t>
            </a:r>
            <a:r>
              <a:rPr lang="es-ES_tradnl" dirty="0"/>
              <a:t> di </a:t>
            </a:r>
            <a:r>
              <a:rPr lang="es-ES_tradnl" dirty="0" err="1"/>
              <a:t>kantor</a:t>
            </a:r>
            <a:r>
              <a:rPr lang="es-ES_tradnl" dirty="0"/>
              <a:t> ? </a:t>
            </a:r>
          </a:p>
          <a:p>
            <a:r>
              <a:rPr lang="es-ES_tradnl" dirty="0" err="1"/>
              <a:t>Influencer</a:t>
            </a:r>
            <a:r>
              <a:rPr lang="es-ES_tradnl" dirty="0"/>
              <a:t> </a:t>
            </a:r>
            <a:r>
              <a:rPr lang="es-ES_tradnl" dirty="0" err="1"/>
              <a:t>mereka</a:t>
            </a:r>
            <a:r>
              <a:rPr lang="es-ES_tradnl" dirty="0"/>
              <a:t> </a:t>
            </a:r>
            <a:r>
              <a:rPr lang="es-ES_tradnl" dirty="0" err="1"/>
              <a:t>selalu</a:t>
            </a:r>
            <a:r>
              <a:rPr lang="es-ES_tradnl" dirty="0"/>
              <a:t> </a:t>
            </a:r>
            <a:r>
              <a:rPr lang="es-ES_tradnl" dirty="0" err="1"/>
              <a:t>mengajak</a:t>
            </a:r>
            <a:r>
              <a:rPr lang="es-ES_tradnl" dirty="0"/>
              <a:t> </a:t>
            </a:r>
            <a:r>
              <a:rPr lang="es-ES_tradnl" dirty="0" err="1"/>
              <a:t>jadi</a:t>
            </a:r>
            <a:r>
              <a:rPr lang="es-ES_tradnl" dirty="0"/>
              <a:t> </a:t>
            </a:r>
            <a:r>
              <a:rPr lang="es-ES_tradnl" dirty="0" err="1"/>
              <a:t>entrepreneur</a:t>
            </a:r>
            <a:r>
              <a:rPr lang="es-ES_tradnl" dirty="0"/>
              <a:t> </a:t>
            </a:r>
            <a:r>
              <a:rPr lang="es-ES_tradnl" dirty="0" err="1"/>
              <a:t>tetapi</a:t>
            </a:r>
            <a:r>
              <a:rPr lang="es-ES_tradnl" dirty="0"/>
              <a:t> </a:t>
            </a:r>
            <a:r>
              <a:rPr lang="es-ES_tradnl" dirty="0" err="1"/>
              <a:t>tidak</a:t>
            </a:r>
            <a:r>
              <a:rPr lang="es-ES_tradnl" dirty="0"/>
              <a:t> </a:t>
            </a:r>
            <a:r>
              <a:rPr lang="es-ES_tradnl" dirty="0" err="1"/>
              <a:t>pernah</a:t>
            </a:r>
            <a:r>
              <a:rPr lang="es-ES_tradnl" dirty="0"/>
              <a:t> </a:t>
            </a:r>
            <a:r>
              <a:rPr lang="es-ES_tradnl" dirty="0" err="1"/>
              <a:t>benar-benar</a:t>
            </a:r>
            <a:r>
              <a:rPr lang="es-ES_tradnl" dirty="0"/>
              <a:t> </a:t>
            </a:r>
            <a:r>
              <a:rPr lang="es-ES_tradnl" dirty="0" err="1"/>
              <a:t>memberitahukan</a:t>
            </a:r>
            <a:r>
              <a:rPr lang="es-ES_tradnl" dirty="0"/>
              <a:t> </a:t>
            </a:r>
            <a:r>
              <a:rPr lang="es-ES_tradnl" dirty="0" err="1"/>
              <a:t>dengan</a:t>
            </a:r>
            <a:r>
              <a:rPr lang="es-ES_tradnl" dirty="0"/>
              <a:t> </a:t>
            </a:r>
            <a:r>
              <a:rPr lang="es-ES_tradnl" dirty="0" err="1"/>
              <a:t>detil</a:t>
            </a:r>
            <a:r>
              <a:rPr lang="es-ES_tradnl" dirty="0"/>
              <a:t> </a:t>
            </a:r>
            <a:r>
              <a:rPr lang="es-ES_tradnl" dirty="0" err="1"/>
              <a:t>caranya</a:t>
            </a:r>
            <a:r>
              <a:rPr lang="es-ES_tradnl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969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Apa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mereka</a:t>
            </a:r>
            <a:r>
              <a:rPr lang="tr-TR" dirty="0"/>
              <a:t> </a:t>
            </a:r>
            <a:r>
              <a:rPr lang="tr-TR" b="1" dirty="0" err="1"/>
              <a:t>katakan</a:t>
            </a:r>
            <a:r>
              <a:rPr lang="tr-TR" dirty="0"/>
              <a:t> dan </a:t>
            </a:r>
            <a:r>
              <a:rPr lang="tr-TR" b="1" dirty="0" err="1"/>
              <a:t>lakukan</a:t>
            </a:r>
            <a:r>
              <a:rPr lang="tr-TR" dirty="0"/>
              <a:t> ?  </a:t>
            </a:r>
          </a:p>
        </p:txBody>
      </p:sp>
    </p:spTree>
    <p:extLst>
      <p:ext uri="{BB962C8B-B14F-4D97-AF65-F5344CB8AC3E}">
        <p14:creationId xmlns:p14="http://schemas.microsoft.com/office/powerpoint/2010/main" val="137621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0231" y="2370078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41939" y="527074"/>
            <a:ext cx="85545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SALURAN UNTUK BERHUBUNGAN DENGAN PELANGGAN</a:t>
            </a:r>
            <a:endParaRPr kumimoji="0" lang="en-US" sz="32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922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39922f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657146"/>
          </a:xfrm>
          <a:prstGeom prst="rect">
            <a:avLst/>
          </a:prstGeom>
        </p:spPr>
      </p:pic>
      <p:pic>
        <p:nvPicPr>
          <p:cNvPr id="5" name="Picture 6" descr="gi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" y="2184612"/>
            <a:ext cx="3490257" cy="26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349076704_users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87" y="2342332"/>
            <a:ext cx="3213196" cy="24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513026" y="2260109"/>
            <a:ext cx="5296561" cy="41880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13026" y="2776300"/>
            <a:ext cx="5296561" cy="41880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13026" y="3292490"/>
            <a:ext cx="5296561" cy="41880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13026" y="3808682"/>
            <a:ext cx="5296561" cy="41880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13026" y="4324873"/>
            <a:ext cx="5296561" cy="41880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5" descr="moving-truck_fu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0533" y="2526365"/>
            <a:ext cx="2339571" cy="193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7571" y="426772"/>
            <a:ext cx="10533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menyampaikan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“Value”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customer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90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47" y="2085849"/>
            <a:ext cx="779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Channels berfungsi untuk mengenalkan perusahaan kepada pelanggan.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Pertanyaan : Bagaimana kita dapat memunculkan kesadaran di kalangan segmen yang disasar mengenai produk/jasa perusahaan kita?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5621" y="2177572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49814" y="286444"/>
            <a:ext cx="307488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FASE PENGENALAN</a:t>
            </a:r>
            <a:endParaRPr kumimoji="0" lang="en-US" sz="32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  <p:pic>
        <p:nvPicPr>
          <p:cNvPr id="6" name="Picture 5" descr="iaa_carref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1" y="486109"/>
            <a:ext cx="3573463" cy="13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923" y="2278353"/>
            <a:ext cx="6840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Fase ini dapat merupakan fase penjajaKan, kedua belah pihak (perusahaan dan pelanggan) dapat saling menilai. Pertanyaan : Apa yang dapat kita lakukan untuk membantu pelanggan mengevaluasi produk dan jasa kita?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5621" y="2177572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04147" y="166129"/>
            <a:ext cx="693049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FASE EVALUASI</a:t>
            </a:r>
            <a:endParaRPr kumimoji="0" lang="en-US" sz="40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470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58" y="2278353"/>
            <a:ext cx="8085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Setelah saling mengevaluasi, tiba saatnya perusahaan dan pelanggan untuk melaukan proses transaksi.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 fase ini, tantangannya adalah bagaimana mengelola agar proses tersebut berlangsung secara efektif dan efisien.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5621" y="2177572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04147" y="166129"/>
            <a:ext cx="693049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FASE TRANSAKSI</a:t>
            </a:r>
            <a:endParaRPr kumimoji="0" lang="en-US" sz="40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58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923" y="2278353"/>
            <a:ext cx="7345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Setelah proses transaksi berikutnya yang perlu dirancang adalah delivery.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adalah pemenuhan “janji” atau pembuktian Value Propositions. Dalam fase ini, pelanggan maupun perusahaan masing-masing mempunyai hak dan kewajiban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5621" y="2177572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04147" y="166129"/>
            <a:ext cx="693049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FASE  PENYAMPAIAN </a:t>
            </a:r>
            <a:endParaRPr kumimoji="0" lang="en-US" sz="40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413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oving-truck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5621" y="2177572"/>
            <a:ext cx="2693204" cy="2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04147" y="166129"/>
            <a:ext cx="693049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Channel</a:t>
            </a:r>
            <a:endParaRPr kumimoji="0" lang="id-ID" sz="66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FASE  PURNA JUAL</a:t>
            </a:r>
            <a:endParaRPr kumimoji="0" lang="en-US" sz="4000" b="1" i="1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AD47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Impact"/>
              <a:ea typeface="ＭＳ Ｐゴシック" charset="0"/>
              <a:cs typeface="Impac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3136" y="2633268"/>
            <a:ext cx="8229600" cy="27469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Fase akhir dari channel adalah fase purnajual. Penting bagi perusahaan untuk memahami bagaimana kondisi dan perasaan pelanggan setelah mendapatkan “janji” yang ditawarkan.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Fase ini akan berhubungan erat dengan elemen customer relationship.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10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Online Website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Sales Office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Call Center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Twitter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56077" y="527074"/>
            <a:ext cx="84064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Customer Relationship</a:t>
            </a:r>
          </a:p>
        </p:txBody>
      </p:sp>
      <p:pic>
        <p:nvPicPr>
          <p:cNvPr id="9" name="Picture 8" descr="H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492884"/>
            <a:ext cx="2693207" cy="25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5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A0D6-A9E5-44BC-822C-1E7FB932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1473C-7677-41CF-9585-2F47BB078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FD586-1234-4FE3-94B9-8BC3E87F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0674"/>
            <a:ext cx="12192000" cy="3492537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Penjualan produk / jasa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Biaya pemakaian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Biaya langganan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Sewa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Lisensi / franchise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79214" y="527075"/>
            <a:ext cx="61124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Revenue Stream</a:t>
            </a:r>
          </a:p>
        </p:txBody>
      </p:sp>
      <p:pic>
        <p:nvPicPr>
          <p:cNvPr id="7" name="Picture 8" descr="Bags_mon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99" y="0"/>
            <a:ext cx="3477001" cy="25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56821" y="3748211"/>
            <a:ext cx="2430623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JASA </a:t>
            </a:r>
          </a:p>
          <a:p>
            <a:pPr marL="0" marR="0" lvl="0" indent="0" algn="l" defTabSz="914377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TOLL</a:t>
            </a:r>
          </a:p>
        </p:txBody>
      </p:sp>
      <p:pic>
        <p:nvPicPr>
          <p:cNvPr id="10" name="Picture 9" descr="benang-kusu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8" r="11506"/>
          <a:stretch/>
        </p:blipFill>
        <p:spPr>
          <a:xfrm>
            <a:off x="0" y="0"/>
            <a:ext cx="298108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303560"/>
            <a:ext cx="2690911" cy="1297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SPACE</a:t>
            </a:r>
          </a:p>
          <a:p>
            <a:pPr marL="0" marR="0" lvl="0" indent="0" algn="l" defTabSz="914377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IKLAN</a:t>
            </a:r>
          </a:p>
        </p:txBody>
      </p:sp>
    </p:spTree>
    <p:extLst>
      <p:ext uri="{BB962C8B-B14F-4D97-AF65-F5344CB8AC3E}">
        <p14:creationId xmlns:p14="http://schemas.microsoft.com/office/powerpoint/2010/main" val="31212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747"/>
            <a:ext cx="12192000" cy="3087464"/>
          </a:xfrm>
          <a:prstGeom prst="rect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Aliansi strategis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7" descr="rings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2" y="-339417"/>
            <a:ext cx="2796910" cy="279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6700" y="575201"/>
            <a:ext cx="59785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Key Partnership</a:t>
            </a:r>
          </a:p>
        </p:txBody>
      </p:sp>
    </p:spTree>
    <p:extLst>
      <p:ext uri="{BB962C8B-B14F-4D97-AF65-F5344CB8AC3E}">
        <p14:creationId xmlns:p14="http://schemas.microsoft.com/office/powerpoint/2010/main" val="27011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"/>
    </mc:Choice>
    <mc:Fallback xmlns=""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6439"/>
            <a:ext cx="121920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KEY ACTIVITY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24192" y="1958267"/>
            <a:ext cx="2976331" cy="2256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72329" y="2401649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182" y="4373074"/>
            <a:ext cx="422446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"/>
                <a:ea typeface="+mn-ea"/>
                <a:cs typeface="Lato Light"/>
              </a:rPr>
              <a:t>Kegiatan utama yang dilakukan oleh usaha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"/>
              <a:ea typeface="+mn-ea"/>
              <a:cs typeface="La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8018" y="2895358"/>
            <a:ext cx="558223" cy="791101"/>
          </a:xfrm>
          <a:custGeom>
            <a:avLst/>
            <a:gdLst>
              <a:gd name="connsiteX0" fmla="*/ 0 w 1512168"/>
              <a:gd name="connsiteY0" fmla="*/ 0 h 2699430"/>
              <a:gd name="connsiteX1" fmla="*/ 1512168 w 1512168"/>
              <a:gd name="connsiteY1" fmla="*/ 0 h 2699430"/>
              <a:gd name="connsiteX2" fmla="*/ 1512168 w 1512168"/>
              <a:gd name="connsiteY2" fmla="*/ 2699430 h 2699430"/>
              <a:gd name="connsiteX3" fmla="*/ 0 w 1512168"/>
              <a:gd name="connsiteY3" fmla="*/ 2699430 h 2699430"/>
              <a:gd name="connsiteX4" fmla="*/ 0 w 1512168"/>
              <a:gd name="connsiteY4" fmla="*/ 0 h 2699430"/>
              <a:gd name="connsiteX0" fmla="*/ 0 w 2253148"/>
              <a:gd name="connsiteY0" fmla="*/ 0 h 2699430"/>
              <a:gd name="connsiteX1" fmla="*/ 1512168 w 2253148"/>
              <a:gd name="connsiteY1" fmla="*/ 0 h 2699430"/>
              <a:gd name="connsiteX2" fmla="*/ 2253148 w 2253148"/>
              <a:gd name="connsiteY2" fmla="*/ 2699430 h 2699430"/>
              <a:gd name="connsiteX3" fmla="*/ 0 w 2253148"/>
              <a:gd name="connsiteY3" fmla="*/ 2699430 h 2699430"/>
              <a:gd name="connsiteX4" fmla="*/ 0 w 2253148"/>
              <a:gd name="connsiteY4" fmla="*/ 0 h 2699430"/>
              <a:gd name="connsiteX0" fmla="*/ 740979 w 2994127"/>
              <a:gd name="connsiteY0" fmla="*/ 0 h 2715195"/>
              <a:gd name="connsiteX1" fmla="*/ 2253147 w 2994127"/>
              <a:gd name="connsiteY1" fmla="*/ 0 h 2715195"/>
              <a:gd name="connsiteX2" fmla="*/ 2994127 w 2994127"/>
              <a:gd name="connsiteY2" fmla="*/ 2699430 h 2715195"/>
              <a:gd name="connsiteX3" fmla="*/ 0 w 2994127"/>
              <a:gd name="connsiteY3" fmla="*/ 2715195 h 2715195"/>
              <a:gd name="connsiteX4" fmla="*/ 740979 w 2994127"/>
              <a:gd name="connsiteY4" fmla="*/ 0 h 27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127" h="2715195">
                <a:moveTo>
                  <a:pt x="740979" y="0"/>
                </a:moveTo>
                <a:lnTo>
                  <a:pt x="2253147" y="0"/>
                </a:lnTo>
                <a:lnTo>
                  <a:pt x="2994127" y="2699430"/>
                </a:lnTo>
                <a:lnTo>
                  <a:pt x="0" y="2715195"/>
                </a:lnTo>
                <a:lnTo>
                  <a:pt x="74097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8949" y="2822363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623392" y="1162079"/>
            <a:ext cx="6528725" cy="3360373"/>
            <a:chOff x="467544" y="871559"/>
            <a:chExt cx="4896544" cy="2520280"/>
          </a:xfrm>
        </p:grpSpPr>
        <p:sp>
          <p:nvSpPr>
            <p:cNvPr id="14" name="Rounded Rectangle 13"/>
            <p:cNvSpPr/>
            <p:nvPr/>
          </p:nvSpPr>
          <p:spPr>
            <a:xfrm>
              <a:off x="1806767" y="1900748"/>
              <a:ext cx="3557321" cy="27077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04856" y="2042429"/>
              <a:ext cx="179616" cy="49776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7544" y="871559"/>
              <a:ext cx="1584176" cy="25202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3248949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497088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7086" y="2842266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5649216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65152" y="2842266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49995" y="1661773"/>
            <a:ext cx="1459028" cy="2321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2153941" y="4237845"/>
            <a:ext cx="2924834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Kegiatan produksi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906139" y="4237847"/>
            <a:ext cx="1837998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Pelayanan 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651063" y="4289112"/>
            <a:ext cx="2762994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 jaringan</a:t>
            </a:r>
          </a:p>
        </p:txBody>
      </p:sp>
      <p:pic>
        <p:nvPicPr>
          <p:cNvPr id="26" name="Picture 9" descr="wo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8" y="1508435"/>
            <a:ext cx="1753311" cy="23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"/>
    </mc:Choice>
    <mc:Fallback xmlns=""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24192" y="1958267"/>
            <a:ext cx="2976331" cy="2256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72329" y="2401649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182" y="4373074"/>
            <a:ext cx="4224469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"/>
                <a:ea typeface="+mn-ea"/>
                <a:cs typeface="Lato Light"/>
              </a:rPr>
              <a:t>Sumber DAYA utama yang dimiliki perusahaan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"/>
              <a:ea typeface="+mn-ea"/>
              <a:cs typeface="La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8018" y="2895358"/>
            <a:ext cx="558223" cy="791101"/>
          </a:xfrm>
          <a:custGeom>
            <a:avLst/>
            <a:gdLst>
              <a:gd name="connsiteX0" fmla="*/ 0 w 1512168"/>
              <a:gd name="connsiteY0" fmla="*/ 0 h 2699430"/>
              <a:gd name="connsiteX1" fmla="*/ 1512168 w 1512168"/>
              <a:gd name="connsiteY1" fmla="*/ 0 h 2699430"/>
              <a:gd name="connsiteX2" fmla="*/ 1512168 w 1512168"/>
              <a:gd name="connsiteY2" fmla="*/ 2699430 h 2699430"/>
              <a:gd name="connsiteX3" fmla="*/ 0 w 1512168"/>
              <a:gd name="connsiteY3" fmla="*/ 2699430 h 2699430"/>
              <a:gd name="connsiteX4" fmla="*/ 0 w 1512168"/>
              <a:gd name="connsiteY4" fmla="*/ 0 h 2699430"/>
              <a:gd name="connsiteX0" fmla="*/ 0 w 2253148"/>
              <a:gd name="connsiteY0" fmla="*/ 0 h 2699430"/>
              <a:gd name="connsiteX1" fmla="*/ 1512168 w 2253148"/>
              <a:gd name="connsiteY1" fmla="*/ 0 h 2699430"/>
              <a:gd name="connsiteX2" fmla="*/ 2253148 w 2253148"/>
              <a:gd name="connsiteY2" fmla="*/ 2699430 h 2699430"/>
              <a:gd name="connsiteX3" fmla="*/ 0 w 2253148"/>
              <a:gd name="connsiteY3" fmla="*/ 2699430 h 2699430"/>
              <a:gd name="connsiteX4" fmla="*/ 0 w 2253148"/>
              <a:gd name="connsiteY4" fmla="*/ 0 h 2699430"/>
              <a:gd name="connsiteX0" fmla="*/ 740979 w 2994127"/>
              <a:gd name="connsiteY0" fmla="*/ 0 h 2715195"/>
              <a:gd name="connsiteX1" fmla="*/ 2253147 w 2994127"/>
              <a:gd name="connsiteY1" fmla="*/ 0 h 2715195"/>
              <a:gd name="connsiteX2" fmla="*/ 2994127 w 2994127"/>
              <a:gd name="connsiteY2" fmla="*/ 2699430 h 2715195"/>
              <a:gd name="connsiteX3" fmla="*/ 0 w 2994127"/>
              <a:gd name="connsiteY3" fmla="*/ 2715195 h 2715195"/>
              <a:gd name="connsiteX4" fmla="*/ 740979 w 2994127"/>
              <a:gd name="connsiteY4" fmla="*/ 0 h 27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127" h="2715195">
                <a:moveTo>
                  <a:pt x="740979" y="0"/>
                </a:moveTo>
                <a:lnTo>
                  <a:pt x="2253147" y="0"/>
                </a:lnTo>
                <a:lnTo>
                  <a:pt x="2994127" y="2699430"/>
                </a:lnTo>
                <a:lnTo>
                  <a:pt x="0" y="2715195"/>
                </a:lnTo>
                <a:lnTo>
                  <a:pt x="74097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8949" y="2822363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623392" y="1162079"/>
            <a:ext cx="6528725" cy="3360373"/>
            <a:chOff x="467544" y="871559"/>
            <a:chExt cx="4896544" cy="2520280"/>
          </a:xfrm>
        </p:grpSpPr>
        <p:sp>
          <p:nvSpPr>
            <p:cNvPr id="14" name="Rounded Rectangle 13"/>
            <p:cNvSpPr/>
            <p:nvPr/>
          </p:nvSpPr>
          <p:spPr>
            <a:xfrm>
              <a:off x="1806767" y="1900748"/>
              <a:ext cx="3557321" cy="27077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04856" y="2042429"/>
              <a:ext cx="179616" cy="49776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7544" y="871559"/>
              <a:ext cx="1584176" cy="25202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3248949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497088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7086" y="2842266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5649216" y="2534331"/>
            <a:ext cx="734816" cy="15396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65152" y="2842266"/>
            <a:ext cx="734817" cy="327503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49995" y="1661773"/>
            <a:ext cx="1459028" cy="2321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2554690" y="4237845"/>
            <a:ext cx="2123332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Tenaga kerja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168232" y="4237847"/>
            <a:ext cx="1313815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fasilitas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5234587" y="4196779"/>
            <a:ext cx="1595944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teknologi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072245" y="599264"/>
            <a:ext cx="5574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Key Resources</a:t>
            </a:r>
          </a:p>
        </p:txBody>
      </p:sp>
      <p:pic>
        <p:nvPicPr>
          <p:cNvPr id="28" name="Picture 11" descr="raw_mater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" y="1697263"/>
            <a:ext cx="2391559" cy="23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0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"/>
    </mc:Choice>
    <mc:Fallback xmlns=""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76737" y="1949115"/>
            <a:ext cx="4774891" cy="501675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3000" cap="none" spc="31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Komponen Biaya yang digunakan supaya usaha bisa berjalan sesuai dengan model bisnis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none" strike="noStrike" kern="3000" cap="none" spc="31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4000" b="0" i="0" u="none" strike="noStrike" kern="3000" cap="none" spc="31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Biaya tetap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4000" b="0" i="0" u="none" strike="noStrike" kern="3000" cap="none" spc="31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Biaya variable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4000" b="0" i="0" u="none" strike="noStrike" kern="3000" cap="none" spc="31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Skala ekonomi</a:t>
            </a:r>
            <a:endParaRPr kumimoji="0" lang="en-US" sz="4000" b="0" i="0" u="none" strike="noStrike" kern="3000" cap="none" spc="31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5956" y="2122831"/>
            <a:ext cx="0" cy="4128068"/>
          </a:xfrm>
          <a:prstGeom prst="line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776277" y="527074"/>
            <a:ext cx="54462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Impact"/>
                <a:ea typeface="ＭＳ Ｐゴシック" charset="0"/>
                <a:cs typeface="Impact"/>
              </a:rPr>
              <a:t>Cost Structure</a:t>
            </a:r>
          </a:p>
        </p:txBody>
      </p:sp>
      <p:pic>
        <p:nvPicPr>
          <p:cNvPr id="12" name="Picture 10" descr="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71" y="2462542"/>
            <a:ext cx="2491654" cy="24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43773"/>
      </p:ext>
    </p:extLst>
  </p:cSld>
  <p:clrMapOvr>
    <a:masterClrMapping/>
  </p:clrMapOvr>
  <p:transition spd="slow" advTm="34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_7fdxNs7uHU/WoVEtAB1yDI/AAAAAAAAAJw/LkVV1Mm29cU-IVDZ38xzOwEmMDzBszZEgCLcBGAs/s1600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4" y="185010"/>
            <a:ext cx="8634227" cy="64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12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7" y="1941870"/>
            <a:ext cx="9333000" cy="223137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9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763">
        <p:circle/>
      </p:transition>
    </mc:Choice>
    <mc:Fallback xmlns="">
      <p:transition spd="slow" advClick="0" advTm="7763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70B5-FD8B-4E3A-BB81-4DA0A06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E982-45F8-4429-9E7A-6BC5EF82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3A726-4A51-4A1E-B8F7-5BF5AA119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324" r="583" b="5324"/>
          <a:stretch/>
        </p:blipFill>
        <p:spPr>
          <a:xfrm>
            <a:off x="157480" y="788879"/>
            <a:ext cx="11282680" cy="5703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9" y="43143"/>
            <a:ext cx="2059806" cy="6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37B0-1BA1-4297-BEDF-C247C4DE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824A-DA12-4B43-A800-411F2B24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A6ED9-749A-435B-8310-E796485F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1500" b="5324"/>
          <a:stretch/>
        </p:blipFill>
        <p:spPr>
          <a:xfrm>
            <a:off x="617220" y="901691"/>
            <a:ext cx="10957560" cy="559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43143"/>
            <a:ext cx="1944303" cy="5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A95592-A990-48E0-B040-1AC433AA0BBD}"/>
              </a:ext>
            </a:extLst>
          </p:cNvPr>
          <p:cNvSpPr txBox="1">
            <a:spLocks/>
          </p:cNvSpPr>
          <p:nvPr/>
        </p:nvSpPr>
        <p:spPr>
          <a:xfrm>
            <a:off x="2454275" y="1757600"/>
            <a:ext cx="7283450" cy="11888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BISNIS MODEL CANVAS (BMC)</a:t>
            </a:r>
            <a:endParaRPr lang="en-US" sz="3600" b="1" dirty="0">
              <a:solidFill>
                <a:srgbClr val="00206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endParaRPr lang="en-US" sz="3600" b="1" dirty="0">
              <a:solidFill>
                <a:srgbClr val="002060"/>
              </a:solidFill>
              <a:latin typeface="Century Gothic" panose="020B0502020202020204" charset="0"/>
              <a:sym typeface="+mn-ea"/>
            </a:endParaRPr>
          </a:p>
          <a:p>
            <a:r>
              <a:rPr lang="en-US" sz="2800" dirty="0">
                <a:sym typeface="+mn-ea"/>
              </a:rPr>
              <a:t>Dr. Ir. Eka Candra Lina, SP. </a:t>
            </a:r>
            <a:r>
              <a:rPr lang="en-US" sz="2800" dirty="0" err="1">
                <a:sym typeface="+mn-ea"/>
              </a:rPr>
              <a:t>MSi</a:t>
            </a:r>
            <a:r>
              <a:rPr lang="en-US" sz="2800" dirty="0">
                <a:sym typeface="+mn-ea"/>
              </a:rPr>
              <a:t>. IPM</a:t>
            </a:r>
            <a:r>
              <a:rPr lang="en-US" sz="5400" b="0" dirty="0">
                <a:solidFill>
                  <a:schemeClr val="tx1"/>
                </a:solidFill>
              </a:rPr>
              <a:t/>
            </a:r>
            <a:br>
              <a:rPr lang="en-US" sz="5400" b="0" dirty="0">
                <a:solidFill>
                  <a:schemeClr val="tx1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rgbClr val="00206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0"/>
            <a:ext cx="2656573" cy="8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PENDAHULUAN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 err="1"/>
              <a:t>Ruang</a:t>
            </a:r>
            <a:r>
              <a:rPr lang="en-SG" dirty="0"/>
              <a:t> </a:t>
            </a:r>
            <a:r>
              <a:rPr lang="en-SG" dirty="0" err="1"/>
              <a:t>lingkup</a:t>
            </a:r>
            <a:r>
              <a:rPr lang="en-SG" dirty="0"/>
              <a:t> </a:t>
            </a:r>
            <a:r>
              <a:rPr lang="en-SG" dirty="0" err="1"/>
              <a:t>materi</a:t>
            </a:r>
            <a:r>
              <a:rPr lang="en-SG" dirty="0"/>
              <a:t> </a:t>
            </a:r>
            <a:r>
              <a:rPr lang="en-SG" dirty="0" err="1"/>
              <a:t>mencakup</a:t>
            </a:r>
            <a:r>
              <a:rPr lang="en-SG" dirty="0"/>
              <a:t> </a:t>
            </a:r>
            <a:r>
              <a:rPr lang="en-SG" dirty="0" err="1"/>
              <a:t>pengetahuan</a:t>
            </a:r>
            <a:r>
              <a:rPr lang="en-SG" dirty="0"/>
              <a:t> </a:t>
            </a:r>
            <a:r>
              <a:rPr lang="en-SG" dirty="0" err="1"/>
              <a:t>mengenai</a:t>
            </a:r>
            <a:r>
              <a:rPr lang="en-SG" dirty="0"/>
              <a:t> </a:t>
            </a:r>
            <a:r>
              <a:rPr lang="en-SG" dirty="0" err="1" smtClean="0"/>
              <a:t>Bisnis</a:t>
            </a:r>
            <a:r>
              <a:rPr lang="en-SG" dirty="0" smtClean="0"/>
              <a:t> Model Canvas</a:t>
            </a:r>
            <a:endParaRPr lang="en-SG" dirty="0"/>
          </a:p>
          <a:p>
            <a:r>
              <a:rPr lang="en-SG" dirty="0" err="1"/>
              <a:t>terdapat</a:t>
            </a:r>
            <a:r>
              <a:rPr lang="en-SG" dirty="0"/>
              <a:t> </a:t>
            </a:r>
            <a:r>
              <a:rPr lang="en-SG" dirty="0" smtClean="0"/>
              <a:t>1 </a:t>
            </a:r>
            <a:r>
              <a:rPr lang="en-SG" dirty="0" err="1"/>
              <a:t>materi</a:t>
            </a:r>
            <a:r>
              <a:rPr lang="en-SG" dirty="0"/>
              <a:t> </a:t>
            </a:r>
            <a:r>
              <a:rPr lang="en-SG" dirty="0" err="1"/>
              <a:t>pembelajaran</a:t>
            </a:r>
            <a:r>
              <a:rPr lang="en-SG" dirty="0"/>
              <a:t> </a:t>
            </a:r>
          </a:p>
          <a:p>
            <a:r>
              <a:rPr lang="en-SG" dirty="0" err="1"/>
              <a:t>Waktu</a:t>
            </a:r>
            <a:r>
              <a:rPr lang="en-SG" dirty="0"/>
              <a:t> </a:t>
            </a:r>
            <a:r>
              <a:rPr lang="en-SG" dirty="0" err="1"/>
              <a:t>pembelajaran</a:t>
            </a:r>
            <a:r>
              <a:rPr lang="en-SG" dirty="0"/>
              <a:t> </a:t>
            </a:r>
            <a:r>
              <a:rPr lang="en-SG" dirty="0" err="1"/>
              <a:t>adalah</a:t>
            </a:r>
            <a:r>
              <a:rPr lang="en-SG" dirty="0"/>
              <a:t> 3 JP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setara</a:t>
            </a:r>
            <a:r>
              <a:rPr lang="en-SG" dirty="0"/>
              <a:t> 55 </a:t>
            </a:r>
            <a:r>
              <a:rPr lang="en-SG" dirty="0" err="1"/>
              <a:t>menit</a:t>
            </a:r>
            <a:r>
              <a:rPr lang="en-SG" dirty="0"/>
              <a:t> x 3 = 165 </a:t>
            </a:r>
            <a:r>
              <a:rPr lang="en-SG" dirty="0" err="1"/>
              <a:t>menit</a:t>
            </a:r>
            <a:endParaRPr lang="en-SG" dirty="0"/>
          </a:p>
          <a:p>
            <a:r>
              <a:rPr lang="en-SG" dirty="0" err="1"/>
              <a:t>Tujuan</a:t>
            </a:r>
            <a:r>
              <a:rPr lang="en-SG" dirty="0"/>
              <a:t> </a:t>
            </a:r>
            <a:r>
              <a:rPr lang="en-SG" dirty="0" err="1"/>
              <a:t>setelah</a:t>
            </a:r>
            <a:r>
              <a:rPr lang="en-SG" dirty="0"/>
              <a:t> </a:t>
            </a:r>
            <a:r>
              <a:rPr lang="en-SG" dirty="0" err="1"/>
              <a:t>mempelajari</a:t>
            </a:r>
            <a:r>
              <a:rPr lang="en-SG" dirty="0"/>
              <a:t> </a:t>
            </a:r>
            <a:r>
              <a:rPr lang="en-SG" dirty="0" err="1" smtClean="0"/>
              <a:t>materi</a:t>
            </a:r>
            <a:r>
              <a:rPr lang="en-SG" dirty="0" smtClean="0"/>
              <a:t> </a:t>
            </a:r>
            <a:r>
              <a:rPr lang="en-SG" dirty="0" err="1" smtClean="0"/>
              <a:t>ini</a:t>
            </a:r>
            <a:r>
              <a:rPr lang="en-SG" dirty="0" smtClean="0"/>
              <a:t> </a:t>
            </a:r>
            <a:r>
              <a:rPr lang="en-SG" dirty="0" err="1"/>
              <a:t>diharapkan</a:t>
            </a:r>
            <a:r>
              <a:rPr lang="en-SG" dirty="0"/>
              <a:t> </a:t>
            </a:r>
            <a:r>
              <a:rPr lang="en-SG" dirty="0" err="1"/>
              <a:t>peserta</a:t>
            </a:r>
            <a:r>
              <a:rPr lang="en-SG" dirty="0"/>
              <a:t> </a:t>
            </a:r>
            <a:r>
              <a:rPr lang="en-SG" dirty="0" err="1" smtClean="0"/>
              <a:t>mengetahui</a:t>
            </a:r>
            <a:r>
              <a:rPr lang="en-SG" dirty="0" smtClean="0"/>
              <a:t>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memahami</a:t>
            </a:r>
            <a:r>
              <a:rPr lang="en-SG" dirty="0"/>
              <a:t> </a:t>
            </a:r>
            <a:r>
              <a:rPr lang="en-SG" dirty="0" err="1" smtClean="0"/>
              <a:t>tentang</a:t>
            </a:r>
            <a:r>
              <a:rPr lang="en-SG" dirty="0" smtClean="0"/>
              <a:t> </a:t>
            </a:r>
            <a:r>
              <a:rPr lang="en-SG" dirty="0" smtClean="0"/>
              <a:t>BMC, </a:t>
            </a:r>
            <a:r>
              <a:rPr lang="en-SG" dirty="0" err="1" smtClean="0"/>
              <a:t>mampu</a:t>
            </a:r>
            <a:r>
              <a:rPr lang="en-SG" dirty="0" smtClean="0"/>
              <a:t> </a:t>
            </a:r>
            <a:r>
              <a:rPr lang="en-SG" dirty="0" err="1" smtClean="0"/>
              <a:t>menyusun</a:t>
            </a:r>
            <a:r>
              <a:rPr lang="en-SG" dirty="0" smtClean="0"/>
              <a:t> BMC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mempresentasikannya</a:t>
            </a:r>
            <a:endParaRPr lang="en-SG" dirty="0" smtClean="0"/>
          </a:p>
          <a:p>
            <a:r>
              <a:rPr lang="en-SG" dirty="0" err="1" smtClean="0"/>
              <a:t>Peningkatan</a:t>
            </a:r>
            <a:r>
              <a:rPr lang="en-SG" dirty="0" smtClean="0"/>
              <a:t> </a:t>
            </a:r>
            <a:r>
              <a:rPr lang="en-SG" dirty="0" err="1"/>
              <a:t>pengetahuan</a:t>
            </a:r>
            <a:r>
              <a:rPr lang="en-SG" dirty="0"/>
              <a:t> </a:t>
            </a:r>
            <a:r>
              <a:rPr lang="en-SG" dirty="0" err="1" smtClean="0"/>
              <a:t>peserta</a:t>
            </a:r>
            <a:r>
              <a:rPr lang="en-SG" dirty="0" smtClean="0"/>
              <a:t>, </a:t>
            </a:r>
            <a:r>
              <a:rPr lang="en-SG" dirty="0" err="1"/>
              <a:t>diharapkan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memotivasi</a:t>
            </a:r>
            <a:r>
              <a:rPr lang="en-SG" dirty="0"/>
              <a:t> </a:t>
            </a:r>
            <a:r>
              <a:rPr lang="en-SG" dirty="0" err="1" smtClean="0"/>
              <a:t>diri</a:t>
            </a:r>
            <a:r>
              <a:rPr lang="en-SG" dirty="0" smtClean="0"/>
              <a:t> </a:t>
            </a:r>
            <a:r>
              <a:rPr lang="en-SG" dirty="0" err="1"/>
              <a:t>untuk</a:t>
            </a:r>
            <a:r>
              <a:rPr lang="en-SG" dirty="0"/>
              <a:t> </a:t>
            </a:r>
            <a:r>
              <a:rPr lang="en-SG" dirty="0" err="1" smtClean="0"/>
              <a:t>membuat</a:t>
            </a:r>
            <a:r>
              <a:rPr lang="en-SG" dirty="0" smtClean="0"/>
              <a:t> BMC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menjelaskannya</a:t>
            </a:r>
            <a:r>
              <a:rPr lang="en-SG" dirty="0" smtClean="0"/>
              <a:t> </a:t>
            </a:r>
            <a:r>
              <a:rPr lang="en-SG" dirty="0" err="1" smtClean="0"/>
              <a:t>dengan</a:t>
            </a:r>
            <a:r>
              <a:rPr lang="en-SG" dirty="0" smtClean="0"/>
              <a:t> </a:t>
            </a:r>
            <a:r>
              <a:rPr lang="en-SG" dirty="0" err="1" smtClean="0"/>
              <a:t>baik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105879" y="0"/>
            <a:ext cx="2425566" cy="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582652" y="-140696"/>
          <a:ext cx="9721521" cy="699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4511" y="1925445"/>
            <a:ext cx="5511441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BISNIS MODEL CANVAS</a:t>
            </a:r>
            <a:endParaRPr kumimoji="0" lang="en-US" sz="60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847" y="3377256"/>
            <a:ext cx="4849400" cy="34778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Adalah manajemen strategi bisnis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yang menggambarkan, mendisain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kemudian mengerucutkan beberapa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Aspek bisnis menjadi satu strategi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Bisnis yang utuh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34476"/>
      </p:ext>
    </p:extLst>
  </p:cSld>
  <p:clrMapOvr>
    <a:masterClrMapping/>
  </p:clrMapOvr>
  <p:transition spd="slow" advTm="31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5103" y="3048006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1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246" y="951633"/>
            <a:ext cx="1745988" cy="110799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BISNIS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4062" y="1004708"/>
            <a:ext cx="3539748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MODEL CANVAS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7073" y="3048005"/>
            <a:ext cx="4591051" cy="451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6125" y="3038475"/>
            <a:ext cx="2143531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CUSTOMER SEGMENTS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5103" y="4019563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2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6130" y="4010034"/>
            <a:ext cx="2106663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VALUE PROPOSITIONS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5103" y="5014547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3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6128" y="5005018"/>
            <a:ext cx="1138449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CHANNELS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02203" y="3048006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4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3224" y="3038475"/>
            <a:ext cx="249138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CUSTUMER RELATIONSHIP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02203" y="4019563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5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3225" y="4010034"/>
            <a:ext cx="1843770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REVENUE STREAMS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02203" y="5014547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6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3229" y="5005018"/>
            <a:ext cx="159530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KEY RESOURCES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02629" y="3048006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7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3652" y="3038475"/>
            <a:ext cx="1545612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KEY ACTIVITIES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02629" y="4019563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8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3652" y="4010034"/>
            <a:ext cx="1779650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KEY PARTNERSHIP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02629" y="5014547"/>
            <a:ext cx="561975" cy="561975"/>
          </a:xfrm>
          <a:prstGeom prst="ellipse">
            <a:avLst/>
          </a:prstGeom>
          <a:solidFill>
            <a:srgbClr val="F4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-15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rPr>
              <a:t>9</a:t>
            </a:r>
            <a:endParaRPr kumimoji="0" lang="en-US" sz="1900" b="1" i="0" u="none" strike="noStrike" kern="1200" cap="none" spc="-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sation" pitchFamily="2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3654" y="5005018"/>
            <a:ext cx="1745987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ansation" pitchFamily="2" charset="0"/>
                <a:ea typeface="Open Sans" pitchFamily="34" charset="0"/>
                <a:cs typeface="Open Sans" pitchFamily="34" charset="0"/>
              </a:rPr>
              <a:t>COST STRUCTURE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ansation" pitchFamily="2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64964"/>
      </p:ext>
    </p:extLst>
  </p:cSld>
  <p:clrMapOvr>
    <a:masterClrMapping/>
  </p:clrMapOvr>
  <p:transition spd="slow" advTm="32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10" grpId="0" animBg="1"/>
      <p:bldP spid="11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  <p:bldP spid="3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.8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693</Words>
  <Application>Microsoft Office PowerPoint</Application>
  <PresentationFormat>Widescreen</PresentationFormat>
  <Paragraphs>164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61" baseType="lpstr">
      <vt:lpstr>ＭＳ Ｐゴシック</vt:lpstr>
      <vt:lpstr>123marker</vt:lpstr>
      <vt:lpstr>Arial</vt:lpstr>
      <vt:lpstr>Arial Black</vt:lpstr>
      <vt:lpstr>Calibri</vt:lpstr>
      <vt:lpstr>Calibri Light</vt:lpstr>
      <vt:lpstr>Century Gothic</vt:lpstr>
      <vt:lpstr>Coolvetica Rg</vt:lpstr>
      <vt:lpstr>Georgia</vt:lpstr>
      <vt:lpstr>GeosansLight</vt:lpstr>
      <vt:lpstr>Gill Sans</vt:lpstr>
      <vt:lpstr>Impact</vt:lpstr>
      <vt:lpstr>Lato</vt:lpstr>
      <vt:lpstr>Lato Black</vt:lpstr>
      <vt:lpstr>Lato Light</vt:lpstr>
      <vt:lpstr>Open Sans</vt:lpstr>
      <vt:lpstr>Open Sans Light</vt:lpstr>
      <vt:lpstr>Raleway</vt:lpstr>
      <vt:lpstr>RaphaelIcons</vt:lpstr>
      <vt:lpstr>Sansation</vt:lpstr>
      <vt:lpstr>WeblySleek UI Light</vt:lpstr>
      <vt:lpstr>WeblySleek UI Semibold</vt:lpstr>
      <vt:lpstr>Wingdings</vt:lpstr>
      <vt:lpstr>Office Theme</vt:lpstr>
      <vt:lpstr>2_Office Theme</vt:lpstr>
      <vt:lpstr>BRIlian Specialist Development Program (BSDP) Mantri  Profil Bisnis Tahun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</vt:lpstr>
      <vt:lpstr>Pertanyaan 1</vt:lpstr>
      <vt:lpstr>Pertanyaan 2</vt:lpstr>
      <vt:lpstr>Pertanyaan 3</vt:lpstr>
      <vt:lpstr>Pertanyaan 4</vt:lpstr>
      <vt:lpstr>Pertanyaan 5</vt:lpstr>
      <vt:lpstr>Pertanyaan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Ares Albirru Amsal</dc:creator>
  <cp:lastModifiedBy>ekacandra222@gmail.com</cp:lastModifiedBy>
  <cp:revision>139</cp:revision>
  <cp:lastPrinted>2022-01-31T08:39:47Z</cp:lastPrinted>
  <dcterms:created xsi:type="dcterms:W3CDTF">2021-02-13T03:46:00Z</dcterms:created>
  <dcterms:modified xsi:type="dcterms:W3CDTF">2022-02-14T14:00:45Z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B4CA6E291FAE4A07B4048FF88DDC297A</vt:lpwstr>
  </property>
  <property fmtid="{D5CDD505-2E9C-101B-9397-08002B2CF9AE}" pid="3" name="KSOProductBuildVer">
    <vt:lpwstr>1033-11.2.0.10426</vt:lpwstr>
  </property>
</Properties>
</file>