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03" r:id="rId3"/>
    <p:sldId id="256" r:id="rId4"/>
    <p:sldId id="257" r:id="rId5"/>
    <p:sldId id="547" r:id="rId6"/>
    <p:sldId id="548" r:id="rId7"/>
    <p:sldId id="562" r:id="rId8"/>
    <p:sldId id="561" r:id="rId9"/>
    <p:sldId id="564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567" r:id="rId19"/>
    <p:sldId id="576" r:id="rId20"/>
    <p:sldId id="577" r:id="rId21"/>
    <p:sldId id="465" r:id="rId22"/>
  </p:sldIdLst>
  <p:sldSz cx="12192000" cy="6858000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56" y="36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FC92382-421E-433D-8647-6335B53CDC0C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E3B411F-5FC2-49F1-BBDA-1964435FA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1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EA0F1-7954-4A7F-922A-741A042E063A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i="1" dirty="0" err="1" smtClean="0">
                <a:solidFill>
                  <a:srgbClr val="FFFF66"/>
                </a:solidFill>
              </a:rPr>
              <a:t>Masukan</a:t>
            </a:r>
            <a:r>
              <a:rPr lang="en-GB" dirty="0" smtClean="0">
                <a:solidFill>
                  <a:srgbClr val="FF9933"/>
                </a:solidFill>
              </a:rPr>
              <a:t> </a:t>
            </a:r>
            <a:r>
              <a:rPr lang="en-GB" dirty="0" err="1" smtClean="0"/>
              <a:t>termasuk</a:t>
            </a:r>
            <a:r>
              <a:rPr lang="en-GB" dirty="0" smtClean="0"/>
              <a:t> </a:t>
            </a:r>
            <a:r>
              <a:rPr lang="en-GB" dirty="0" err="1" smtClean="0"/>
              <a:t>mahasiswa</a:t>
            </a:r>
            <a:r>
              <a:rPr lang="en-GB" dirty="0" smtClean="0"/>
              <a:t>, </a:t>
            </a:r>
            <a:r>
              <a:rPr lang="en-GB" dirty="0" err="1" smtClean="0"/>
              <a:t>dosen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tenaga</a:t>
            </a:r>
            <a:r>
              <a:rPr lang="en-GB" dirty="0" smtClean="0"/>
              <a:t> </a:t>
            </a:r>
            <a:r>
              <a:rPr lang="en-GB" dirty="0" err="1" smtClean="0"/>
              <a:t>pendukung</a:t>
            </a:r>
            <a:r>
              <a:rPr lang="en-GB" dirty="0" smtClean="0"/>
              <a:t>, </a:t>
            </a:r>
            <a:r>
              <a:rPr lang="en-GB" dirty="0" err="1" smtClean="0"/>
              <a:t>kurikulum</a:t>
            </a:r>
            <a:r>
              <a:rPr lang="en-GB" dirty="0" smtClean="0"/>
              <a:t>, </a:t>
            </a:r>
            <a:r>
              <a:rPr lang="en-GB" dirty="0" err="1" smtClean="0"/>
              <a:t>sarana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prasarana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pendanaan</a:t>
            </a:r>
            <a:r>
              <a:rPr lang="en-GB" dirty="0" smtClean="0"/>
              <a:t>. </a:t>
            </a:r>
            <a:r>
              <a:rPr lang="nb-NO" dirty="0" smtClean="0"/>
              <a:t>(Kalau perlu visi, misi, sasaran, dan tujuan dijadikan masukan lingkungan).</a:t>
            </a:r>
          </a:p>
          <a:p>
            <a:pPr eaLnBrk="1" hangingPunct="1"/>
            <a:r>
              <a:rPr lang="nb-NO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nb-NO" i="1" dirty="0" smtClean="0">
                <a:solidFill>
                  <a:srgbClr val="FFFF66"/>
                </a:solidFill>
              </a:rPr>
              <a:t>Proses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smtClean="0"/>
              <a:t>termasuk tata pamong, pengelolaan program, proses pembelajaran, suasana akademik, sistem informasi, sistem jaminan mutu, penelitian dan pengabdian kepada masyarakat.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i="1" dirty="0" smtClean="0">
                <a:solidFill>
                  <a:srgbClr val="FFFF66"/>
                </a:solidFill>
              </a:rPr>
              <a:t>Keluaran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smtClean="0"/>
              <a:t>termasuk lulusan dan keluaran lainnya yang mencakup tugas akhir mahasiswa, srii/ tesis/disertasi, model-model, publikasi, hasil pengabdian kepada masyarakat. </a:t>
            </a:r>
            <a:r>
              <a:rPr lang="en-GB" dirty="0" err="1" smtClean="0"/>
              <a:t>Bagan</a:t>
            </a:r>
            <a:r>
              <a:rPr lang="en-GB" dirty="0" smtClean="0"/>
              <a:t> </a:t>
            </a:r>
            <a:r>
              <a:rPr lang="en-GB" dirty="0" err="1" smtClean="0"/>
              <a:t>deskrii</a:t>
            </a:r>
            <a:r>
              <a:rPr lang="en-GB" dirty="0" smtClean="0"/>
              <a:t> </a:t>
            </a:r>
            <a:r>
              <a:rPr lang="en-GB" i="1" dirty="0" smtClean="0"/>
              <a:t>SWOT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 smtClean="0"/>
              <a:t>berikut</a:t>
            </a:r>
            <a:r>
              <a:rPr lang="en-GB" dirty="0" smtClean="0"/>
              <a:t>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030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02493" y="228601"/>
            <a:ext cx="113479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493" y="1676400"/>
            <a:ext cx="5599723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5" y="1676400"/>
            <a:ext cx="5599723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2493" y="3963989"/>
            <a:ext cx="5599723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85" y="3963989"/>
            <a:ext cx="5599723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BD231-49F8-4E63-87A1-AA0C14027E4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702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9F40-FCC9-4585-A53B-32979AC9A993}" type="datetimeFigureOut">
              <a:rPr lang="id-ID" smtClean="0"/>
              <a:t>14/02/2022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EF08-43B2-4F1F-87F0-DB7487C45EB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4263" y="535220"/>
            <a:ext cx="11463688" cy="2387600"/>
          </a:xfrm>
        </p:spPr>
        <p:txBody>
          <a:bodyPr>
            <a:normAutofit/>
          </a:bodyPr>
          <a:lstStyle/>
          <a:p>
            <a:r>
              <a:rPr lang="en-US" sz="4000" dirty="0" err="1"/>
              <a:t>BRIlian</a:t>
            </a:r>
            <a:r>
              <a:rPr lang="en-US" sz="4000" dirty="0"/>
              <a:t> Specialist Development Program (BSDP) </a:t>
            </a:r>
            <a:r>
              <a:rPr lang="en-US" sz="4000" dirty="0" err="1"/>
              <a:t>Mantri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Profil</a:t>
            </a:r>
            <a:r>
              <a:rPr lang="en-US" sz="4000" dirty="0" smtClean="0"/>
              <a:t> </a:t>
            </a:r>
            <a:r>
              <a:rPr lang="en-US" sz="4000" dirty="0" err="1"/>
              <a:t>Bisnis</a:t>
            </a:r>
            <a:r>
              <a:rPr lang="en-US" sz="4000" dirty="0"/>
              <a:t> </a:t>
            </a:r>
            <a:r>
              <a:rPr lang="en-US" sz="4000" dirty="0" err="1"/>
              <a:t>Tahun</a:t>
            </a:r>
            <a:r>
              <a:rPr lang="en-US" sz="4000" dirty="0"/>
              <a:t> 2022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105878" y="43142"/>
            <a:ext cx="3373120" cy="1031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4" name="AutoShape 8"/>
          <p:cNvSpPr>
            <a:spLocks noChangeArrowheads="1"/>
          </p:cNvSpPr>
          <p:nvPr/>
        </p:nvSpPr>
        <p:spPr bwMode="auto">
          <a:xfrm>
            <a:off x="4857750" y="1687513"/>
            <a:ext cx="2578100" cy="1809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gamma/>
                  <a:shade val="0"/>
                  <a:invGamma/>
                </a:srgbClr>
              </a:gs>
              <a:gs pos="50000">
                <a:srgbClr val="FFFF00">
                  <a:alpha val="74001"/>
                </a:srgbClr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Faktor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Internal</a:t>
            </a:r>
          </a:p>
        </p:txBody>
      </p:sp>
      <p:sp>
        <p:nvSpPr>
          <p:cNvPr id="36761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390660" y="263525"/>
            <a:ext cx="7061350" cy="9715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C00000"/>
                </a:solidFill>
              </a:rPr>
              <a:t>Analisis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i="1" dirty="0">
                <a:solidFill>
                  <a:srgbClr val="C00000"/>
                </a:solidFill>
              </a:rPr>
              <a:t>SWOT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5099050" y="2438401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2398713" y="1906589"/>
            <a:ext cx="272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ekuatan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2398714" y="4129089"/>
            <a:ext cx="2922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en-US" sz="3200" b="1">
                <a:latin typeface="Arial" charset="0"/>
              </a:rPr>
              <a:t>eluang</a:t>
            </a:r>
            <a:endParaRPr lang="en-US" sz="3200" b="1" i="1">
              <a:latin typeface="Arial" charset="0"/>
            </a:endParaRPr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2398714" y="2516189"/>
            <a:ext cx="2770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elemahan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2398713" y="4738689"/>
            <a:ext cx="288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 u="sng">
                <a:latin typeface="Arial" pitchFamily="34" charset="0"/>
              </a:rPr>
              <a:t>A</a:t>
            </a:r>
            <a:r>
              <a:rPr lang="en-US" sz="3200" b="1">
                <a:latin typeface="Arial" pitchFamily="34" charset="0"/>
              </a:rPr>
              <a:t>ncaman</a:t>
            </a:r>
            <a:endParaRPr lang="en-US" sz="3200" b="1" i="1">
              <a:latin typeface="Arial" pitchFamily="34" charset="0"/>
            </a:endParaRPr>
          </a:p>
        </p:txBody>
      </p:sp>
      <p:sp>
        <p:nvSpPr>
          <p:cNvPr id="367625" name="AutoShape 9"/>
          <p:cNvSpPr>
            <a:spLocks noChangeArrowheads="1"/>
          </p:cNvSpPr>
          <p:nvPr/>
        </p:nvSpPr>
        <p:spPr bwMode="auto">
          <a:xfrm>
            <a:off x="4884739" y="3998913"/>
            <a:ext cx="2549525" cy="1809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shade val="0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 err="1">
                <a:solidFill>
                  <a:schemeClr val="bg1"/>
                </a:solidFill>
                <a:latin typeface="Arial" charset="0"/>
              </a:rPr>
              <a:t>Faktor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dirty="0" err="1">
                <a:solidFill>
                  <a:schemeClr val="bg1"/>
                </a:solidFill>
                <a:latin typeface="Arial" charset="0"/>
              </a:rPr>
              <a:t>Eksternal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7626" name="Text Box 10"/>
          <p:cNvSpPr txBox="1">
            <a:spLocks noChangeArrowheads="1"/>
          </p:cNvSpPr>
          <p:nvPr/>
        </p:nvSpPr>
        <p:spPr bwMode="auto">
          <a:xfrm>
            <a:off x="6997700" y="1995488"/>
            <a:ext cx="2641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lingkungan internal organisasi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67627" name="Text Box 11"/>
          <p:cNvSpPr txBox="1">
            <a:spLocks noChangeArrowheads="1"/>
          </p:cNvSpPr>
          <p:nvPr/>
        </p:nvSpPr>
        <p:spPr bwMode="auto">
          <a:xfrm>
            <a:off x="7080250" y="4205289"/>
            <a:ext cx="25781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nb-NO" sz="2800" b="1">
                <a:latin typeface="Arial" pitchFamily="34" charset="0"/>
              </a:rPr>
              <a:t>lingkungan eksternal organisasi</a:t>
            </a:r>
            <a:r>
              <a:rPr lang="en-US" sz="2800">
                <a:latin typeface="Arial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19253" y="43142"/>
            <a:ext cx="2069429" cy="6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/>
      <p:bldP spid="367620" grpId="0"/>
      <p:bldP spid="367621" grpId="0"/>
      <p:bldP spid="367622" grpId="0"/>
      <p:bldP spid="367623" grpId="0"/>
      <p:bldP spid="367626" grpId="0"/>
      <p:bldP spid="367626" grpId="1"/>
      <p:bldP spid="3676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27125" y="3414714"/>
            <a:ext cx="99060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 txBox="1">
            <a:spLocks noRot="1" noChangeArrowheads="1"/>
          </p:cNvSpPr>
          <p:nvPr/>
        </p:nvSpPr>
        <p:spPr>
          <a:xfrm>
            <a:off x="1965325" y="92075"/>
            <a:ext cx="8229600" cy="685800"/>
          </a:xfrm>
          <a:prstGeom prst="rect">
            <a:avLst/>
          </a:prstGeom>
          <a:noFill/>
        </p:spPr>
        <p:txBody>
          <a:bodyPr lIns="92075" tIns="46038" rIns="92075" bIns="46038" anchor="b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ANALISIS SWOT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311275" y="2270125"/>
            <a:ext cx="160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b="1">
                <a:solidFill>
                  <a:srgbClr val="FFC000"/>
                </a:solidFill>
                <a:latin typeface="Century Schoolbook" pitchFamily="18" charset="0"/>
              </a:rPr>
              <a:t>FOKUS INTERNAL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066800" y="4784725"/>
            <a:ext cx="1816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b="1">
                <a:solidFill>
                  <a:srgbClr val="FFC000"/>
                </a:solidFill>
                <a:latin typeface="Century Schoolbook" pitchFamily="18" charset="0"/>
              </a:rPr>
              <a:t>FOKUS EKSTERNAL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914651" y="777876"/>
            <a:ext cx="3800475" cy="2651125"/>
            <a:chOff x="1773238" y="685800"/>
            <a:chExt cx="3804602" cy="2651761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773238" y="685800"/>
              <a:ext cx="3804602" cy="265176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3" name="Rectangle 8"/>
            <p:cNvSpPr>
              <a:spLocks noChangeArrowheads="1"/>
            </p:cNvSpPr>
            <p:nvPr/>
          </p:nvSpPr>
          <p:spPr bwMode="auto">
            <a:xfrm>
              <a:off x="1855457" y="1234572"/>
              <a:ext cx="3645562" cy="157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 u="sng">
                  <a:latin typeface="Century Schoolbook" pitchFamily="18" charset="0"/>
                </a:rPr>
                <a:t>KEKUATAN</a:t>
              </a:r>
            </a:p>
            <a:p>
              <a:pPr algn="ctr" eaLnBrk="0" hangingPunct="0"/>
              <a:endParaRPr lang="en-US" sz="2400" b="1">
                <a:latin typeface="Century Schoolbook" pitchFamily="18" charset="0"/>
              </a:endParaRPr>
            </a:p>
            <a:p>
              <a:pPr algn="ctr" eaLnBrk="0" hangingPunct="0"/>
              <a:r>
                <a:rPr lang="en-US" sz="2400" b="1" i="1">
                  <a:latin typeface="Century Schoolbook" pitchFamily="18" charset="0"/>
                </a:rPr>
                <a:t>Apa yang dilakukan dengan baik?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721475" y="777876"/>
            <a:ext cx="3886200" cy="2651125"/>
            <a:chOff x="5577840" y="685800"/>
            <a:chExt cx="3886200" cy="2651760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5577840" y="685800"/>
              <a:ext cx="3886200" cy="265176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7189" name="Rectangle 11"/>
            <p:cNvSpPr>
              <a:spLocks noChangeArrowheads="1"/>
            </p:cNvSpPr>
            <p:nvPr/>
          </p:nvSpPr>
          <p:spPr bwMode="auto">
            <a:xfrm>
              <a:off x="5791200" y="1219328"/>
              <a:ext cx="3504565" cy="157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 u="sng">
                  <a:latin typeface="Century Schoolbook" pitchFamily="18" charset="0"/>
                </a:rPr>
                <a:t>KELEMAHAN</a:t>
              </a:r>
            </a:p>
            <a:p>
              <a:pPr algn="ctr" eaLnBrk="0" hangingPunct="0"/>
              <a:endParaRPr lang="en-US" sz="2400" b="1">
                <a:latin typeface="Century Schoolbook" pitchFamily="18" charset="0"/>
              </a:endParaRPr>
            </a:p>
            <a:p>
              <a:pPr algn="ctr" eaLnBrk="0" hangingPunct="0"/>
              <a:r>
                <a:rPr lang="en-US" sz="2400" b="1" i="1">
                  <a:latin typeface="Century Schoolbook" pitchFamily="18" charset="0"/>
                </a:rPr>
                <a:t>Apa yang salah sekarang?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2879725" y="3419475"/>
            <a:ext cx="3841750" cy="3170238"/>
            <a:chOff x="1736725" y="3327400"/>
            <a:chExt cx="3841115" cy="3169921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1773252" y="3327400"/>
              <a:ext cx="3804588" cy="3169921"/>
            </a:xfrm>
            <a:prstGeom prst="rect">
              <a:avLst/>
            </a:prstGeom>
            <a:solidFill>
              <a:srgbClr val="C00000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7185" name="Rectangle 12"/>
            <p:cNvSpPr>
              <a:spLocks noChangeArrowheads="1"/>
            </p:cNvSpPr>
            <p:nvPr/>
          </p:nvSpPr>
          <p:spPr bwMode="auto">
            <a:xfrm>
              <a:off x="1736725" y="4282345"/>
              <a:ext cx="3816350" cy="127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400" b="1" u="sng">
                  <a:latin typeface="Century Schoolbook" pitchFamily="18" charset="0"/>
                </a:rPr>
                <a:t>PELUANG</a:t>
              </a:r>
            </a:p>
            <a:p>
              <a:pPr algn="ctr" eaLnBrk="0" hangingPunct="0">
                <a:lnSpc>
                  <a:spcPct val="80000"/>
                </a:lnSpc>
              </a:pPr>
              <a:endParaRPr lang="en-US" sz="2400" b="1">
                <a:latin typeface="Century Schoolbook" pitchFamily="18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400" b="1" i="1">
                  <a:latin typeface="Century Schoolbook" pitchFamily="18" charset="0"/>
                </a:rPr>
                <a:t>Kemungkinan apa yang ada?</a:t>
              </a:r>
            </a:p>
          </p:txBody>
        </p: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6665914" y="3419475"/>
            <a:ext cx="3959225" cy="3170238"/>
            <a:chOff x="5522913" y="3327401"/>
            <a:chExt cx="3959225" cy="3169920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5577840" y="3327401"/>
              <a:ext cx="3879972" cy="31699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5522913" y="4206153"/>
              <a:ext cx="3959225" cy="142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 b="1" u="sng">
                  <a:latin typeface="Century Schoolbook" pitchFamily="18" charset="0"/>
                </a:rPr>
                <a:t>ANCAMAN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n-US" sz="2400" b="1">
                <a:latin typeface="Century Schoolbook" pitchFamily="18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2400" b="1" i="1">
                  <a:latin typeface="Century Schoolbook" pitchFamily="18" charset="0"/>
                </a:rPr>
                <a:t>Apa yang dapat menjadi salah?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32085" y="0"/>
            <a:ext cx="2069429" cy="6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08239" y="1295401"/>
            <a:ext cx="73755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kekuatan</a:t>
            </a:r>
            <a:r>
              <a:rPr lang="en-US" sz="3200" dirty="0"/>
              <a:t>?</a:t>
            </a:r>
            <a:endParaRPr lang="en-US" sz="3200" dirty="0"/>
          </a:p>
          <a:p>
            <a:pPr marL="742950" lvl="1" indent="-285750">
              <a:buFontTx/>
              <a:buChar char="•"/>
            </a:pP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Kerjakan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?</a:t>
            </a:r>
          </a:p>
          <a:p>
            <a:pPr marL="742950" lvl="1" indent="-285750">
              <a:buFontTx/>
              <a:buChar char="•"/>
            </a:pP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dilihat</a:t>
            </a:r>
            <a:r>
              <a:rPr lang="en-US" sz="3200" dirty="0"/>
              <a:t> </a:t>
            </a:r>
            <a:r>
              <a:rPr lang="en-US" sz="3200" dirty="0" err="1"/>
              <a:t>orang</a:t>
            </a:r>
            <a:r>
              <a:rPr lang="en-US" sz="3200" dirty="0"/>
              <a:t> lain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kekuatan</a:t>
            </a:r>
            <a:r>
              <a:rPr lang="en-US" sz="3200" dirty="0"/>
              <a:t> </a:t>
            </a:r>
            <a:r>
              <a:rPr lang="en-US" sz="3200" dirty="0"/>
              <a:t>? </a:t>
            </a:r>
            <a:endParaRPr lang="en-US" sz="3200" dirty="0"/>
          </a:p>
          <a:p>
            <a:pPr marL="742950" lvl="1" indent="-285750">
              <a:buFontTx/>
              <a:buChar char="•"/>
            </a:pP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lembaga</a:t>
            </a:r>
            <a:r>
              <a:rPr lang="en-US" sz="3200" dirty="0"/>
              <a:t> </a:t>
            </a:r>
            <a:r>
              <a:rPr lang="en-US" sz="3200" dirty="0"/>
              <a:t>?</a:t>
            </a:r>
            <a:endParaRPr lang="en-US" sz="3200" dirty="0"/>
          </a:p>
          <a:p>
            <a:pPr marL="742950" lvl="1" indent="-285750">
              <a:buFontTx/>
              <a:buChar char="•"/>
            </a:pPr>
            <a:r>
              <a:rPr lang="en-US" sz="3200" dirty="0" err="1"/>
              <a:t>Apa</a:t>
            </a:r>
            <a:r>
              <a:rPr lang="en-US" sz="3200" dirty="0"/>
              <a:t> </a:t>
            </a:r>
            <a:r>
              <a:rPr lang="en-US" sz="3200" dirty="0" err="1"/>
              <a:t>rekam</a:t>
            </a:r>
            <a:r>
              <a:rPr lang="en-US" sz="3200" dirty="0"/>
              <a:t> </a:t>
            </a:r>
            <a:r>
              <a:rPr lang="en-US" sz="3200" dirty="0" err="1"/>
              <a:t>jejak</a:t>
            </a:r>
            <a:r>
              <a:rPr lang="en-US" sz="3200" dirty="0"/>
              <a:t> yang </a:t>
            </a:r>
            <a:r>
              <a:rPr lang="en-US" sz="3200" dirty="0" err="1"/>
              <a:t>baik</a:t>
            </a:r>
            <a:r>
              <a:rPr lang="en-US" sz="3200" dirty="0"/>
              <a:t>? </a:t>
            </a:r>
          </a:p>
          <a:p>
            <a:pPr marL="742950" lvl="1" indent="-285750">
              <a:buFontTx/>
              <a:buChar char="•"/>
            </a:pPr>
            <a:r>
              <a:rPr lang="en-US" sz="3200" dirty="0"/>
              <a:t>Di </a:t>
            </a:r>
            <a:r>
              <a:rPr lang="en-US" sz="3200" dirty="0" err="1"/>
              <a:t>mana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bersaing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27475" y="304801"/>
            <a:ext cx="4381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/>
              <a:t>Kekuatan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32085" y="0"/>
            <a:ext cx="2069429" cy="6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bldLvl="5"/>
      <p:bldP spid="194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8382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FontTx/>
              <a:buChar char="•"/>
            </a:pP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dikembangkan</a:t>
            </a:r>
            <a:r>
              <a:rPr lang="en-US" sz="3600" dirty="0"/>
              <a:t>?</a:t>
            </a:r>
          </a:p>
          <a:p>
            <a:pPr marL="742950" lvl="1" indent="-285750">
              <a:buFontTx/>
              <a:buChar char="•"/>
            </a:pP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berlangsung</a:t>
            </a:r>
            <a:r>
              <a:rPr lang="en-US" sz="3600" dirty="0"/>
              <a:t> </a:t>
            </a:r>
            <a:r>
              <a:rPr lang="en-US" sz="3600" dirty="0" err="1"/>
              <a:t>kurang</a:t>
            </a:r>
            <a:r>
              <a:rPr lang="en-US" sz="3600" dirty="0"/>
              <a:t> optimal </a:t>
            </a:r>
            <a:r>
              <a:rPr lang="en-US" sz="3600" dirty="0" err="1"/>
              <a:t>dibandingkan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keinginan</a:t>
            </a:r>
            <a:r>
              <a:rPr lang="en-US" sz="3600" dirty="0"/>
              <a:t> </a:t>
            </a:r>
            <a:r>
              <a:rPr lang="en-US" sz="3600" dirty="0"/>
              <a:t>?</a:t>
            </a:r>
            <a:endParaRPr lang="en-US" sz="3600" dirty="0"/>
          </a:p>
          <a:p>
            <a:pPr marL="742950" lvl="1" indent="-285750">
              <a:buFontTx/>
              <a:buChar char="•"/>
            </a:pPr>
            <a:r>
              <a:rPr lang="en-US" sz="3600" dirty="0" err="1"/>
              <a:t>Kompetisi</a:t>
            </a:r>
            <a:r>
              <a:rPr lang="en-US" sz="3600" dirty="0"/>
              <a:t> </a:t>
            </a: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berlangsung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?</a:t>
            </a:r>
          </a:p>
          <a:p>
            <a:pPr marL="742950" lvl="1" indent="-285750">
              <a:buFontTx/>
              <a:buChar char="•"/>
            </a:pP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/>
              <a:t> </a:t>
            </a:r>
            <a:r>
              <a:rPr lang="en-US" sz="3600" dirty="0" err="1"/>
              <a:t>perbaiki</a:t>
            </a:r>
            <a:r>
              <a:rPr lang="en-US" sz="3600" dirty="0"/>
              <a:t>?</a:t>
            </a:r>
          </a:p>
          <a:p>
            <a:pPr marL="742950" lvl="1" indent="-285750">
              <a:buFontTx/>
              <a:buChar char="•"/>
            </a:pP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dilakukan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?</a:t>
            </a:r>
          </a:p>
          <a:p>
            <a:pPr marL="742950" lvl="1" indent="-285750">
              <a:buFontTx/>
              <a:buChar char="•"/>
            </a:pPr>
            <a:r>
              <a:rPr lang="en-US" sz="3600" dirty="0"/>
              <a:t>Hal </a:t>
            </a: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/>
              <a:t> </a:t>
            </a:r>
            <a:r>
              <a:rPr lang="en-US" sz="3600" dirty="0" err="1"/>
              <a:t>hindari</a:t>
            </a:r>
            <a:r>
              <a:rPr lang="en-US" sz="3600" dirty="0"/>
              <a:t>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64039" y="152400"/>
            <a:ext cx="3444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/>
              <a:t>Kelemahan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32085" y="0"/>
            <a:ext cx="2069429" cy="6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5"/>
      <p:bldP spid="20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14489" y="1214439"/>
            <a:ext cx="89614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buFontTx/>
              <a:buChar char="•"/>
            </a:pP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hambatan</a:t>
            </a:r>
            <a:r>
              <a:rPr lang="en-US" sz="2800" dirty="0"/>
              <a:t>,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/>
              <a:t> </a:t>
            </a:r>
            <a:r>
              <a:rPr lang="en-US" sz="2800" dirty="0" err="1"/>
              <a:t>lakukan</a:t>
            </a:r>
            <a:r>
              <a:rPr lang="en-US" sz="2800" dirty="0"/>
              <a:t>?</a:t>
            </a:r>
          </a:p>
          <a:p>
            <a:pPr marL="396875" indent="-396875">
              <a:buFontTx/>
              <a:buChar char="•"/>
            </a:pP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?</a:t>
            </a:r>
          </a:p>
          <a:p>
            <a:pPr marL="396875" indent="-396875">
              <a:buFontTx/>
              <a:buChar char="•"/>
            </a:pPr>
            <a:r>
              <a:rPr lang="en-US" sz="2800" dirty="0"/>
              <a:t>Di </a:t>
            </a:r>
            <a:r>
              <a:rPr lang="en-US" sz="2800" dirty="0" err="1"/>
              <a:t>mana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/>
              <a:t> </a:t>
            </a:r>
            <a:r>
              <a:rPr lang="en-US" sz="2800" dirty="0"/>
              <a:t>yang </a:t>
            </a:r>
            <a:r>
              <a:rPr lang="en-US" sz="2800" dirty="0" err="1"/>
              <a:t>inginkan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lima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depan</a:t>
            </a:r>
            <a:r>
              <a:rPr lang="en-US" sz="2800" dirty="0"/>
              <a:t>?</a:t>
            </a:r>
          </a:p>
          <a:p>
            <a:pPr marL="396875" indent="-396875">
              <a:buFontTx/>
              <a:buChar char="•"/>
            </a:pP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siapa</a:t>
            </a:r>
            <a:r>
              <a:rPr lang="en-US" sz="2800" dirty="0"/>
              <a:t> 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?</a:t>
            </a:r>
          </a:p>
          <a:p>
            <a:pPr marL="396875" indent="-396875">
              <a:buFontTx/>
              <a:buChar char="•"/>
            </a:pP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mana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mengubah</a:t>
            </a:r>
            <a:r>
              <a:rPr lang="en-US" sz="2800" dirty="0"/>
              <a:t> </a:t>
            </a:r>
            <a:r>
              <a:rPr lang="en-US" sz="2800" dirty="0" err="1"/>
              <a:t>praktek</a:t>
            </a:r>
            <a:r>
              <a:rPr lang="en-US" sz="2800" dirty="0"/>
              <a:t> </a:t>
            </a:r>
            <a:r>
              <a:rPr lang="en-US" sz="2800" dirty="0"/>
              <a:t>?</a:t>
            </a:r>
            <a:endParaRPr lang="en-US" sz="2800" dirty="0"/>
          </a:p>
          <a:p>
            <a:pPr marL="396875" indent="-396875">
              <a:buFontTx/>
              <a:buChar char="•"/>
            </a:pP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finansial</a:t>
            </a:r>
            <a:r>
              <a:rPr lang="en-US" sz="2800" dirty="0"/>
              <a:t>/</a:t>
            </a:r>
            <a:r>
              <a:rPr lang="en-US" sz="2800" dirty="0" err="1"/>
              <a:t>pemerintahan</a:t>
            </a:r>
            <a:r>
              <a:rPr lang="en-US" sz="2800" dirty="0"/>
              <a:t>/</a:t>
            </a:r>
            <a:r>
              <a:rPr lang="en-US" sz="2800" dirty="0" err="1"/>
              <a:t>legislaytif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menguntungkan</a:t>
            </a:r>
            <a:r>
              <a:rPr lang="en-US" sz="2800" dirty="0"/>
              <a:t> 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masa</a:t>
            </a:r>
            <a:r>
              <a:rPr lang="en-US" sz="2800" dirty="0"/>
              <a:t> </a:t>
            </a:r>
            <a:r>
              <a:rPr lang="en-US" sz="2800" dirty="0" err="1"/>
              <a:t>depan</a:t>
            </a:r>
            <a:r>
              <a:rPr lang="en-US" sz="2800" dirty="0"/>
              <a:t>?</a:t>
            </a:r>
          </a:p>
          <a:p>
            <a:pPr marL="396875" indent="-396875">
              <a:buFontTx/>
              <a:buChar char="•"/>
            </a:pP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datang</a:t>
            </a:r>
            <a:r>
              <a:rPr lang="en-US" sz="2800" dirty="0"/>
              <a:t>?</a:t>
            </a:r>
          </a:p>
          <a:p>
            <a:pPr marL="396875" indent="-396875">
              <a:buFontTx/>
              <a:buChar char="•"/>
            </a:pP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solusi</a:t>
            </a:r>
            <a:r>
              <a:rPr lang="en-US" sz="2800" dirty="0"/>
              <a:t> </a:t>
            </a:r>
            <a:r>
              <a:rPr lang="en-US" sz="2800" i="1" dirty="0"/>
              <a:t>“win-win”</a:t>
            </a:r>
            <a:r>
              <a:rPr lang="en-US" sz="2800" dirty="0"/>
              <a:t>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40250" y="288926"/>
            <a:ext cx="3079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/>
              <a:t>Peluang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32085" y="0"/>
            <a:ext cx="2069429" cy="6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6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bldLvl="5"/>
      <p:bldP spid="215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52601" y="1320800"/>
            <a:ext cx="86725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menghambat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/>
              <a:t>? </a:t>
            </a:r>
            <a:endParaRPr lang="en-US" sz="2800" dirty="0"/>
          </a:p>
          <a:p>
            <a:pPr marL="457200" indent="-457200">
              <a:buFontTx/>
              <a:buChar char="•"/>
            </a:pPr>
            <a:r>
              <a:rPr lang="en-US" sz="2800" dirty="0" err="1"/>
              <a:t>Siapa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yang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alih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/</a:t>
            </a:r>
            <a:r>
              <a:rPr lang="en-US" sz="2800" dirty="0" err="1"/>
              <a:t>pekerjaan</a:t>
            </a:r>
            <a:r>
              <a:rPr lang="en-US" sz="2800" dirty="0"/>
              <a:t>/ </a:t>
            </a:r>
            <a:r>
              <a:rPr lang="en-US" sz="2800" dirty="0" err="1"/>
              <a:t>peranan</a:t>
            </a:r>
            <a:r>
              <a:rPr lang="en-US" sz="2800" dirty="0"/>
              <a:t> </a:t>
            </a:r>
            <a:r>
              <a:rPr lang="en-US" sz="2800" dirty="0"/>
              <a:t>? </a:t>
            </a:r>
            <a:endParaRPr lang="en-US" sz="2800" dirty="0"/>
          </a:p>
          <a:p>
            <a:pPr marL="457200" indent="-457200">
              <a:buFontTx/>
              <a:buChar char="•"/>
            </a:pP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pesaing</a:t>
            </a:r>
            <a:r>
              <a:rPr lang="en-US" sz="2800" dirty="0"/>
              <a:t> </a:t>
            </a:r>
            <a:r>
              <a:rPr lang="en-US" sz="2800" dirty="0"/>
              <a:t>?</a:t>
            </a:r>
            <a:endParaRPr lang="en-US" sz="2800" dirty="0"/>
          </a:p>
          <a:p>
            <a:pPr marL="457200" indent="-457200">
              <a:buFontTx/>
              <a:buChar char="•"/>
            </a:pP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/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mengubah</a:t>
            </a:r>
            <a:r>
              <a:rPr lang="en-US" sz="2800" dirty="0"/>
              <a:t> </a:t>
            </a: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en-US" sz="2800" dirty="0"/>
              <a:t>? </a:t>
            </a:r>
            <a:endParaRPr lang="en-US" sz="2800" dirty="0"/>
          </a:p>
          <a:p>
            <a:pPr marL="457200" indent="-457200">
              <a:buFontTx/>
              <a:buChar char="•"/>
            </a:pP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? </a:t>
            </a:r>
          </a:p>
          <a:p>
            <a:pPr marL="457200" indent="-457200">
              <a:buFontTx/>
              <a:buChar char="•"/>
            </a:pPr>
            <a:r>
              <a:rPr lang="en-US" sz="2800" dirty="0" err="1"/>
              <a:t>Hambatan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/>
              <a:t> </a:t>
            </a:r>
            <a:r>
              <a:rPr lang="en-US" sz="2800" dirty="0" err="1"/>
              <a:t>hadapi</a:t>
            </a:r>
            <a:r>
              <a:rPr lang="en-US" sz="2800" dirty="0"/>
              <a:t>?</a:t>
            </a:r>
          </a:p>
          <a:p>
            <a:pPr marL="457200" indent="-457200">
              <a:buFontTx/>
              <a:buChar char="•"/>
            </a:pPr>
            <a:r>
              <a:rPr lang="en-US" sz="2800" dirty="0" err="1"/>
              <a:t>Dapatkah</a:t>
            </a:r>
            <a:r>
              <a:rPr lang="en-US" sz="2800" dirty="0"/>
              <a:t> 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pembiayaan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pendek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349750" y="304800"/>
            <a:ext cx="3473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/>
              <a:t>Ancaman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32085" y="0"/>
            <a:ext cx="2069429" cy="6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5"/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1676400" y="1069976"/>
            <a:ext cx="9067800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8800" indent="-1828800"/>
            <a:r>
              <a:rPr lang="en-GB" sz="2800" dirty="0" err="1">
                <a:solidFill>
                  <a:srgbClr val="C00000"/>
                </a:solidFill>
                <a:latin typeface="Arial" pitchFamily="34" charset="0"/>
              </a:rPr>
              <a:t>Langkah</a:t>
            </a:r>
            <a:r>
              <a:rPr lang="en-GB" sz="2800" dirty="0">
                <a:solidFill>
                  <a:srgbClr val="C00000"/>
                </a:solidFill>
                <a:latin typeface="Arial" pitchFamily="34" charset="0"/>
              </a:rPr>
              <a:t> 4:</a:t>
            </a:r>
            <a:r>
              <a:rPr lang="en-GB" sz="2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Rumuskan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strategi</a:t>
            </a:r>
            <a:r>
              <a:rPr lang="en-GB" sz="2800" dirty="0">
                <a:latin typeface="Arial" pitchFamily="34" charset="0"/>
              </a:rPr>
              <a:t> yang </a:t>
            </a:r>
            <a:r>
              <a:rPr lang="en-GB" sz="2800" dirty="0" err="1">
                <a:latin typeface="Arial" pitchFamily="34" charset="0"/>
              </a:rPr>
              <a:t>direkomendasikan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untuk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menangani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kelemahan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dan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ancaman</a:t>
            </a:r>
            <a:r>
              <a:rPr lang="en-GB" sz="2800" dirty="0">
                <a:latin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</a:rPr>
              <a:t>termasuk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pemecahan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masalah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perbaikan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,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dan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pengembangan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lebih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lanjut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</a:t>
            </a:r>
          </a:p>
          <a:p>
            <a:pPr marL="1828800" indent="-1828800"/>
            <a:endParaRPr lang="en-GB" sz="1400" dirty="0">
              <a:latin typeface="Arial" pitchFamily="34" charset="0"/>
            </a:endParaRPr>
          </a:p>
          <a:p>
            <a:pPr marL="1828800" indent="-1828800"/>
            <a:r>
              <a:rPr lang="en-GB" sz="2800" dirty="0" err="1">
                <a:solidFill>
                  <a:srgbClr val="C00000"/>
                </a:solidFill>
                <a:latin typeface="Arial" pitchFamily="34" charset="0"/>
              </a:rPr>
              <a:t>Langkah</a:t>
            </a:r>
            <a:r>
              <a:rPr lang="en-GB" sz="2800" dirty="0">
                <a:solidFill>
                  <a:srgbClr val="C00000"/>
                </a:solidFill>
                <a:latin typeface="Arial" pitchFamily="34" charset="0"/>
              </a:rPr>
              <a:t> 5:</a:t>
            </a:r>
            <a:r>
              <a:rPr lang="en-GB" sz="2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Tentukan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prioritas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penanganan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kelemahan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dan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ancaman</a:t>
            </a:r>
            <a:r>
              <a:rPr lang="en-GB" sz="2800" dirty="0">
                <a:latin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</a:rPr>
              <a:t>dan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susunlah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suatu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rencana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tindakan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untuk</a:t>
            </a:r>
            <a:r>
              <a:rPr lang="en-GB" sz="2800" dirty="0">
                <a:latin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</a:rPr>
              <a:t>melaksanakan</a:t>
            </a:r>
            <a:r>
              <a:rPr lang="en-GB" sz="2800" dirty="0">
                <a:latin typeface="Arial" pitchFamily="34" charset="0"/>
              </a:rPr>
              <a:t> program </a:t>
            </a:r>
            <a:r>
              <a:rPr lang="en-GB" sz="2800" dirty="0" err="1">
                <a:latin typeface="Arial" pitchFamily="34" charset="0"/>
              </a:rPr>
              <a:t>penanganan</a:t>
            </a:r>
            <a:r>
              <a:rPr lang="en-GB" sz="2800" dirty="0">
                <a:latin typeface="Arial" pitchFamily="34" charset="0"/>
              </a:rPr>
              <a:t>. </a:t>
            </a:r>
            <a:r>
              <a:rPr lang="en-US" sz="2800" dirty="0">
                <a:latin typeface="Arial" pitchFamily="34" charset="0"/>
              </a:rPr>
              <a:t> </a:t>
            </a:r>
          </a:p>
          <a:p>
            <a:pPr marL="1828800" indent="-1828800"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                   </a:t>
            </a:r>
            <a:endParaRPr lang="en-US" sz="2800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508576" y="316407"/>
            <a:ext cx="261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Arial" pitchFamily="34" charset="0"/>
              </a:rPr>
              <a:t>Langkah … (lanjutan)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069429" cy="6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6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build="p"/>
      <p:bldP spid="3665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6E875-23EA-4438-9987-CB7734DF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2000" i="1"/>
              <a:t>Menjadi STP terkemuka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2000" i="1"/>
              <a:t>dan bermartabat di Indonesia untuk bidang pangan, obat,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2000" i="1"/>
              <a:t>dan kesehatan pada tahun 2024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E09F0-BBCC-406E-A070-17AE97047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5" b="3"/>
          <a:stretch/>
        </p:blipFill>
        <p:spPr>
          <a:xfrm>
            <a:off x="0" y="55757"/>
            <a:ext cx="6891454" cy="67687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7C40F6-F774-403D-B9C3-5D29C3F6AAE6}"/>
              </a:ext>
            </a:extLst>
          </p:cNvPr>
          <p:cNvSpPr/>
          <p:nvPr/>
        </p:nvSpPr>
        <p:spPr>
          <a:xfrm>
            <a:off x="2832410" y="-45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3D714A-CEE1-4C53-8788-32068596EEB1}"/>
              </a:ext>
            </a:extLst>
          </p:cNvPr>
          <p:cNvSpPr/>
          <p:nvPr/>
        </p:nvSpPr>
        <p:spPr>
          <a:xfrm>
            <a:off x="7136780" y="880946"/>
            <a:ext cx="4795025" cy="442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roadway" panose="04040905080B02020502" pitchFamily="82" charset="0"/>
                <a:cs typeface="Arabic Typesetting" panose="020B0604020202020204" pitchFamily="66" charset="-78"/>
              </a:rPr>
              <a:t>AYO KITA LAKUKAN !!!</a:t>
            </a:r>
            <a:endParaRPr lang="en-ID" sz="2800" dirty="0">
              <a:latin typeface="Broadway" panose="04040905080B02020502" pitchFamily="82" charset="0"/>
              <a:cs typeface="Arabic Typesetting" panose="020B06040202020202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339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740496"/>
              </p:ext>
            </p:extLst>
          </p:nvPr>
        </p:nvGraphicFramePr>
        <p:xfrm>
          <a:off x="2531445" y="943275"/>
          <a:ext cx="7186059" cy="521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353">
                  <a:extLst>
                    <a:ext uri="{9D8B030D-6E8A-4147-A177-3AD203B41FA5}">
                      <a16:colId xmlns:a16="http://schemas.microsoft.com/office/drawing/2014/main" val="835148377"/>
                    </a:ext>
                  </a:extLst>
                </a:gridCol>
                <a:gridCol w="2395353">
                  <a:extLst>
                    <a:ext uri="{9D8B030D-6E8A-4147-A177-3AD203B41FA5}">
                      <a16:colId xmlns:a16="http://schemas.microsoft.com/office/drawing/2014/main" val="10194350"/>
                    </a:ext>
                  </a:extLst>
                </a:gridCol>
                <a:gridCol w="2395353">
                  <a:extLst>
                    <a:ext uri="{9D8B030D-6E8A-4147-A177-3AD203B41FA5}">
                      <a16:colId xmlns:a16="http://schemas.microsoft.com/office/drawing/2014/main" val="115698761"/>
                    </a:ext>
                  </a:extLst>
                </a:gridCol>
              </a:tblGrid>
              <a:tr h="1944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</a:p>
                    <a:p>
                      <a:r>
                        <a:rPr lang="en-US" dirty="0" smtClean="0"/>
                        <a:t>1. </a:t>
                      </a:r>
                    </a:p>
                    <a:p>
                      <a:r>
                        <a:rPr lang="en-US" dirty="0" smtClean="0"/>
                        <a:t>2. </a:t>
                      </a:r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r>
                        <a:rPr lang="en-US" dirty="0" smtClean="0"/>
                        <a:t>4.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</a:t>
                      </a:r>
                    </a:p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16600"/>
                  </a:ext>
                </a:extLst>
              </a:tr>
              <a:tr h="1637186"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</a:p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SO:</a:t>
                      </a:r>
                    </a:p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WO:</a:t>
                      </a:r>
                    </a:p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1009"/>
                  </a:ext>
                </a:extLst>
              </a:tr>
              <a:tr h="1637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Threath</a:t>
                      </a:r>
                      <a:r>
                        <a:rPr lang="en-US" dirty="0" smtClean="0"/>
                        <a:t>:</a:t>
                      </a:r>
                    </a:p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ST:</a:t>
                      </a:r>
                    </a:p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WT:</a:t>
                      </a:r>
                    </a:p>
                    <a:p>
                      <a:r>
                        <a:rPr lang="en-US" dirty="0" smtClean="0"/>
                        <a:t>1.</a:t>
                      </a:r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5069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7" t="23432" r="2795" b="24610"/>
          <a:stretch/>
        </p:blipFill>
        <p:spPr>
          <a:xfrm>
            <a:off x="0" y="0"/>
            <a:ext cx="2069429" cy="632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3252" y="316407"/>
            <a:ext cx="596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Analisis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Strategi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Matrik</a:t>
            </a:r>
            <a:r>
              <a:rPr lang="en-US" sz="2000" b="1" dirty="0" smtClean="0"/>
              <a:t> SWOT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667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11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5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variable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Lingkungan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Regulasi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Input Usaha (</a:t>
            </a:r>
            <a:r>
              <a:rPr lang="en-US" dirty="0" err="1" smtClean="0"/>
              <a:t>pakan</a:t>
            </a:r>
            <a:r>
              <a:rPr lang="en-US" dirty="0" smtClean="0"/>
              <a:t>, </a:t>
            </a:r>
            <a:r>
              <a:rPr lang="en-US" dirty="0" err="1" smtClean="0"/>
              <a:t>vaksin</a:t>
            </a:r>
            <a:r>
              <a:rPr lang="en-US" dirty="0" smtClean="0"/>
              <a:t>, </a:t>
            </a:r>
            <a:r>
              <a:rPr lang="en-US" dirty="0" err="1" smtClean="0"/>
              <a:t>bibit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Kompetitor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SWOT masing2 variable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. </a:t>
            </a:r>
            <a:r>
              <a:rPr lang="en-US" dirty="0" err="1" smtClean="0"/>
              <a:t>Dituangkan</a:t>
            </a:r>
            <a:r>
              <a:rPr lang="en-US" dirty="0" smtClean="0"/>
              <a:t> di </a:t>
            </a:r>
            <a:r>
              <a:rPr lang="en-US" dirty="0" err="1" smtClean="0"/>
              <a:t>karton</a:t>
            </a:r>
            <a:r>
              <a:rPr lang="en-US" dirty="0" smtClean="0"/>
              <a:t> yang </a:t>
            </a:r>
            <a:r>
              <a:rPr lang="en-US" dirty="0" err="1" smtClean="0"/>
              <a:t>dibagikan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di </a:t>
            </a:r>
            <a:r>
              <a:rPr lang="en-US" dirty="0" err="1" smtClean="0"/>
              <a:t>presentasikan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0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C3B0-02A5-4DDD-AF90-6A8040A43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5035E-7EEB-42CD-9EAE-5A858B18E4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E00FA-3894-42B5-B487-067183AB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3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ADEAE5-B080-4DEC-819A-00E41A93F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275" y="3655371"/>
            <a:ext cx="9679449" cy="1463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6275" y="5252936"/>
            <a:ext cx="9679449" cy="65461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0977512-D62A-4D41-A762-71D9ABEB7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1995" y="820991"/>
            <a:ext cx="2608009" cy="2608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A0D6-A9E5-44BC-822C-1E7FB932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1325563"/>
          </a:xfrm>
        </p:spPr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1473C-7677-41CF-9585-2F47BB078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FD586-1234-4FE3-94B9-8BC3E87F8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70B5-FD8B-4E3A-BB81-4DA0A06D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E982-45F8-4429-9E7A-6BC5EF82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3A726-4A51-4A1E-B8F7-5BF5AA119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324" r="583" b="5324"/>
          <a:stretch/>
        </p:blipFill>
        <p:spPr>
          <a:xfrm>
            <a:off x="157480" y="788879"/>
            <a:ext cx="11282680" cy="5703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105879" y="43143"/>
            <a:ext cx="2059806" cy="6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37B0-1BA1-4297-BEDF-C247C4DE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824A-DA12-4B43-A800-411F2B245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A6ED9-749A-435B-8310-E796485F5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r="1500" b="5324"/>
          <a:stretch/>
        </p:blipFill>
        <p:spPr>
          <a:xfrm>
            <a:off x="617220" y="901691"/>
            <a:ext cx="10957560" cy="5591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105878" y="43143"/>
            <a:ext cx="1944303" cy="5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1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A95592-A990-48E0-B040-1AC433AA0BBD}"/>
              </a:ext>
            </a:extLst>
          </p:cNvPr>
          <p:cNvSpPr txBox="1">
            <a:spLocks/>
          </p:cNvSpPr>
          <p:nvPr/>
        </p:nvSpPr>
        <p:spPr>
          <a:xfrm>
            <a:off x="2454275" y="1757600"/>
            <a:ext cx="7283450" cy="11888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ANALISA SWOT</a:t>
            </a:r>
            <a:endParaRPr lang="en-US" sz="3600" b="1" dirty="0">
              <a:solidFill>
                <a:srgbClr val="002060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endParaRPr lang="en-US" sz="3600" b="1" dirty="0">
              <a:solidFill>
                <a:srgbClr val="002060"/>
              </a:solidFill>
              <a:latin typeface="Century Gothic" panose="020B0502020202020204" charset="0"/>
              <a:sym typeface="+mn-ea"/>
            </a:endParaRPr>
          </a:p>
          <a:p>
            <a:r>
              <a:rPr lang="en-US" sz="2800" dirty="0">
                <a:sym typeface="+mn-ea"/>
              </a:rPr>
              <a:t>Dr. Ir. Eka Candra Lina, SP. </a:t>
            </a:r>
            <a:r>
              <a:rPr lang="en-US" sz="2800" dirty="0" err="1">
                <a:sym typeface="+mn-ea"/>
              </a:rPr>
              <a:t>MSi</a:t>
            </a:r>
            <a:r>
              <a:rPr lang="en-US" sz="2800" dirty="0">
                <a:sym typeface="+mn-ea"/>
              </a:rPr>
              <a:t>. IPM</a:t>
            </a:r>
            <a:r>
              <a:rPr lang="en-US" sz="5400" b="0" dirty="0">
                <a:solidFill>
                  <a:schemeClr val="tx1"/>
                </a:solidFill>
              </a:rPr>
              <a:t/>
            </a:r>
            <a:br>
              <a:rPr lang="en-US" sz="5400" b="0" dirty="0">
                <a:solidFill>
                  <a:schemeClr val="tx1"/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>
              <a:solidFill>
                <a:srgbClr val="002060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105878" y="43142"/>
            <a:ext cx="2656573" cy="8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PENDAHULUAN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 err="1"/>
              <a:t>Ruang</a:t>
            </a:r>
            <a:r>
              <a:rPr lang="en-SG" dirty="0"/>
              <a:t> </a:t>
            </a:r>
            <a:r>
              <a:rPr lang="en-SG" dirty="0" err="1"/>
              <a:t>lingkup</a:t>
            </a:r>
            <a:r>
              <a:rPr lang="en-SG" dirty="0"/>
              <a:t> </a:t>
            </a:r>
            <a:r>
              <a:rPr lang="en-SG" dirty="0" err="1"/>
              <a:t>materi</a:t>
            </a:r>
            <a:r>
              <a:rPr lang="en-SG" dirty="0"/>
              <a:t> </a:t>
            </a:r>
            <a:r>
              <a:rPr lang="en-SG" dirty="0" err="1"/>
              <a:t>mencakup</a:t>
            </a:r>
            <a:r>
              <a:rPr lang="en-SG" dirty="0"/>
              <a:t> </a:t>
            </a:r>
            <a:r>
              <a:rPr lang="en-SG" dirty="0" err="1"/>
              <a:t>pengetahuan</a:t>
            </a:r>
            <a:r>
              <a:rPr lang="en-SG" dirty="0"/>
              <a:t> </a:t>
            </a:r>
            <a:r>
              <a:rPr lang="en-SG" dirty="0" err="1"/>
              <a:t>mengenai</a:t>
            </a:r>
            <a:r>
              <a:rPr lang="en-SG" dirty="0"/>
              <a:t> </a:t>
            </a:r>
            <a:r>
              <a:rPr lang="en-SG" dirty="0" err="1" smtClean="0"/>
              <a:t>Analisis</a:t>
            </a:r>
            <a:r>
              <a:rPr lang="en-SG" dirty="0" smtClean="0"/>
              <a:t> Swot</a:t>
            </a:r>
            <a:endParaRPr lang="en-SG" dirty="0"/>
          </a:p>
          <a:p>
            <a:r>
              <a:rPr lang="en-SG" dirty="0" err="1"/>
              <a:t>terdapat</a:t>
            </a:r>
            <a:r>
              <a:rPr lang="en-SG" dirty="0"/>
              <a:t> </a:t>
            </a:r>
            <a:r>
              <a:rPr lang="en-SG" dirty="0" smtClean="0"/>
              <a:t>1 </a:t>
            </a:r>
            <a:r>
              <a:rPr lang="en-SG" dirty="0" err="1"/>
              <a:t>materi</a:t>
            </a:r>
            <a:r>
              <a:rPr lang="en-SG" dirty="0"/>
              <a:t> </a:t>
            </a:r>
            <a:r>
              <a:rPr lang="en-SG" dirty="0" err="1"/>
              <a:t>pembelajaran</a:t>
            </a:r>
            <a:r>
              <a:rPr lang="en-SG" dirty="0"/>
              <a:t> </a:t>
            </a:r>
          </a:p>
          <a:p>
            <a:r>
              <a:rPr lang="en-SG" dirty="0" err="1"/>
              <a:t>Waktu</a:t>
            </a:r>
            <a:r>
              <a:rPr lang="en-SG" dirty="0"/>
              <a:t> </a:t>
            </a:r>
            <a:r>
              <a:rPr lang="en-SG" dirty="0" err="1"/>
              <a:t>pembelajaran</a:t>
            </a:r>
            <a:r>
              <a:rPr lang="en-SG" dirty="0"/>
              <a:t> </a:t>
            </a:r>
            <a:r>
              <a:rPr lang="en-SG" dirty="0" err="1"/>
              <a:t>adalah</a:t>
            </a:r>
            <a:r>
              <a:rPr lang="en-SG" dirty="0"/>
              <a:t> 3 JP </a:t>
            </a:r>
            <a:r>
              <a:rPr lang="en-SG" dirty="0" err="1"/>
              <a:t>atau</a:t>
            </a:r>
            <a:r>
              <a:rPr lang="en-SG" dirty="0"/>
              <a:t> </a:t>
            </a:r>
            <a:r>
              <a:rPr lang="en-SG" dirty="0" err="1"/>
              <a:t>setara</a:t>
            </a:r>
            <a:r>
              <a:rPr lang="en-SG" dirty="0"/>
              <a:t> 55 </a:t>
            </a:r>
            <a:r>
              <a:rPr lang="en-SG" dirty="0" err="1"/>
              <a:t>menit</a:t>
            </a:r>
            <a:r>
              <a:rPr lang="en-SG" dirty="0"/>
              <a:t> x 3 = 165 </a:t>
            </a:r>
            <a:r>
              <a:rPr lang="en-SG" dirty="0" err="1"/>
              <a:t>menit</a:t>
            </a:r>
            <a:endParaRPr lang="en-SG" dirty="0"/>
          </a:p>
          <a:p>
            <a:r>
              <a:rPr lang="en-SG" dirty="0" err="1"/>
              <a:t>Tujuan</a:t>
            </a:r>
            <a:r>
              <a:rPr lang="en-SG" dirty="0"/>
              <a:t> </a:t>
            </a:r>
            <a:r>
              <a:rPr lang="en-SG" dirty="0" err="1"/>
              <a:t>setelah</a:t>
            </a:r>
            <a:r>
              <a:rPr lang="en-SG" dirty="0"/>
              <a:t> </a:t>
            </a:r>
            <a:r>
              <a:rPr lang="en-SG" dirty="0" err="1"/>
              <a:t>mempelajari</a:t>
            </a:r>
            <a:r>
              <a:rPr lang="en-SG" dirty="0"/>
              <a:t> </a:t>
            </a:r>
            <a:r>
              <a:rPr lang="en-SG" dirty="0" err="1" smtClean="0"/>
              <a:t>materi</a:t>
            </a:r>
            <a:r>
              <a:rPr lang="en-SG" dirty="0" smtClean="0"/>
              <a:t> </a:t>
            </a:r>
            <a:r>
              <a:rPr lang="en-SG" dirty="0" err="1" smtClean="0"/>
              <a:t>ini</a:t>
            </a:r>
            <a:r>
              <a:rPr lang="en-SG" dirty="0" smtClean="0"/>
              <a:t> </a:t>
            </a:r>
            <a:r>
              <a:rPr lang="en-SG" dirty="0" err="1"/>
              <a:t>diharapkan</a:t>
            </a:r>
            <a:r>
              <a:rPr lang="en-SG" dirty="0"/>
              <a:t> </a:t>
            </a:r>
            <a:r>
              <a:rPr lang="en-SG" dirty="0" err="1"/>
              <a:t>peserta</a:t>
            </a:r>
            <a:r>
              <a:rPr lang="en-SG" dirty="0"/>
              <a:t> </a:t>
            </a:r>
            <a:r>
              <a:rPr lang="en-SG" dirty="0" err="1"/>
              <a:t>mengetahui</a:t>
            </a:r>
            <a:r>
              <a:rPr lang="en-SG" dirty="0"/>
              <a:t> </a:t>
            </a:r>
            <a:r>
              <a:rPr lang="en-SG" dirty="0" err="1"/>
              <a:t>dan</a:t>
            </a:r>
            <a:r>
              <a:rPr lang="en-SG" dirty="0"/>
              <a:t> </a:t>
            </a:r>
            <a:r>
              <a:rPr lang="en-SG" dirty="0" err="1"/>
              <a:t>dapat</a:t>
            </a:r>
            <a:r>
              <a:rPr lang="en-SG" dirty="0"/>
              <a:t> </a:t>
            </a:r>
            <a:r>
              <a:rPr lang="en-SG" dirty="0" err="1"/>
              <a:t>memahami</a:t>
            </a:r>
            <a:r>
              <a:rPr lang="en-SG" dirty="0"/>
              <a:t> </a:t>
            </a:r>
            <a:r>
              <a:rPr lang="en-SG" dirty="0" err="1" smtClean="0"/>
              <a:t>tentang</a:t>
            </a:r>
            <a:r>
              <a:rPr lang="en-SG" dirty="0" smtClean="0"/>
              <a:t> </a:t>
            </a:r>
            <a:r>
              <a:rPr lang="en-SG" dirty="0" err="1" smtClean="0"/>
              <a:t>analisis</a:t>
            </a:r>
            <a:r>
              <a:rPr lang="en-SG" dirty="0" smtClean="0"/>
              <a:t> swot, </a:t>
            </a:r>
            <a:r>
              <a:rPr lang="en-SG" dirty="0" err="1" smtClean="0"/>
              <a:t>mengidentifikasi</a:t>
            </a:r>
            <a:r>
              <a:rPr lang="en-SG" dirty="0" smtClean="0"/>
              <a:t> </a:t>
            </a:r>
            <a:r>
              <a:rPr lang="en-SG" dirty="0" err="1" smtClean="0"/>
              <a:t>komponennya</a:t>
            </a:r>
            <a:r>
              <a:rPr lang="en-SG" dirty="0" smtClean="0"/>
              <a:t>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menentukan</a:t>
            </a:r>
            <a:r>
              <a:rPr lang="en-SG" dirty="0" smtClean="0"/>
              <a:t> </a:t>
            </a:r>
            <a:r>
              <a:rPr lang="en-SG" dirty="0" err="1" smtClean="0"/>
              <a:t>strategi</a:t>
            </a:r>
            <a:r>
              <a:rPr lang="en-SG" dirty="0" smtClean="0"/>
              <a:t>. </a:t>
            </a:r>
          </a:p>
          <a:p>
            <a:r>
              <a:rPr lang="en-SG" dirty="0" err="1" smtClean="0"/>
              <a:t>Peningkatan</a:t>
            </a:r>
            <a:r>
              <a:rPr lang="en-SG" dirty="0" smtClean="0"/>
              <a:t> </a:t>
            </a:r>
            <a:r>
              <a:rPr lang="en-SG" dirty="0" err="1"/>
              <a:t>pengetahuan</a:t>
            </a:r>
            <a:r>
              <a:rPr lang="en-SG" dirty="0"/>
              <a:t> </a:t>
            </a:r>
            <a:r>
              <a:rPr lang="en-SG" dirty="0" err="1" smtClean="0"/>
              <a:t>peserta</a:t>
            </a:r>
            <a:r>
              <a:rPr lang="en-SG" dirty="0" smtClean="0"/>
              <a:t>, </a:t>
            </a:r>
            <a:r>
              <a:rPr lang="en-SG" dirty="0" err="1"/>
              <a:t>diharapkan</a:t>
            </a:r>
            <a:r>
              <a:rPr lang="en-SG" dirty="0"/>
              <a:t> </a:t>
            </a:r>
            <a:r>
              <a:rPr lang="en-SG" dirty="0" err="1"/>
              <a:t>dapat</a:t>
            </a:r>
            <a:r>
              <a:rPr lang="en-SG" dirty="0"/>
              <a:t> </a:t>
            </a:r>
            <a:r>
              <a:rPr lang="en-SG" dirty="0" err="1"/>
              <a:t>memotivasi</a:t>
            </a:r>
            <a:r>
              <a:rPr lang="en-SG" dirty="0"/>
              <a:t> </a:t>
            </a:r>
            <a:r>
              <a:rPr lang="en-SG" dirty="0" err="1" smtClean="0"/>
              <a:t>diri</a:t>
            </a:r>
            <a:r>
              <a:rPr lang="en-SG" dirty="0" smtClean="0"/>
              <a:t> </a:t>
            </a:r>
            <a:r>
              <a:rPr lang="en-SG" dirty="0" err="1"/>
              <a:t>untuk</a:t>
            </a:r>
            <a:r>
              <a:rPr lang="en-SG" dirty="0"/>
              <a:t> </a:t>
            </a:r>
            <a:r>
              <a:rPr lang="en-SG" dirty="0" err="1" smtClean="0"/>
              <a:t>melakukan</a:t>
            </a:r>
            <a:r>
              <a:rPr lang="en-SG" dirty="0" smtClean="0"/>
              <a:t> </a:t>
            </a:r>
            <a:r>
              <a:rPr lang="en-SG" dirty="0" err="1" smtClean="0"/>
              <a:t>analisis</a:t>
            </a:r>
            <a:r>
              <a:rPr lang="en-SG" dirty="0" smtClean="0"/>
              <a:t> swot </a:t>
            </a:r>
            <a:r>
              <a:rPr lang="en-SG" dirty="0" err="1" smtClean="0"/>
              <a:t>sebuah</a:t>
            </a:r>
            <a:r>
              <a:rPr lang="en-SG" dirty="0" smtClean="0"/>
              <a:t> </a:t>
            </a:r>
            <a:r>
              <a:rPr lang="en-SG" dirty="0" err="1" smtClean="0"/>
              <a:t>usaha</a:t>
            </a:r>
            <a:r>
              <a:rPr lang="en-SG" dirty="0" smtClean="0"/>
              <a:t>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membuat</a:t>
            </a:r>
            <a:r>
              <a:rPr lang="en-SG" dirty="0" smtClean="0"/>
              <a:t> </a:t>
            </a:r>
            <a:r>
              <a:rPr lang="en-SG" dirty="0" err="1" smtClean="0"/>
              <a:t>strateginya</a:t>
            </a:r>
            <a:r>
              <a:rPr lang="en-SG" dirty="0" smtClean="0"/>
              <a:t>.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148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099073" cy="6221934"/>
            <a:chOff x="0" y="0"/>
            <a:chExt cx="12099073" cy="62219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57438F-525E-40D5-B8C9-B1A4A6E4D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62" b="9594"/>
            <a:stretch/>
          </p:blipFill>
          <p:spPr>
            <a:xfrm>
              <a:off x="0" y="0"/>
              <a:ext cx="12099073" cy="620007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12270" y="1328287"/>
              <a:ext cx="5996537" cy="48936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/>
                <a:t>Analisis</a:t>
              </a:r>
              <a:r>
                <a:rPr lang="en-US" sz="2400" dirty="0"/>
                <a:t> SWOT </a:t>
              </a:r>
              <a:r>
                <a:rPr lang="en-US" sz="2400" dirty="0" err="1"/>
                <a:t>adalah</a:t>
              </a:r>
              <a:r>
                <a:rPr lang="en-US" sz="2400" dirty="0"/>
                <a:t> </a:t>
              </a:r>
              <a:r>
                <a:rPr lang="en-US" sz="2400" dirty="0" err="1"/>
                <a:t>identifikasi</a:t>
              </a:r>
              <a:r>
                <a:rPr lang="en-US" sz="2400" dirty="0"/>
                <a:t> </a:t>
              </a:r>
              <a:r>
                <a:rPr lang="en-US" sz="2400" dirty="0" err="1"/>
                <a:t>berbagai</a:t>
              </a:r>
              <a:r>
                <a:rPr lang="en-US" sz="2400" dirty="0"/>
                <a:t> </a:t>
              </a:r>
              <a:r>
                <a:rPr lang="en-US" sz="2400" dirty="0" err="1"/>
                <a:t>faktor</a:t>
              </a:r>
              <a:r>
                <a:rPr lang="en-US" sz="2400" dirty="0"/>
                <a:t> </a:t>
              </a:r>
              <a:r>
                <a:rPr lang="en-US" sz="2400" dirty="0" err="1"/>
                <a:t>secara</a:t>
              </a:r>
              <a:r>
                <a:rPr lang="en-US" sz="2400" dirty="0"/>
                <a:t> </a:t>
              </a:r>
              <a:r>
                <a:rPr lang="en-US" sz="2400" dirty="0" err="1"/>
                <a:t>sistematis</a:t>
              </a:r>
              <a:r>
                <a:rPr lang="en-US" sz="2400" dirty="0"/>
                <a:t> </a:t>
              </a:r>
              <a:r>
                <a:rPr lang="en-US" sz="2400" dirty="0" err="1"/>
                <a:t>untuk</a:t>
              </a:r>
              <a:r>
                <a:rPr lang="en-US" sz="2400" dirty="0"/>
                <a:t> </a:t>
              </a:r>
              <a:r>
                <a:rPr lang="en-US" sz="2400" dirty="0" err="1"/>
                <a:t>merumuskan</a:t>
              </a:r>
              <a:r>
                <a:rPr lang="en-US" sz="2400" dirty="0"/>
                <a:t> </a:t>
              </a:r>
              <a:r>
                <a:rPr lang="en-US" sz="2400" dirty="0" err="1"/>
                <a:t>strategi</a:t>
              </a:r>
              <a:r>
                <a:rPr lang="en-US" sz="2400" dirty="0"/>
                <a:t>, </a:t>
              </a:r>
              <a:r>
                <a:rPr lang="en-US" sz="2400" dirty="0" err="1"/>
                <a:t>berdasarkan</a:t>
              </a:r>
              <a:r>
                <a:rPr lang="en-US" sz="2400" dirty="0"/>
                <a:t> </a:t>
              </a:r>
              <a:r>
                <a:rPr lang="en-US" sz="2400" dirty="0" err="1"/>
                <a:t>logika</a:t>
              </a:r>
              <a:r>
                <a:rPr lang="en-US" sz="2400" dirty="0"/>
                <a:t> yang </a:t>
              </a:r>
              <a:r>
                <a:rPr lang="en-US" sz="2400" dirty="0" err="1"/>
                <a:t>dapat</a:t>
              </a:r>
              <a:r>
                <a:rPr lang="en-US" sz="2400" dirty="0"/>
                <a:t> </a:t>
              </a:r>
              <a:r>
                <a:rPr lang="en-US" sz="2400" dirty="0" err="1"/>
                <a:t>memaksimalkan</a:t>
              </a:r>
              <a:r>
                <a:rPr lang="en-US" sz="2400" dirty="0"/>
                <a:t> </a:t>
              </a:r>
              <a:r>
                <a:rPr lang="en-US" sz="2400" dirty="0" err="1"/>
                <a:t>kekuatan</a:t>
              </a:r>
              <a:r>
                <a:rPr lang="en-US" sz="2400" dirty="0"/>
                <a:t>(</a:t>
              </a:r>
              <a:r>
                <a:rPr lang="en-US" sz="2400" i="1" dirty="0"/>
                <a:t>Strengths</a:t>
              </a:r>
              <a:r>
                <a:rPr lang="en-US" sz="2400" dirty="0"/>
                <a:t>)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peluang</a:t>
              </a:r>
              <a:r>
                <a:rPr lang="en-US" sz="2400" dirty="0"/>
                <a:t> (</a:t>
              </a:r>
              <a:r>
                <a:rPr lang="en-US" sz="2400" i="1" dirty="0"/>
                <a:t>Opportunities</a:t>
              </a:r>
              <a:r>
                <a:rPr lang="en-US" sz="2400" dirty="0"/>
                <a:t>),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secara</a:t>
              </a:r>
              <a:r>
                <a:rPr lang="en-US" sz="2400" dirty="0"/>
                <a:t> </a:t>
              </a:r>
              <a:r>
                <a:rPr lang="en-US" sz="2400" dirty="0" err="1"/>
                <a:t>bersamaan</a:t>
              </a:r>
              <a:r>
                <a:rPr lang="en-US" sz="2400" dirty="0"/>
                <a:t> </a:t>
              </a:r>
              <a:r>
                <a:rPr lang="en-US" sz="2400" dirty="0" err="1" smtClean="0"/>
                <a:t>dapat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meminimalkan</a:t>
              </a:r>
              <a:r>
                <a:rPr lang="en-US" sz="2400" dirty="0" smtClean="0"/>
                <a:t> </a:t>
              </a:r>
              <a:r>
                <a:rPr lang="en-US" sz="2400" dirty="0" err="1"/>
                <a:t>kelemahan</a:t>
              </a:r>
              <a:r>
                <a:rPr lang="en-US" sz="2400" dirty="0"/>
                <a:t> (</a:t>
              </a:r>
              <a:r>
                <a:rPr lang="en-US" sz="2400" i="1" dirty="0"/>
                <a:t>Weaknesses</a:t>
              </a:r>
              <a:r>
                <a:rPr lang="en-US" sz="2400" dirty="0"/>
                <a:t>)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ancaman</a:t>
              </a:r>
              <a:r>
                <a:rPr lang="en-US" sz="2400" dirty="0"/>
                <a:t> (</a:t>
              </a:r>
              <a:r>
                <a:rPr lang="en-US" sz="2400" i="1" dirty="0"/>
                <a:t>Threats</a:t>
              </a:r>
              <a:r>
                <a:rPr lang="en-US" sz="2400" dirty="0"/>
                <a:t>). </a:t>
              </a:r>
              <a:r>
                <a:rPr lang="en-US" sz="2400" dirty="0" err="1"/>
                <a:t>Jadi</a:t>
              </a:r>
              <a:r>
                <a:rPr lang="en-US" sz="2400" dirty="0"/>
                <a:t>, </a:t>
              </a:r>
              <a:r>
                <a:rPr lang="en-US" sz="2400" dirty="0" err="1"/>
                <a:t>analisis</a:t>
              </a:r>
              <a:r>
                <a:rPr lang="en-US" sz="2400" dirty="0"/>
                <a:t> SWOT </a:t>
              </a:r>
              <a:r>
                <a:rPr lang="en-US" sz="2400" dirty="0" err="1"/>
                <a:t>membandingkan</a:t>
              </a:r>
              <a:r>
                <a:rPr lang="en-US" sz="2400" dirty="0"/>
                <a:t> </a:t>
              </a:r>
              <a:r>
                <a:rPr lang="en-US" sz="2400" dirty="0" err="1"/>
                <a:t>antara</a:t>
              </a:r>
              <a:r>
                <a:rPr lang="en-US" sz="2400" dirty="0"/>
                <a:t> </a:t>
              </a:r>
              <a:r>
                <a:rPr lang="en-US" sz="2400" dirty="0" err="1"/>
                <a:t>faktor</a:t>
              </a:r>
              <a:r>
                <a:rPr lang="en-US" sz="2400" dirty="0"/>
                <a:t> </a:t>
              </a:r>
              <a:r>
                <a:rPr lang="en-US" sz="2400" dirty="0" err="1"/>
                <a:t>eksternal</a:t>
              </a:r>
              <a:r>
                <a:rPr lang="en-US" sz="2400" dirty="0"/>
                <a:t> </a:t>
              </a:r>
              <a:r>
                <a:rPr lang="en-US" sz="2400" dirty="0" err="1"/>
                <a:t>Peluang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Ancaman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Kekuatan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 smtClean="0"/>
                <a:t>kelemahan</a:t>
              </a:r>
              <a:r>
                <a:rPr lang="en-US" sz="2400" dirty="0" smtClean="0"/>
                <a:t>.</a:t>
              </a:r>
            </a:p>
            <a:p>
              <a:pPr algn="just"/>
              <a:endParaRPr lang="en-US" sz="2400" dirty="0"/>
            </a:p>
            <a:p>
              <a:pPr algn="just"/>
              <a:r>
                <a:rPr lang="en-US" sz="2400" dirty="0" err="1" smtClean="0"/>
                <a:t>Setiawan</a:t>
              </a:r>
              <a:r>
                <a:rPr lang="en-US" sz="2400" dirty="0" smtClean="0"/>
                <a:t> </a:t>
              </a:r>
              <a:r>
                <a:rPr lang="en-US" sz="2400" dirty="0"/>
                <a:t>Hari </a:t>
              </a:r>
              <a:r>
                <a:rPr lang="en-US" sz="2400" dirty="0" err="1"/>
                <a:t>Purnomo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Zulkieflimansyah</a:t>
              </a:r>
              <a:r>
                <a:rPr lang="en-US" sz="2400" dirty="0"/>
                <a:t> (1999),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878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1653138" y="766955"/>
            <a:ext cx="990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latin typeface="Arial" pitchFamily="34" charset="0"/>
              </a:rPr>
              <a:t>SARAN UNTUK MELAKUKAN ANALISIS </a:t>
            </a:r>
            <a:r>
              <a:rPr lang="en-GB" sz="2800" b="1" i="1" dirty="0">
                <a:latin typeface="Arial" pitchFamily="34" charset="0"/>
              </a:rPr>
              <a:t>SWOT</a:t>
            </a:r>
            <a:r>
              <a:rPr lang="en-US" sz="2800" b="1" dirty="0">
                <a:latin typeface="Arial" pitchFamily="34" charset="0"/>
              </a:rPr>
              <a:t> </a:t>
            </a: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1982804" y="1640631"/>
            <a:ext cx="786384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0" indent="-1828800">
              <a:lnSpc>
                <a:spcPct val="80000"/>
              </a:lnSpc>
            </a:pPr>
            <a:r>
              <a:rPr lang="en-GB" sz="2400" dirty="0" err="1">
                <a:solidFill>
                  <a:srgbClr val="C00000"/>
                </a:solidFill>
                <a:latin typeface="Arial" pitchFamily="34" charset="0"/>
              </a:rPr>
              <a:t>Langkah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</a:rPr>
              <a:t> 1: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</a:rPr>
              <a:t>   </a:t>
            </a:r>
            <a:r>
              <a:rPr lang="en-GB" sz="2400" dirty="0" err="1" smtClean="0">
                <a:latin typeface="Arial" pitchFamily="34" charset="0"/>
              </a:rPr>
              <a:t>Identifikasi</a:t>
            </a:r>
            <a:r>
              <a:rPr lang="en-GB" sz="2400" dirty="0" smtClean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kelemahan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dan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ancaman</a:t>
            </a:r>
            <a:r>
              <a:rPr lang="en-GB" sz="2400" dirty="0">
                <a:latin typeface="Arial" pitchFamily="34" charset="0"/>
              </a:rPr>
              <a:t> yang paling </a:t>
            </a:r>
            <a:r>
              <a:rPr lang="en-GB" sz="2400" dirty="0" err="1">
                <a:latin typeface="Arial" pitchFamily="34" charset="0"/>
              </a:rPr>
              <a:t>urgen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untuk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diatasi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secara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umum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pada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semua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komponen</a:t>
            </a:r>
            <a:r>
              <a:rPr lang="en-GB" sz="2400" dirty="0">
                <a:latin typeface="Arial" pitchFamily="34" charset="0"/>
              </a:rPr>
              <a:t>.</a:t>
            </a:r>
          </a:p>
          <a:p>
            <a:pPr marL="1828800" indent="-1828800">
              <a:lnSpc>
                <a:spcPct val="80000"/>
              </a:lnSpc>
            </a:pPr>
            <a:endParaRPr lang="en-GB" sz="2400" dirty="0">
              <a:solidFill>
                <a:schemeClr val="bg1"/>
              </a:solidFill>
              <a:latin typeface="Arial" pitchFamily="34" charset="0"/>
            </a:endParaRPr>
          </a:p>
          <a:p>
            <a:pPr marL="1828800" indent="-1828800">
              <a:lnSpc>
                <a:spcPct val="80000"/>
              </a:lnSpc>
            </a:pPr>
            <a:r>
              <a:rPr lang="en-GB" sz="2400" dirty="0" err="1">
                <a:solidFill>
                  <a:srgbClr val="C00000"/>
                </a:solidFill>
                <a:latin typeface="Arial" pitchFamily="34" charset="0"/>
              </a:rPr>
              <a:t>Langkah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</a:rPr>
              <a:t> 2: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</a:rPr>
              <a:t>   </a:t>
            </a:r>
            <a:r>
              <a:rPr lang="en-GB" sz="2400" dirty="0" err="1" smtClean="0">
                <a:latin typeface="Arial" pitchFamily="34" charset="0"/>
              </a:rPr>
              <a:t>Identifikasi</a:t>
            </a:r>
            <a:r>
              <a:rPr lang="en-GB" sz="2400" dirty="0" smtClean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kekuatan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dan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peluang</a:t>
            </a:r>
            <a:r>
              <a:rPr lang="en-GB" sz="2400" dirty="0">
                <a:latin typeface="Arial" pitchFamily="34" charset="0"/>
              </a:rPr>
              <a:t> yang </a:t>
            </a:r>
            <a:r>
              <a:rPr lang="en-GB" sz="2400" dirty="0" err="1">
                <a:latin typeface="Arial" pitchFamily="34" charset="0"/>
              </a:rPr>
              <a:t>diperkirakan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cocok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untuk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upaya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mengatasi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kelemahan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dan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ancaman</a:t>
            </a:r>
            <a:r>
              <a:rPr lang="en-GB" sz="2400" dirty="0">
                <a:latin typeface="Arial" pitchFamily="34" charset="0"/>
              </a:rPr>
              <a:t> yang </a:t>
            </a:r>
            <a:r>
              <a:rPr lang="en-GB" sz="2400" dirty="0" err="1">
                <a:latin typeface="Arial" pitchFamily="34" charset="0"/>
              </a:rPr>
              <a:t>telah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diidentifikasi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lebih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dahulu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pada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Langkah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2400" dirty="0">
                <a:latin typeface="Arial" pitchFamily="34" charset="0"/>
              </a:rPr>
              <a:t>1.</a:t>
            </a:r>
          </a:p>
          <a:p>
            <a:pPr marL="1828800" indent="-1828800">
              <a:lnSpc>
                <a:spcPct val="80000"/>
              </a:lnSpc>
            </a:pPr>
            <a:endParaRPr lang="en-GB" sz="2400" dirty="0">
              <a:latin typeface="Arial" pitchFamily="34" charset="0"/>
            </a:endParaRPr>
          </a:p>
          <a:p>
            <a:pPr marL="1828800" indent="-1828800">
              <a:lnSpc>
                <a:spcPct val="80000"/>
              </a:lnSpc>
            </a:pPr>
            <a:r>
              <a:rPr lang="en-GB" sz="2400" dirty="0" err="1">
                <a:solidFill>
                  <a:srgbClr val="C00000"/>
                </a:solidFill>
                <a:latin typeface="Arial" pitchFamily="34" charset="0"/>
              </a:rPr>
              <a:t>Langkah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</a:rPr>
              <a:t> 3: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</a:rPr>
              <a:t>  </a:t>
            </a:r>
            <a:r>
              <a:rPr lang="en-GB" sz="2400" dirty="0" err="1" smtClean="0">
                <a:latin typeface="Arial" pitchFamily="34" charset="0"/>
              </a:rPr>
              <a:t>Masukkan</a:t>
            </a:r>
            <a:r>
              <a:rPr lang="en-GB" sz="2400" dirty="0" smtClean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butir-butir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hasil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identifikasi</a:t>
            </a:r>
            <a:r>
              <a:rPr lang="en-GB" sz="2400" dirty="0">
                <a:latin typeface="Arial" pitchFamily="34" charset="0"/>
              </a:rPr>
              <a:t> (</a:t>
            </a:r>
            <a:r>
              <a:rPr lang="en-GB" sz="2400" dirty="0" err="1">
                <a:latin typeface="Arial" pitchFamily="34" charset="0"/>
              </a:rPr>
              <a:t>Langkah</a:t>
            </a:r>
            <a:r>
              <a:rPr lang="en-GB" sz="2400" dirty="0">
                <a:latin typeface="Arial" pitchFamily="34" charset="0"/>
              </a:rPr>
              <a:t> 1 </a:t>
            </a:r>
            <a:r>
              <a:rPr lang="en-GB" sz="2400" dirty="0" err="1">
                <a:latin typeface="Arial" pitchFamily="34" charset="0"/>
              </a:rPr>
              <a:t>dan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Langkah</a:t>
            </a:r>
            <a:r>
              <a:rPr lang="en-GB" sz="2400" dirty="0">
                <a:latin typeface="Arial" pitchFamily="34" charset="0"/>
              </a:rPr>
              <a:t> 2) </a:t>
            </a:r>
            <a:r>
              <a:rPr lang="en-GB" sz="2400" dirty="0" err="1">
                <a:latin typeface="Arial" pitchFamily="34" charset="0"/>
              </a:rPr>
              <a:t>ke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dalam</a:t>
            </a:r>
            <a:r>
              <a:rPr lang="en-GB" sz="2400" dirty="0">
                <a:latin typeface="Arial" pitchFamily="34" charset="0"/>
              </a:rPr>
              <a:t> Bagan </a:t>
            </a:r>
            <a:r>
              <a:rPr lang="en-GB" sz="2400" dirty="0" err="1">
                <a:latin typeface="Arial" pitchFamily="34" charset="0"/>
              </a:rPr>
              <a:t>Analisis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i="1" dirty="0">
                <a:latin typeface="Arial" pitchFamily="34" charset="0"/>
              </a:rPr>
              <a:t>SWO</a:t>
            </a:r>
            <a:r>
              <a:rPr lang="en-GB" sz="2400" dirty="0">
                <a:latin typeface="Arial" pitchFamily="34" charset="0"/>
              </a:rPr>
              <a:t>T. </a:t>
            </a:r>
            <a:r>
              <a:rPr lang="en-GB" sz="2400" dirty="0" err="1">
                <a:latin typeface="Arial" pitchFamily="34" charset="0"/>
              </a:rPr>
              <a:t>Langkah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ini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dapat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dilakukan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secara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keseluruhan</a:t>
            </a:r>
            <a:r>
              <a:rPr lang="en-GB" sz="2400" dirty="0">
                <a:latin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</a:rPr>
              <a:t>atau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jika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terlalu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banyak</a:t>
            </a:r>
            <a:r>
              <a:rPr lang="en-GB" sz="2400" dirty="0">
                <a:latin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</a:rPr>
              <a:t>dapat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dipilah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menjadi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analisis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i="1" dirty="0">
                <a:latin typeface="Arial" pitchFamily="34" charset="0"/>
              </a:rPr>
              <a:t>SWOT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untuk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</a:rPr>
              <a:t>komponen</a:t>
            </a: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</a:rPr>
              <a:t>masukan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</a:rPr>
              <a:t>proses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GB" sz="2400" dirty="0" err="1">
                <a:solidFill>
                  <a:srgbClr val="C00000"/>
                </a:solidFill>
                <a:latin typeface="Arial" pitchFamily="34" charset="0"/>
              </a:rPr>
              <a:t>dan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</a:rPr>
              <a:t>keluaran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7" t="23432" r="2795" b="24610"/>
          <a:stretch/>
        </p:blipFill>
        <p:spPr>
          <a:xfrm>
            <a:off x="19253" y="43142"/>
            <a:ext cx="2656573" cy="8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/>
      <p:bldP spid="3635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796</Words>
  <Application>Microsoft Office PowerPoint</Application>
  <PresentationFormat>Widescreen</PresentationFormat>
  <Paragraphs>138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Arabic Typesetting</vt:lpstr>
      <vt:lpstr>Arial</vt:lpstr>
      <vt:lpstr>Broadway</vt:lpstr>
      <vt:lpstr>Calibri</vt:lpstr>
      <vt:lpstr>Calibri Light</vt:lpstr>
      <vt:lpstr>Century Gothic</vt:lpstr>
      <vt:lpstr>Century Schoolbook</vt:lpstr>
      <vt:lpstr>Office Theme</vt:lpstr>
      <vt:lpstr>1_Office Theme</vt:lpstr>
      <vt:lpstr>BRIlian Specialist Development Program (BSDP) Mantri  Profil Bisnis Tahun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PENDAHULUAN</vt:lpstr>
      <vt:lpstr>PowerPoint Presentation</vt:lpstr>
      <vt:lpstr>PowerPoint Presentation</vt:lpstr>
      <vt:lpstr>Analisis SWOT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Ares Albirru Amsal</dc:creator>
  <cp:lastModifiedBy>ekacandra222@gmail.com</cp:lastModifiedBy>
  <cp:revision>135</cp:revision>
  <cp:lastPrinted>2022-01-31T08:39:47Z</cp:lastPrinted>
  <dcterms:created xsi:type="dcterms:W3CDTF">2021-02-13T03:46:00Z</dcterms:created>
  <dcterms:modified xsi:type="dcterms:W3CDTF">2022-02-14T13:39:36Z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B4CA6E291FAE4A07B4048FF88DDC297A</vt:lpwstr>
  </property>
  <property fmtid="{D5CDD505-2E9C-101B-9397-08002B2CF9AE}" pid="3" name="KSOProductBuildVer">
    <vt:lpwstr>1033-11.2.0.10426</vt:lpwstr>
  </property>
</Properties>
</file>