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6"/>
  </p:notesMasterIdLst>
  <p:sldIdLst>
    <p:sldId id="305" r:id="rId4"/>
    <p:sldId id="306" r:id="rId5"/>
    <p:sldId id="257" r:id="rId6"/>
    <p:sldId id="285" r:id="rId7"/>
    <p:sldId id="286" r:id="rId8"/>
    <p:sldId id="288" r:id="rId9"/>
    <p:sldId id="287" r:id="rId10"/>
    <p:sldId id="289" r:id="rId11"/>
    <p:sldId id="290" r:id="rId12"/>
    <p:sldId id="291" r:id="rId13"/>
    <p:sldId id="292" r:id="rId14"/>
    <p:sldId id="294" r:id="rId15"/>
    <p:sldId id="295" r:id="rId16"/>
    <p:sldId id="296" r:id="rId17"/>
    <p:sldId id="297" r:id="rId18"/>
    <p:sldId id="298" r:id="rId19"/>
    <p:sldId id="299" r:id="rId20"/>
    <p:sldId id="301" r:id="rId21"/>
    <p:sldId id="300" r:id="rId22"/>
    <p:sldId id="258" r:id="rId23"/>
    <p:sldId id="277" r:id="rId24"/>
    <p:sldId id="302" r:id="rId2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6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98164-BF20-4F44-A90C-F31C7A186150}" type="datetimeFigureOut">
              <a:rPr lang="id-ID" smtClean="0"/>
              <a:t>14/02/2022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CAF3D-7954-4C35-9078-A746B405BD12}"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787"/>
            <a:ext cx="2971800" cy="45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1BF91F7F-05EC-45E0-B628-17C5B90BEA15}" type="slidenum">
              <a:rPr lang="en-US" sz="1200"/>
              <a:t>12</a:t>
            </a:fld>
            <a:endParaRPr lang="en-US" sz="1200"/>
          </a:p>
        </p:txBody>
      </p:sp>
      <p:sp>
        <p:nvSpPr>
          <p:cNvPr id="90115"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787"/>
            <a:ext cx="2971800" cy="45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FFE8A34A-CD74-4D18-AE62-3CC61BEDAEDA}" type="slidenum">
              <a:rPr lang="en-US" sz="1200"/>
              <a:t>13</a:t>
            </a:fld>
            <a:endParaRPr lang="en-US" sz="1200"/>
          </a:p>
        </p:txBody>
      </p:sp>
      <p:sp>
        <p:nvSpPr>
          <p:cNvPr id="92163"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787"/>
            <a:ext cx="2971800" cy="45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5C2D1FC5-05BD-4CEC-9FE1-3515544E55A5}" type="slidenum">
              <a:rPr lang="en-US" sz="1200"/>
              <a:t>14</a:t>
            </a:fld>
            <a:endParaRPr lang="en-US" sz="1200"/>
          </a:p>
        </p:txBody>
      </p:sp>
      <p:sp>
        <p:nvSpPr>
          <p:cNvPr id="94211"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787"/>
            <a:ext cx="2971800" cy="45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007840E9-6E81-4FB1-B5D4-241191902005}" type="slidenum">
              <a:rPr lang="en-US" sz="1200"/>
              <a:t>15</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787"/>
            <a:ext cx="2971800" cy="45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D06FD597-6DA6-440C-950A-60D5D78DCA1D}" type="slidenum">
              <a:rPr lang="en-US" sz="1200"/>
              <a:t>16</a:t>
            </a:fld>
            <a:endParaRPr lang="en-US" sz="1200"/>
          </a:p>
        </p:txBody>
      </p:sp>
      <p:sp>
        <p:nvSpPr>
          <p:cNvPr id="98307"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C4921FF-CDBD-455F-A29F-800554DF3F9F}" type="datetimeFigureOut">
              <a:rPr lang="id-ID" smtClean="0"/>
              <a:t>14/02/2022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D88C26-C011-4236-A77F-73C02AA15415}"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C4921FF-CDBD-455F-A29F-800554DF3F9F}" type="datetimeFigureOut">
              <a:rPr lang="id-ID" smtClean="0"/>
              <a:t>14/02/2022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D88C26-C011-4236-A77F-73C02AA15415}"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C4921FF-CDBD-455F-A29F-800554DF3F9F}" type="datetimeFigureOut">
              <a:rPr lang="id-ID" smtClean="0"/>
              <a:t>14/02/2022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D88C26-C011-4236-A77F-73C02AA15415}"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3411600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3646940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id-ID"/>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1773930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3877760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419173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3213790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3639160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id-ID"/>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330158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C4921FF-CDBD-455F-A29F-800554DF3F9F}" type="datetimeFigureOut">
              <a:rPr lang="id-ID" smtClean="0"/>
              <a:t>14/02/2022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D88C26-C011-4236-A77F-73C02AA15415}" type="slidenum">
              <a:rPr lang="id-ID" smtClean="0"/>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id-ID"/>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1145589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4009604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1759556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3662422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2526964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id-ID"/>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1240362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2136237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2110616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342882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132279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4921FF-CDBD-455F-A29F-800554DF3F9F}" type="datetimeFigureOut">
              <a:rPr lang="id-ID" smtClean="0"/>
              <a:t>14/02/2022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D88C26-C011-4236-A77F-73C02AA15415}" type="slidenum">
              <a:rPr lang="id-ID" smtClean="0"/>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id-ID"/>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2355881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id-ID"/>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d-ID"/>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3033196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1690271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141924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C4921FF-CDBD-455F-A29F-800554DF3F9F}" type="datetimeFigureOut">
              <a:rPr lang="id-ID" smtClean="0"/>
              <a:t>14/02/2022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ED88C26-C011-4236-A77F-73C02AA15415}"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C4921FF-CDBD-455F-A29F-800554DF3F9F}" type="datetimeFigureOut">
              <a:rPr lang="id-ID" smtClean="0"/>
              <a:t>14/02/2022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ED88C26-C011-4236-A77F-73C02AA15415}"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C4921FF-CDBD-455F-A29F-800554DF3F9F}" type="datetimeFigureOut">
              <a:rPr lang="id-ID" smtClean="0"/>
              <a:t>14/02/2022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ED88C26-C011-4236-A77F-73C02AA15415}"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921FF-CDBD-455F-A29F-800554DF3F9F}" type="datetimeFigureOut">
              <a:rPr lang="id-ID" smtClean="0"/>
              <a:t>14/02/2022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ED88C26-C011-4236-A77F-73C02AA15415}"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921FF-CDBD-455F-A29F-800554DF3F9F}" type="datetimeFigureOut">
              <a:rPr lang="id-ID" smtClean="0"/>
              <a:t>14/02/2022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ED88C26-C011-4236-A77F-73C02AA15415}"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921FF-CDBD-455F-A29F-800554DF3F9F}" type="datetimeFigureOut">
              <a:rPr lang="id-ID" smtClean="0"/>
              <a:t>14/02/2022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ED88C26-C011-4236-A77F-73C02AA15415}"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921FF-CDBD-455F-A29F-800554DF3F9F}" type="datetimeFigureOut">
              <a:rPr lang="id-ID" smtClean="0"/>
              <a:t>14/02/2022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88C26-C011-4236-A77F-73C02AA15415}"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d-ID">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785855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F07B9F40-FCC9-4585-A53B-32979AC9A993}" type="datetimeFigureOut">
              <a:rPr lang="id-ID" smtClean="0">
                <a:solidFill>
                  <a:prstClr val="black">
                    <a:tint val="75000"/>
                  </a:prstClr>
                </a:solidFill>
              </a:rPr>
              <a:pPr defTabSz="685800"/>
              <a:t>14/02/2022</a:t>
            </a:fld>
            <a:endParaRPr lang="id-ID">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d-ID">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030EF08-43B2-4F1F-87F0-DB7487C45EB2}"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980883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03197" y="1258665"/>
            <a:ext cx="8597766" cy="1790700"/>
          </a:xfrm>
        </p:spPr>
        <p:txBody>
          <a:bodyPr>
            <a:normAutofit/>
          </a:bodyPr>
          <a:lstStyle/>
          <a:p>
            <a:r>
              <a:rPr lang="en-US" sz="3000" dirty="0" err="1"/>
              <a:t>BRIlian</a:t>
            </a:r>
            <a:r>
              <a:rPr lang="en-US" sz="3000" dirty="0"/>
              <a:t> Specialist Development Program (BSDP) </a:t>
            </a:r>
            <a:r>
              <a:rPr lang="en-US" sz="3000" dirty="0" err="1"/>
              <a:t>Mantri</a:t>
            </a:r>
            <a:r>
              <a:rPr lang="en-US" sz="3000" dirty="0"/>
              <a:t> </a:t>
            </a:r>
            <a:r>
              <a:rPr lang="en-US" sz="3000" dirty="0"/>
              <a:t/>
            </a:r>
            <a:br>
              <a:rPr lang="en-US" sz="3000" dirty="0"/>
            </a:br>
            <a:r>
              <a:rPr lang="en-US" sz="3000" dirty="0" err="1"/>
              <a:t>Profil</a:t>
            </a:r>
            <a:r>
              <a:rPr lang="en-US" sz="3000" dirty="0"/>
              <a:t> </a:t>
            </a:r>
            <a:r>
              <a:rPr lang="en-US" sz="3000" dirty="0" err="1"/>
              <a:t>Bisnis</a:t>
            </a:r>
            <a:r>
              <a:rPr lang="en-US" sz="3000" dirty="0"/>
              <a:t> </a:t>
            </a:r>
            <a:r>
              <a:rPr lang="en-US" sz="3000" dirty="0" err="1"/>
              <a:t>Tahun</a:t>
            </a:r>
            <a:r>
              <a:rPr lang="en-US" sz="3000" dirty="0"/>
              <a:t> 2022 </a:t>
            </a:r>
          </a:p>
        </p:txBody>
      </p:sp>
      <p:pic>
        <p:nvPicPr>
          <p:cNvPr id="5" name="Picture 4"/>
          <p:cNvPicPr>
            <a:picLocks noChangeAspect="1"/>
          </p:cNvPicPr>
          <p:nvPr/>
        </p:nvPicPr>
        <p:blipFill rotWithShape="1">
          <a:blip r:embed="rId3"/>
          <a:srcRect l="1627" t="23432" r="2795" b="24610"/>
          <a:stretch/>
        </p:blipFill>
        <p:spPr>
          <a:xfrm>
            <a:off x="0" y="28955"/>
            <a:ext cx="2397198" cy="733045"/>
          </a:xfrm>
          <a:prstGeom prst="rect">
            <a:avLst/>
          </a:prstGeom>
        </p:spPr>
      </p:pic>
    </p:spTree>
    <p:extLst>
      <p:ext uri="{BB962C8B-B14F-4D97-AF65-F5344CB8AC3E}">
        <p14:creationId xmlns:p14="http://schemas.microsoft.com/office/powerpoint/2010/main" val="282553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noAutofit/>
          </a:bodyPr>
          <a:lstStyle/>
          <a:p>
            <a:pPr>
              <a:buNone/>
            </a:pPr>
            <a:r>
              <a:rPr lang="en-US" sz="1800" dirty="0">
                <a:latin typeface="Comic Sans MS" panose="030F0702030302020204" pitchFamily="66" charset="0"/>
              </a:rPr>
              <a:t>1a. </a:t>
            </a:r>
            <a:r>
              <a:rPr lang="en-US" sz="1800" dirty="0" err="1">
                <a:latin typeface="Comic Sans MS" panose="030F0702030302020204" pitchFamily="66" charset="0"/>
              </a:rPr>
              <a:t>Biaya</a:t>
            </a:r>
            <a:r>
              <a:rPr lang="en-US" sz="1800" dirty="0">
                <a:latin typeface="Comic Sans MS" panose="030F0702030302020204" pitchFamily="66" charset="0"/>
              </a:rPr>
              <a:t> </a:t>
            </a:r>
            <a:r>
              <a:rPr lang="en-US" sz="1800" dirty="0" err="1">
                <a:latin typeface="Comic Sans MS" panose="030F0702030302020204" pitchFamily="66" charset="0"/>
              </a:rPr>
              <a:t>Tetap</a:t>
            </a:r>
            <a:endParaRPr lang="en-US" sz="1800" dirty="0">
              <a:latin typeface="Comic Sans MS" panose="030F0702030302020204" pitchFamily="66" charset="0"/>
            </a:endParaRPr>
          </a:p>
          <a:p>
            <a:pPr>
              <a:buNone/>
            </a:pPr>
            <a:r>
              <a:rPr lang="en-US" sz="1800" dirty="0">
                <a:latin typeface="Comic Sans MS" panose="030F0702030302020204" pitchFamily="66" charset="0"/>
              </a:rPr>
              <a:t>	  </a:t>
            </a:r>
            <a:r>
              <a:rPr lang="en-US" sz="1800" dirty="0" err="1">
                <a:latin typeface="Comic Sans MS" panose="030F0702030302020204" pitchFamily="66" charset="0"/>
              </a:rPr>
              <a:t>merupakan</a:t>
            </a:r>
            <a:r>
              <a:rPr lang="en-US" sz="1800" dirty="0">
                <a:latin typeface="Comic Sans MS" panose="030F0702030302020204" pitchFamily="66" charset="0"/>
              </a:rPr>
              <a:t> </a:t>
            </a:r>
            <a:r>
              <a:rPr lang="en-US" sz="1800" dirty="0" err="1">
                <a:latin typeface="Comic Sans MS" panose="030F0702030302020204" pitchFamily="66" charset="0"/>
              </a:rPr>
              <a:t>biaya</a:t>
            </a:r>
            <a:r>
              <a:rPr lang="en-US" sz="1800" dirty="0">
                <a:latin typeface="Comic Sans MS" panose="030F0702030302020204" pitchFamily="66" charset="0"/>
              </a:rPr>
              <a:t> yang </a:t>
            </a:r>
            <a:r>
              <a:rPr lang="en-US" sz="1800" dirty="0" err="1">
                <a:latin typeface="Comic Sans MS" panose="030F0702030302020204" pitchFamily="66" charset="0"/>
              </a:rPr>
              <a:t>dikeluarkan</a:t>
            </a:r>
            <a:r>
              <a:rPr lang="en-US" sz="1800" dirty="0">
                <a:latin typeface="Comic Sans MS" panose="030F0702030302020204" pitchFamily="66" charset="0"/>
              </a:rPr>
              <a:t> </a:t>
            </a:r>
            <a:r>
              <a:rPr lang="en-US" sz="1800" dirty="0" err="1">
                <a:latin typeface="Comic Sans MS" panose="030F0702030302020204" pitchFamily="66" charset="0"/>
              </a:rPr>
              <a:t>dimana</a:t>
            </a:r>
            <a:r>
              <a:rPr lang="en-US" sz="1800" dirty="0">
                <a:latin typeface="Comic Sans MS" panose="030F0702030302020204" pitchFamily="66" charset="0"/>
              </a:rPr>
              <a:t> </a:t>
            </a:r>
            <a:r>
              <a:rPr lang="en-US" sz="1800" dirty="0" err="1">
                <a:latin typeface="Comic Sans MS" panose="030F0702030302020204" pitchFamily="66" charset="0"/>
              </a:rPr>
              <a:t>jumlahnya</a:t>
            </a:r>
            <a:endParaRPr lang="en-US" sz="1800" dirty="0">
              <a:latin typeface="Comic Sans MS" panose="030F0702030302020204" pitchFamily="66" charset="0"/>
            </a:endParaRPr>
          </a:p>
          <a:p>
            <a:pPr>
              <a:buNone/>
            </a:pPr>
            <a:r>
              <a:rPr lang="en-US" sz="1800" dirty="0">
                <a:latin typeface="Comic Sans MS" panose="030F0702030302020204" pitchFamily="66" charset="0"/>
              </a:rPr>
              <a:t>      </a:t>
            </a:r>
            <a:r>
              <a:rPr lang="en-US" sz="1800" dirty="0" err="1">
                <a:latin typeface="Comic Sans MS" panose="030F0702030302020204" pitchFamily="66" charset="0"/>
              </a:rPr>
              <a:t>tetap</a:t>
            </a:r>
            <a:r>
              <a:rPr lang="en-US" sz="1800" dirty="0">
                <a:latin typeface="Comic Sans MS" panose="030F0702030302020204" pitchFamily="66" charset="0"/>
              </a:rPr>
              <a:t>, </a:t>
            </a:r>
            <a:r>
              <a:rPr lang="en-US" sz="1800" dirty="0" err="1">
                <a:latin typeface="Comic Sans MS" panose="030F0702030302020204" pitchFamily="66" charset="0"/>
              </a:rPr>
              <a:t>tidak</a:t>
            </a:r>
            <a:r>
              <a:rPr lang="en-US" sz="1800" dirty="0">
                <a:latin typeface="Comic Sans MS" panose="030F0702030302020204" pitchFamily="66" charset="0"/>
              </a:rPr>
              <a:t> </a:t>
            </a:r>
            <a:r>
              <a:rPr lang="en-US" sz="1800" dirty="0" err="1">
                <a:latin typeface="Comic Sans MS" panose="030F0702030302020204" pitchFamily="66" charset="0"/>
              </a:rPr>
              <a:t>tergantung</a:t>
            </a:r>
            <a:r>
              <a:rPr lang="en-US" sz="1800" dirty="0">
                <a:latin typeface="Comic Sans MS" panose="030F0702030302020204" pitchFamily="66" charset="0"/>
              </a:rPr>
              <a:t> </a:t>
            </a:r>
            <a:r>
              <a:rPr lang="en-US" sz="1800" dirty="0" err="1">
                <a:latin typeface="Comic Sans MS" panose="030F0702030302020204" pitchFamily="66" charset="0"/>
              </a:rPr>
              <a:t>kepada</a:t>
            </a:r>
            <a:r>
              <a:rPr lang="en-US" sz="1800" dirty="0">
                <a:latin typeface="Comic Sans MS" panose="030F0702030302020204" pitchFamily="66" charset="0"/>
              </a:rPr>
              <a:t> volume </a:t>
            </a:r>
            <a:r>
              <a:rPr lang="en-US" sz="1800" dirty="0" err="1">
                <a:latin typeface="Comic Sans MS" panose="030F0702030302020204" pitchFamily="66" charset="0"/>
              </a:rPr>
              <a:t>produksi</a:t>
            </a:r>
            <a:r>
              <a:rPr lang="en-US" sz="1800" dirty="0">
                <a:latin typeface="Comic Sans MS" panose="030F0702030302020204" pitchFamily="66" charset="0"/>
              </a:rPr>
              <a:t>.</a:t>
            </a:r>
          </a:p>
          <a:p>
            <a:pPr>
              <a:buNone/>
            </a:pPr>
            <a:r>
              <a:rPr lang="en-US" sz="1800" dirty="0">
                <a:latin typeface="Comic Sans MS" panose="030F0702030302020204" pitchFamily="66" charset="0"/>
              </a:rPr>
              <a:t>	   </a:t>
            </a:r>
            <a:r>
              <a:rPr lang="en-US" sz="1800" dirty="0" err="1">
                <a:latin typeface="Comic Sans MS" panose="030F0702030302020204" pitchFamily="66" charset="0"/>
              </a:rPr>
              <a:t>atau</a:t>
            </a:r>
            <a:r>
              <a:rPr lang="en-US" sz="1800" dirty="0">
                <a:latin typeface="Comic Sans MS" panose="030F0702030302020204" pitchFamily="66" charset="0"/>
              </a:rPr>
              <a:t> </a:t>
            </a:r>
            <a:r>
              <a:rPr lang="en-US" sz="1800" dirty="0" err="1">
                <a:latin typeface="Comic Sans MS" panose="030F0702030302020204" pitchFamily="66" charset="0"/>
              </a:rPr>
              <a:t>biaya</a:t>
            </a:r>
            <a:r>
              <a:rPr lang="en-US" sz="1800" dirty="0">
                <a:latin typeface="Comic Sans MS" panose="030F0702030302020204" pitchFamily="66" charset="0"/>
              </a:rPr>
              <a:t> yang </a:t>
            </a:r>
            <a:r>
              <a:rPr lang="en-US" sz="1800" dirty="0" err="1">
                <a:latin typeface="Comic Sans MS" panose="030F0702030302020204" pitchFamily="66" charset="0"/>
              </a:rPr>
              <a:t>dikeluarkan</a:t>
            </a:r>
            <a:r>
              <a:rPr lang="en-US" sz="1800" dirty="0">
                <a:latin typeface="Comic Sans MS" panose="030F0702030302020204" pitchFamily="66" charset="0"/>
              </a:rPr>
              <a:t> </a:t>
            </a:r>
            <a:r>
              <a:rPr lang="en-US" sz="1800" dirty="0" err="1">
                <a:latin typeface="Comic Sans MS" panose="030F0702030302020204" pitchFamily="66" charset="0"/>
              </a:rPr>
              <a:t>untuk</a:t>
            </a:r>
            <a:r>
              <a:rPr lang="en-US" sz="1800" dirty="0">
                <a:latin typeface="Comic Sans MS" panose="030F0702030302020204" pitchFamily="66" charset="0"/>
              </a:rPr>
              <a:t> input </a:t>
            </a:r>
            <a:r>
              <a:rPr lang="en-US" sz="1800" dirty="0" err="1">
                <a:latin typeface="Comic Sans MS" panose="030F0702030302020204" pitchFamily="66" charset="0"/>
              </a:rPr>
              <a:t>tetap</a:t>
            </a:r>
            <a:r>
              <a:rPr lang="en-US" sz="1800" dirty="0">
                <a:latin typeface="Comic Sans MS" panose="030F0702030302020204" pitchFamily="66" charset="0"/>
              </a:rPr>
              <a:t> </a:t>
            </a:r>
            <a:r>
              <a:rPr lang="en-US" sz="1800" dirty="0" err="1">
                <a:latin typeface="Comic Sans MS" panose="030F0702030302020204" pitchFamily="66" charset="0"/>
              </a:rPr>
              <a:t>yaitu</a:t>
            </a:r>
            <a:endParaRPr lang="en-US" sz="1800" dirty="0">
              <a:latin typeface="Comic Sans MS" panose="030F0702030302020204" pitchFamily="66" charset="0"/>
            </a:endParaRPr>
          </a:p>
          <a:p>
            <a:pPr>
              <a:buNone/>
            </a:pPr>
            <a:r>
              <a:rPr lang="en-US" sz="1800" dirty="0">
                <a:latin typeface="Comic Sans MS" panose="030F0702030302020204" pitchFamily="66" charset="0"/>
              </a:rPr>
              <a:t>      input yang </a:t>
            </a:r>
            <a:r>
              <a:rPr lang="en-US" sz="1800" dirty="0" err="1">
                <a:latin typeface="Comic Sans MS" panose="030F0702030302020204" pitchFamily="66" charset="0"/>
              </a:rPr>
              <a:t>dapat</a:t>
            </a:r>
            <a:r>
              <a:rPr lang="en-US" sz="1800" dirty="0">
                <a:latin typeface="Comic Sans MS" panose="030F0702030302020204" pitchFamily="66" charset="0"/>
              </a:rPr>
              <a:t> </a:t>
            </a:r>
            <a:r>
              <a:rPr lang="en-US" sz="1800" dirty="0" err="1">
                <a:latin typeface="Comic Sans MS" panose="030F0702030302020204" pitchFamily="66" charset="0"/>
              </a:rPr>
              <a:t>digunakan</a:t>
            </a:r>
            <a:r>
              <a:rPr lang="en-US" sz="1800" dirty="0">
                <a:latin typeface="Comic Sans MS" panose="030F0702030302020204" pitchFamily="66" charset="0"/>
              </a:rPr>
              <a:t> </a:t>
            </a:r>
            <a:r>
              <a:rPr lang="en-US" sz="1800" dirty="0" err="1">
                <a:latin typeface="Comic Sans MS" panose="030F0702030302020204" pitchFamily="66" charset="0"/>
              </a:rPr>
              <a:t>lebih</a:t>
            </a:r>
            <a:r>
              <a:rPr lang="en-US" sz="1800" dirty="0">
                <a:latin typeface="Comic Sans MS" panose="030F0702030302020204" pitchFamily="66" charset="0"/>
              </a:rPr>
              <a:t> </a:t>
            </a:r>
            <a:r>
              <a:rPr lang="en-US" sz="1800" dirty="0" err="1">
                <a:latin typeface="Comic Sans MS" panose="030F0702030302020204" pitchFamily="66" charset="0"/>
              </a:rPr>
              <a:t>dari</a:t>
            </a:r>
            <a:r>
              <a:rPr lang="en-US" sz="1800" dirty="0">
                <a:latin typeface="Comic Sans MS" panose="030F0702030302020204" pitchFamily="66" charset="0"/>
              </a:rPr>
              <a:t> </a:t>
            </a:r>
            <a:r>
              <a:rPr lang="en-US" sz="1800" dirty="0" err="1">
                <a:latin typeface="Comic Sans MS" panose="030F0702030302020204" pitchFamily="66" charset="0"/>
              </a:rPr>
              <a:t>satu</a:t>
            </a:r>
            <a:r>
              <a:rPr lang="en-US" sz="1800" dirty="0">
                <a:latin typeface="Comic Sans MS" panose="030F0702030302020204" pitchFamily="66" charset="0"/>
              </a:rPr>
              <a:t> kali </a:t>
            </a:r>
          </a:p>
          <a:p>
            <a:pPr>
              <a:buNone/>
            </a:pPr>
            <a:r>
              <a:rPr lang="en-US" sz="1800" dirty="0">
                <a:latin typeface="Comic Sans MS" panose="030F0702030302020204" pitchFamily="66" charset="0"/>
              </a:rPr>
              <a:t>      </a:t>
            </a:r>
            <a:r>
              <a:rPr lang="en-US" sz="1800" dirty="0" err="1">
                <a:latin typeface="Comic Sans MS" panose="030F0702030302020204" pitchFamily="66" charset="0"/>
              </a:rPr>
              <a:t>proses</a:t>
            </a:r>
            <a:r>
              <a:rPr lang="en-US" sz="1800" dirty="0">
                <a:latin typeface="Comic Sans MS" panose="030F0702030302020204" pitchFamily="66" charset="0"/>
              </a:rPr>
              <a:t> </a:t>
            </a:r>
            <a:r>
              <a:rPr lang="en-US" sz="1800" dirty="0" err="1">
                <a:latin typeface="Comic Sans MS" panose="030F0702030302020204" pitchFamily="66" charset="0"/>
              </a:rPr>
              <a:t>produksi</a:t>
            </a:r>
            <a:r>
              <a:rPr lang="en-US" sz="1800" dirty="0">
                <a:latin typeface="Comic Sans MS" panose="030F0702030302020204" pitchFamily="66" charset="0"/>
              </a:rPr>
              <a:t>.</a:t>
            </a:r>
          </a:p>
          <a:p>
            <a:pPr>
              <a:buNone/>
            </a:pPr>
            <a:r>
              <a:rPr lang="en-US" sz="1800" dirty="0">
                <a:latin typeface="Comic Sans MS" panose="030F0702030302020204" pitchFamily="66" charset="0"/>
              </a:rPr>
              <a:t>    </a:t>
            </a:r>
            <a:r>
              <a:rPr lang="en-US" sz="1800" dirty="0" err="1">
                <a:latin typeface="Comic Sans MS" panose="030F0702030302020204" pitchFamily="66" charset="0"/>
              </a:rPr>
              <a:t>Biaya</a:t>
            </a:r>
            <a:r>
              <a:rPr lang="en-US" sz="1800" dirty="0">
                <a:latin typeface="Comic Sans MS" panose="030F0702030302020204" pitchFamily="66" charset="0"/>
              </a:rPr>
              <a:t> </a:t>
            </a:r>
            <a:r>
              <a:rPr lang="en-US" sz="1800" dirty="0" err="1">
                <a:latin typeface="Comic Sans MS" panose="030F0702030302020204" pitchFamily="66" charset="0"/>
              </a:rPr>
              <a:t>tetap</a:t>
            </a:r>
            <a:r>
              <a:rPr lang="en-US" sz="1800" dirty="0">
                <a:latin typeface="Comic Sans MS" panose="030F0702030302020204" pitchFamily="66" charset="0"/>
              </a:rPr>
              <a:t> </a:t>
            </a:r>
            <a:r>
              <a:rPr lang="en-US" sz="1800" dirty="0" err="1">
                <a:latin typeface="Comic Sans MS" panose="030F0702030302020204" pitchFamily="66" charset="0"/>
              </a:rPr>
              <a:t>biasanya</a:t>
            </a:r>
            <a:r>
              <a:rPr lang="en-US" sz="1800" dirty="0">
                <a:latin typeface="Comic Sans MS" panose="030F0702030302020204" pitchFamily="66" charset="0"/>
              </a:rPr>
              <a:t> </a:t>
            </a:r>
            <a:r>
              <a:rPr lang="en-US" sz="1800" dirty="0" err="1">
                <a:latin typeface="Comic Sans MS" panose="030F0702030302020204" pitchFamily="66" charset="0"/>
              </a:rPr>
              <a:t>dikeluarkan</a:t>
            </a:r>
            <a:r>
              <a:rPr lang="en-US" sz="1800" dirty="0">
                <a:latin typeface="Comic Sans MS" panose="030F0702030302020204" pitchFamily="66" charset="0"/>
              </a:rPr>
              <a:t> </a:t>
            </a:r>
            <a:r>
              <a:rPr lang="en-US" sz="1800" dirty="0" err="1">
                <a:latin typeface="Comic Sans MS" panose="030F0702030302020204" pitchFamily="66" charset="0"/>
              </a:rPr>
              <a:t>untuk</a:t>
            </a:r>
            <a:r>
              <a:rPr lang="en-US" sz="1800" dirty="0">
                <a:latin typeface="Comic Sans MS" panose="030F0702030302020204" pitchFamily="66" charset="0"/>
              </a:rPr>
              <a:t> </a:t>
            </a:r>
            <a:r>
              <a:rPr lang="en-US" sz="1800" dirty="0" err="1">
                <a:latin typeface="Comic Sans MS" panose="030F0702030302020204" pitchFamily="66" charset="0"/>
              </a:rPr>
              <a:t>aset</a:t>
            </a:r>
            <a:r>
              <a:rPr lang="en-US" sz="1800" dirty="0">
                <a:latin typeface="Comic Sans MS" panose="030F0702030302020204" pitchFamily="66" charset="0"/>
              </a:rPr>
              <a:t> yang </a:t>
            </a:r>
            <a:r>
              <a:rPr lang="en-US" sz="1800" dirty="0" err="1">
                <a:latin typeface="Comic Sans MS" panose="030F0702030302020204" pitchFamily="66" charset="0"/>
              </a:rPr>
              <a:t>dimilki</a:t>
            </a:r>
            <a:r>
              <a:rPr lang="en-US" sz="1800" dirty="0">
                <a:latin typeface="Comic Sans MS" panose="030F0702030302020204" pitchFamily="66" charset="0"/>
              </a:rPr>
              <a:t> </a:t>
            </a:r>
            <a:r>
              <a:rPr lang="en-US" sz="1800" dirty="0" err="1">
                <a:latin typeface="Comic Sans MS" panose="030F0702030302020204" pitchFamily="66" charset="0"/>
              </a:rPr>
              <a:t>oleh</a:t>
            </a:r>
            <a:r>
              <a:rPr lang="en-US" sz="1800" dirty="0">
                <a:latin typeface="Comic Sans MS" panose="030F0702030302020204" pitchFamily="66" charset="0"/>
              </a:rPr>
              <a:t> </a:t>
            </a:r>
            <a:r>
              <a:rPr lang="en-US" sz="1800" dirty="0" err="1">
                <a:latin typeface="Comic Sans MS" panose="030F0702030302020204" pitchFamily="66" charset="0"/>
              </a:rPr>
              <a:t>usaha</a:t>
            </a:r>
            <a:r>
              <a:rPr lang="en-US" sz="1800" dirty="0">
                <a:latin typeface="Comic Sans MS" panose="030F0702030302020204" pitchFamily="66" charset="0"/>
              </a:rPr>
              <a:t> </a:t>
            </a:r>
            <a:r>
              <a:rPr lang="en-US" sz="1800" dirty="0" err="1">
                <a:latin typeface="Comic Sans MS" panose="030F0702030302020204" pitchFamily="66" charset="0"/>
              </a:rPr>
              <a:t>tani</a:t>
            </a:r>
            <a:r>
              <a:rPr lang="en-US" sz="1800" dirty="0">
                <a:latin typeface="Comic Sans MS" panose="030F0702030302020204" pitchFamily="66" charset="0"/>
              </a:rPr>
              <a:t>/</a:t>
            </a:r>
            <a:r>
              <a:rPr lang="en-US" sz="1800" dirty="0" err="1">
                <a:latin typeface="Comic Sans MS" panose="030F0702030302020204" pitchFamily="66" charset="0"/>
              </a:rPr>
              <a:t>ternak</a:t>
            </a:r>
            <a:r>
              <a:rPr lang="en-US" sz="1800" dirty="0">
                <a:latin typeface="Comic Sans MS" panose="030F0702030302020204" pitchFamily="66" charset="0"/>
              </a:rPr>
              <a:t> yang </a:t>
            </a:r>
            <a:r>
              <a:rPr lang="en-US" sz="1800" dirty="0" err="1">
                <a:latin typeface="Comic Sans MS" panose="030F0702030302020204" pitchFamily="66" charset="0"/>
              </a:rPr>
              <a:t>dihitunga</a:t>
            </a:r>
            <a:r>
              <a:rPr lang="en-US" sz="1800" dirty="0">
                <a:latin typeface="Comic Sans MS" panose="030F0702030302020204" pitchFamily="66" charset="0"/>
              </a:rPr>
              <a:t> </a:t>
            </a:r>
            <a:r>
              <a:rPr lang="en-US" sz="1800" dirty="0" err="1">
                <a:latin typeface="Comic Sans MS" panose="030F0702030302020204" pitchFamily="66" charset="0"/>
              </a:rPr>
              <a:t>dalam</a:t>
            </a:r>
            <a:r>
              <a:rPr lang="en-US" sz="1800" dirty="0">
                <a:latin typeface="Comic Sans MS" panose="030F0702030302020204" pitchFamily="66" charset="0"/>
              </a:rPr>
              <a:t> </a:t>
            </a:r>
            <a:r>
              <a:rPr lang="en-US" sz="1800" dirty="0" err="1">
                <a:latin typeface="Comic Sans MS" panose="030F0702030302020204" pitchFamily="66" charset="0"/>
              </a:rPr>
              <a:t>bentuk</a:t>
            </a:r>
            <a:r>
              <a:rPr lang="en-US" sz="1800" dirty="0">
                <a:latin typeface="Comic Sans MS" panose="030F0702030302020204" pitchFamily="66" charset="0"/>
              </a:rPr>
              <a:t> </a:t>
            </a:r>
            <a:r>
              <a:rPr lang="en-US" sz="1800" dirty="0" err="1">
                <a:solidFill>
                  <a:srgbClr val="FF0000"/>
                </a:solidFill>
                <a:latin typeface="Comic Sans MS" panose="030F0702030302020204" pitchFamily="66" charset="0"/>
              </a:rPr>
              <a:t>nilai</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penyusutan</a:t>
            </a:r>
            <a:r>
              <a:rPr lang="en-US" sz="1800" dirty="0">
                <a:solidFill>
                  <a:srgbClr val="FF0000"/>
                </a:solidFill>
                <a:latin typeface="Comic Sans MS" panose="030F0702030302020204" pitchFamily="66" charset="0"/>
              </a:rPr>
              <a:t>. </a:t>
            </a:r>
          </a:p>
          <a:p>
            <a:pPr>
              <a:buNone/>
            </a:pP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Contoh</a:t>
            </a:r>
            <a:r>
              <a:rPr lang="en-US" sz="1800" dirty="0">
                <a:solidFill>
                  <a:srgbClr val="FF0000"/>
                </a:solidFill>
                <a:latin typeface="Comic Sans MS" panose="030F0702030302020204" pitchFamily="66" charset="0"/>
              </a:rPr>
              <a:t> :   </a:t>
            </a:r>
            <a:r>
              <a:rPr lang="en-US" sz="1800" dirty="0" err="1">
                <a:solidFill>
                  <a:srgbClr val="FF0000"/>
                </a:solidFill>
                <a:latin typeface="Comic Sans MS" panose="030F0702030302020204" pitchFamily="66" charset="0"/>
              </a:rPr>
              <a:t>Biaya</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penyusutan</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kandang</a:t>
            </a:r>
            <a:endParaRPr lang="en-US" sz="1800" dirty="0">
              <a:solidFill>
                <a:srgbClr val="FF0000"/>
              </a:solidFill>
              <a:latin typeface="Comic Sans MS" panose="030F0702030302020204" pitchFamily="66" charset="0"/>
            </a:endParaRPr>
          </a:p>
          <a:p>
            <a:pPr>
              <a:buNone/>
            </a:pP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Biaya</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penyusutan</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kendaraan</a:t>
            </a:r>
            <a:endParaRPr lang="en-US" sz="1800" dirty="0">
              <a:solidFill>
                <a:srgbClr val="FF0000"/>
              </a:solidFill>
              <a:latin typeface="Comic Sans MS" panose="030F0702030302020204" pitchFamily="66" charset="0"/>
            </a:endParaRPr>
          </a:p>
          <a:p>
            <a:pPr>
              <a:buNone/>
            </a:pP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Biaya</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penyusutan</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mesin</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atau</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peralatan</a:t>
            </a:r>
            <a:endParaRPr lang="en-US" sz="1800" dirty="0">
              <a:solidFill>
                <a:srgbClr val="FF0000"/>
              </a:solidFill>
              <a:latin typeface="Comic Sans MS" panose="030F0702030302020204" pitchFamily="66" charset="0"/>
            </a:endParaRPr>
          </a:p>
          <a:p>
            <a:pPr>
              <a:buNone/>
            </a:pP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Biaya</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gaji</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tetap</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pegawai</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kantor</a:t>
            </a:r>
            <a:endParaRPr lang="en-US" sz="1800" dirty="0">
              <a:solidFill>
                <a:srgbClr val="FF0000"/>
              </a:solidFill>
              <a:latin typeface="Comic Sans MS" panose="030F0702030302020204" pitchFamily="66" charset="0"/>
            </a:endParaRPr>
          </a:p>
          <a:p>
            <a:pPr>
              <a:buNone/>
            </a:pP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Biaya</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sewa</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pajak</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bunga</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kredit</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dll</a:t>
            </a:r>
            <a:endParaRPr lang="en-US" sz="1800" dirty="0">
              <a:solidFill>
                <a:srgbClr val="FF0000"/>
              </a:solidFill>
              <a:latin typeface="Comic Sans MS" panose="030F0702030302020204" pitchFamily="66" charset="0"/>
            </a:endParaRPr>
          </a:p>
          <a:p>
            <a:pPr>
              <a:buNone/>
            </a:pPr>
            <a:r>
              <a:rPr lang="en-US" sz="1800" dirty="0">
                <a:latin typeface="Comic Sans MS" panose="030F0702030302020204" pitchFamily="66" charset="0"/>
              </a:rPr>
              <a:t>b. </a:t>
            </a:r>
            <a:r>
              <a:rPr lang="en-US" sz="1800" dirty="0" err="1">
                <a:latin typeface="Comic Sans MS" panose="030F0702030302020204" pitchFamily="66" charset="0"/>
              </a:rPr>
              <a:t>Biaya</a:t>
            </a:r>
            <a:r>
              <a:rPr lang="en-US" sz="1800" dirty="0">
                <a:latin typeface="Comic Sans MS" panose="030F0702030302020204" pitchFamily="66" charset="0"/>
              </a:rPr>
              <a:t> </a:t>
            </a:r>
            <a:r>
              <a:rPr lang="en-US" sz="1800" dirty="0" err="1">
                <a:latin typeface="Comic Sans MS" panose="030F0702030302020204" pitchFamily="66" charset="0"/>
              </a:rPr>
              <a:t>Variabel</a:t>
            </a:r>
            <a:r>
              <a:rPr lang="en-US" sz="1800" dirty="0">
                <a:latin typeface="Comic Sans MS" panose="030F0702030302020204" pitchFamily="66" charset="0"/>
              </a:rPr>
              <a:t> </a:t>
            </a:r>
          </a:p>
          <a:p>
            <a:pPr>
              <a:buNone/>
            </a:pPr>
            <a:r>
              <a:rPr lang="en-US" sz="1800" dirty="0">
                <a:latin typeface="Comic Sans MS" panose="030F0702030302020204" pitchFamily="66" charset="0"/>
              </a:rPr>
              <a:t>	</a:t>
            </a:r>
            <a:r>
              <a:rPr lang="en-US" sz="1800" dirty="0" err="1">
                <a:latin typeface="Comic Sans MS" panose="030F0702030302020204" pitchFamily="66" charset="0"/>
              </a:rPr>
              <a:t>merupakan</a:t>
            </a:r>
            <a:r>
              <a:rPr lang="en-US" sz="1800" dirty="0">
                <a:latin typeface="Comic Sans MS" panose="030F0702030302020204" pitchFamily="66" charset="0"/>
              </a:rPr>
              <a:t> </a:t>
            </a:r>
            <a:r>
              <a:rPr lang="en-US" sz="1800" dirty="0" err="1">
                <a:latin typeface="Comic Sans MS" panose="030F0702030302020204" pitchFamily="66" charset="0"/>
              </a:rPr>
              <a:t>biaya</a:t>
            </a:r>
            <a:r>
              <a:rPr lang="en-US" sz="1800" dirty="0">
                <a:latin typeface="Comic Sans MS" panose="030F0702030302020204" pitchFamily="66" charset="0"/>
              </a:rPr>
              <a:t> yang </a:t>
            </a:r>
            <a:r>
              <a:rPr lang="en-US" sz="1800" dirty="0" err="1">
                <a:latin typeface="Comic Sans MS" panose="030F0702030302020204" pitchFamily="66" charset="0"/>
              </a:rPr>
              <a:t>dikeluarkan</a:t>
            </a:r>
            <a:r>
              <a:rPr lang="en-US" sz="1800" dirty="0">
                <a:latin typeface="Comic Sans MS" panose="030F0702030302020204" pitchFamily="66" charset="0"/>
              </a:rPr>
              <a:t>, </a:t>
            </a:r>
            <a:r>
              <a:rPr lang="en-US" sz="1800" dirty="0" err="1">
                <a:latin typeface="Comic Sans MS" panose="030F0702030302020204" pitchFamily="66" charset="0"/>
              </a:rPr>
              <a:t>dimana</a:t>
            </a:r>
            <a:r>
              <a:rPr lang="en-US" sz="1800" dirty="0">
                <a:latin typeface="Comic Sans MS" panose="030F0702030302020204" pitchFamily="66" charset="0"/>
              </a:rPr>
              <a:t> </a:t>
            </a:r>
            <a:r>
              <a:rPr lang="en-US" sz="1800" dirty="0" err="1">
                <a:latin typeface="Comic Sans MS" panose="030F0702030302020204" pitchFamily="66" charset="0"/>
              </a:rPr>
              <a:t>jumlahnya</a:t>
            </a:r>
            <a:r>
              <a:rPr lang="en-US" sz="1800" dirty="0">
                <a:latin typeface="Comic Sans MS" panose="030F0702030302020204" pitchFamily="66" charset="0"/>
              </a:rPr>
              <a:t> </a:t>
            </a:r>
            <a:r>
              <a:rPr lang="en-US" sz="1800" dirty="0" err="1">
                <a:latin typeface="Comic Sans MS" panose="030F0702030302020204" pitchFamily="66" charset="0"/>
              </a:rPr>
              <a:t>berubah</a:t>
            </a:r>
            <a:r>
              <a:rPr lang="en-US" sz="1800" dirty="0">
                <a:latin typeface="Comic Sans MS" panose="030F0702030302020204" pitchFamily="66" charset="0"/>
              </a:rPr>
              <a:t> </a:t>
            </a:r>
            <a:r>
              <a:rPr lang="en-US" sz="1800" dirty="0" err="1">
                <a:latin typeface="Comic Sans MS" panose="030F0702030302020204" pitchFamily="66" charset="0"/>
              </a:rPr>
              <a:t>tergantung</a:t>
            </a:r>
            <a:r>
              <a:rPr lang="en-US" sz="1800" dirty="0">
                <a:latin typeface="Comic Sans MS" panose="030F0702030302020204" pitchFamily="66" charset="0"/>
              </a:rPr>
              <a:t> </a:t>
            </a:r>
            <a:r>
              <a:rPr lang="en-US" sz="1800" dirty="0" err="1">
                <a:latin typeface="Comic Sans MS" panose="030F0702030302020204" pitchFamily="66" charset="0"/>
              </a:rPr>
              <a:t>pada</a:t>
            </a:r>
            <a:r>
              <a:rPr lang="en-US" sz="1800" dirty="0">
                <a:latin typeface="Comic Sans MS" panose="030F0702030302020204" pitchFamily="66" charset="0"/>
              </a:rPr>
              <a:t> volume </a:t>
            </a:r>
            <a:r>
              <a:rPr lang="en-US" sz="1800" dirty="0" err="1">
                <a:latin typeface="Comic Sans MS" panose="030F0702030302020204" pitchFamily="66" charset="0"/>
              </a:rPr>
              <a:t>produksi</a:t>
            </a:r>
            <a:r>
              <a:rPr lang="en-US" sz="1800" dirty="0">
                <a:latin typeface="Comic Sans MS" panose="030F0702030302020204" pitchFamily="66" charset="0"/>
              </a:rPr>
              <a:t> .</a:t>
            </a:r>
          </a:p>
          <a:p>
            <a:pPr>
              <a:buNone/>
            </a:pPr>
            <a:r>
              <a:rPr lang="en-US" sz="1800" dirty="0">
                <a:latin typeface="Comic Sans MS" panose="030F0702030302020204" pitchFamily="66" charset="0"/>
              </a:rPr>
              <a:t>	</a:t>
            </a:r>
            <a:r>
              <a:rPr lang="en-US" sz="1800" dirty="0" err="1">
                <a:latin typeface="Comic Sans MS" panose="030F0702030302020204" pitchFamily="66" charset="0"/>
              </a:rPr>
              <a:t>atau</a:t>
            </a:r>
            <a:r>
              <a:rPr lang="en-US" sz="1800" dirty="0">
                <a:latin typeface="Comic Sans MS" panose="030F0702030302020204" pitchFamily="66" charset="0"/>
              </a:rPr>
              <a:t> </a:t>
            </a:r>
            <a:r>
              <a:rPr lang="en-US" sz="1800" dirty="0" err="1">
                <a:latin typeface="Comic Sans MS" panose="030F0702030302020204" pitchFamily="66" charset="0"/>
              </a:rPr>
              <a:t>biaya</a:t>
            </a:r>
            <a:r>
              <a:rPr lang="en-US" sz="1800" dirty="0">
                <a:latin typeface="Comic Sans MS" panose="030F0702030302020204" pitchFamily="66" charset="0"/>
              </a:rPr>
              <a:t> yang </a:t>
            </a:r>
            <a:r>
              <a:rPr lang="en-US" sz="1800" dirty="0" err="1">
                <a:latin typeface="Comic Sans MS" panose="030F0702030302020204" pitchFamily="66" charset="0"/>
              </a:rPr>
              <a:t>dikeluarakn</a:t>
            </a:r>
            <a:r>
              <a:rPr lang="en-US" sz="1800" dirty="0">
                <a:latin typeface="Comic Sans MS" panose="030F0702030302020204" pitchFamily="66" charset="0"/>
              </a:rPr>
              <a:t> </a:t>
            </a:r>
            <a:r>
              <a:rPr lang="en-US" sz="1800" dirty="0" err="1">
                <a:latin typeface="Comic Sans MS" panose="030F0702030302020204" pitchFamily="66" charset="0"/>
              </a:rPr>
              <a:t>untuk</a:t>
            </a:r>
            <a:r>
              <a:rPr lang="en-US" sz="1800" dirty="0">
                <a:latin typeface="Comic Sans MS" panose="030F0702030302020204" pitchFamily="66" charset="0"/>
              </a:rPr>
              <a:t> input </a:t>
            </a:r>
            <a:r>
              <a:rPr lang="en-US" sz="1800" dirty="0" err="1">
                <a:latin typeface="Comic Sans MS" panose="030F0702030302020204" pitchFamily="66" charset="0"/>
              </a:rPr>
              <a:t>variabel</a:t>
            </a:r>
            <a:r>
              <a:rPr lang="en-US" sz="1800" dirty="0">
                <a:latin typeface="Comic Sans MS" panose="030F0702030302020204" pitchFamily="66" charset="0"/>
              </a:rPr>
              <a:t> </a:t>
            </a:r>
            <a:r>
              <a:rPr lang="en-US" sz="1800" dirty="0" err="1">
                <a:latin typeface="Comic Sans MS" panose="030F0702030302020204" pitchFamily="66" charset="0"/>
              </a:rPr>
              <a:t>yaitu</a:t>
            </a:r>
            <a:r>
              <a:rPr lang="en-US" sz="1800" dirty="0">
                <a:latin typeface="Comic Sans MS" panose="030F0702030302020204" pitchFamily="66" charset="0"/>
              </a:rPr>
              <a:t> input yang </a:t>
            </a:r>
            <a:r>
              <a:rPr lang="en-US" sz="1800" dirty="0" err="1">
                <a:latin typeface="Comic Sans MS" panose="030F0702030302020204" pitchFamily="66" charset="0"/>
              </a:rPr>
              <a:t>habis</a:t>
            </a:r>
            <a:r>
              <a:rPr lang="en-US" sz="1800" dirty="0">
                <a:latin typeface="Comic Sans MS" panose="030F0702030302020204" pitchFamily="66" charset="0"/>
              </a:rPr>
              <a:t> </a:t>
            </a:r>
            <a:r>
              <a:rPr lang="en-US" sz="1800" dirty="0" err="1">
                <a:latin typeface="Comic Sans MS" panose="030F0702030302020204" pitchFamily="66" charset="0"/>
              </a:rPr>
              <a:t>dipakai</a:t>
            </a:r>
            <a:r>
              <a:rPr lang="en-US" sz="1800" dirty="0">
                <a:latin typeface="Comic Sans MS" panose="030F0702030302020204" pitchFamily="66" charset="0"/>
              </a:rPr>
              <a:t> </a:t>
            </a:r>
            <a:r>
              <a:rPr lang="en-US" sz="1800" dirty="0" err="1">
                <a:latin typeface="Comic Sans MS" panose="030F0702030302020204" pitchFamily="66" charset="0"/>
              </a:rPr>
              <a:t>dalam</a:t>
            </a:r>
            <a:r>
              <a:rPr lang="en-US" sz="1800" dirty="0">
                <a:latin typeface="Comic Sans MS" panose="030F0702030302020204" pitchFamily="66" charset="0"/>
              </a:rPr>
              <a:t> </a:t>
            </a:r>
            <a:r>
              <a:rPr lang="en-US" sz="1800" dirty="0" err="1">
                <a:latin typeface="Comic Sans MS" panose="030F0702030302020204" pitchFamily="66" charset="0"/>
              </a:rPr>
              <a:t>satu</a:t>
            </a:r>
            <a:r>
              <a:rPr lang="en-US" sz="1800" dirty="0">
                <a:latin typeface="Comic Sans MS" panose="030F0702030302020204" pitchFamily="66" charset="0"/>
              </a:rPr>
              <a:t> kali </a:t>
            </a:r>
            <a:r>
              <a:rPr lang="en-US" sz="1800" dirty="0" err="1">
                <a:latin typeface="Comic Sans MS" panose="030F0702030302020204" pitchFamily="66" charset="0"/>
              </a:rPr>
              <a:t>proses</a:t>
            </a:r>
            <a:r>
              <a:rPr lang="en-US" sz="1800" dirty="0">
                <a:latin typeface="Comic Sans MS" panose="030F0702030302020204" pitchFamily="66" charset="0"/>
              </a:rPr>
              <a:t> </a:t>
            </a:r>
            <a:r>
              <a:rPr lang="en-US" sz="1800" dirty="0" err="1">
                <a:latin typeface="Comic Sans MS" panose="030F0702030302020204" pitchFamily="66" charset="0"/>
              </a:rPr>
              <a:t>produksi</a:t>
            </a:r>
            <a:r>
              <a:rPr lang="en-US" sz="1800" dirty="0">
                <a:latin typeface="Comic Sans MS" panose="030F0702030302020204" pitchFamily="66" charset="0"/>
              </a:rPr>
              <a:t>.</a:t>
            </a:r>
          </a:p>
          <a:p>
            <a:pPr>
              <a:buNone/>
            </a:pPr>
            <a:r>
              <a:rPr lang="en-US" sz="1800" dirty="0">
                <a:latin typeface="Comic Sans MS" panose="030F0702030302020204" pitchFamily="66" charset="0"/>
              </a:rPr>
              <a:t>	</a:t>
            </a:r>
            <a:r>
              <a:rPr lang="en-US" sz="1800" dirty="0" err="1">
                <a:solidFill>
                  <a:srgbClr val="FF0000"/>
                </a:solidFill>
                <a:latin typeface="Comic Sans MS" panose="030F0702030302020204" pitchFamily="66" charset="0"/>
              </a:rPr>
              <a:t>Contoh</a:t>
            </a:r>
            <a:r>
              <a:rPr lang="en-US" sz="1800" dirty="0">
                <a:solidFill>
                  <a:srgbClr val="FF0000"/>
                </a:solidFill>
                <a:latin typeface="Comic Sans MS" panose="030F0702030302020204" pitchFamily="66" charset="0"/>
              </a:rPr>
              <a:t> :    </a:t>
            </a:r>
            <a:r>
              <a:rPr lang="en-US" sz="1800" dirty="0" err="1">
                <a:solidFill>
                  <a:srgbClr val="FF0000"/>
                </a:solidFill>
                <a:latin typeface="Comic Sans MS" panose="030F0702030302020204" pitchFamily="66" charset="0"/>
              </a:rPr>
              <a:t>Biaya</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pakan</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Biaya</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upah</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Tenaga</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kerja</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tidak</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tetap</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biaya</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bahan</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bakar</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biaya</a:t>
            </a:r>
            <a:r>
              <a:rPr lang="en-US" sz="1800" dirty="0">
                <a:solidFill>
                  <a:srgbClr val="FF0000"/>
                </a:solidFill>
                <a:latin typeface="Comic Sans MS" panose="030F0702030302020204" pitchFamily="66" charset="0"/>
              </a:rPr>
              <a:t> </a:t>
            </a:r>
            <a:r>
              <a:rPr lang="en-US" sz="1800" dirty="0" err="1">
                <a:solidFill>
                  <a:srgbClr val="FF0000"/>
                </a:solidFill>
                <a:latin typeface="Comic Sans MS" panose="030F0702030302020204" pitchFamily="66" charset="0"/>
              </a:rPr>
              <a:t>obat-obatan</a:t>
            </a:r>
            <a:endParaRPr lang="en-US" sz="1800" dirty="0">
              <a:latin typeface="Comic Sans MS" panose="030F0702030302020204" pitchFamily="66" charset="0"/>
            </a:endParaRPr>
          </a:p>
          <a:p>
            <a:pPr>
              <a:buNone/>
            </a:pPr>
            <a:r>
              <a:rPr lang="en-US" sz="1800" dirty="0">
                <a:solidFill>
                  <a:srgbClr val="FF0000"/>
                </a:solidFill>
                <a:latin typeface="Comic Sans MS" panose="030F0702030302020204" pitchFamily="66"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sz="2400" dirty="0">
                <a:latin typeface="Comic Sans MS" panose="030F0702030302020204" pitchFamily="66" charset="0"/>
              </a:rPr>
              <a:t>2. a. </a:t>
            </a:r>
            <a:r>
              <a:rPr lang="en-US" sz="2400" dirty="0" err="1">
                <a:latin typeface="Comic Sans MS" panose="030F0702030302020204" pitchFamily="66" charset="0"/>
              </a:rPr>
              <a:t>Biaya</a:t>
            </a:r>
            <a:r>
              <a:rPr lang="en-US" sz="2400" dirty="0">
                <a:latin typeface="Comic Sans MS" panose="030F0702030302020204" pitchFamily="66" charset="0"/>
              </a:rPr>
              <a:t> </a:t>
            </a:r>
            <a:r>
              <a:rPr lang="en-US" sz="2400" dirty="0" err="1">
                <a:latin typeface="Comic Sans MS" panose="030F0702030302020204" pitchFamily="66" charset="0"/>
              </a:rPr>
              <a:t>Tunai</a:t>
            </a:r>
            <a:endParaRPr lang="en-US" sz="2400" dirty="0">
              <a:latin typeface="Comic Sans MS" panose="030F0702030302020204" pitchFamily="66" charset="0"/>
            </a:endParaRPr>
          </a:p>
          <a:p>
            <a:pPr>
              <a:buNone/>
            </a:pPr>
            <a:r>
              <a:rPr lang="en-US" sz="2400" dirty="0">
                <a:latin typeface="Comic Sans MS" panose="030F0702030302020204" pitchFamily="66" charset="0"/>
              </a:rPr>
              <a:t>	    </a:t>
            </a:r>
            <a:r>
              <a:rPr lang="en-US" sz="2400" dirty="0" err="1">
                <a:latin typeface="Comic Sans MS" panose="030F0702030302020204" pitchFamily="66" charset="0"/>
              </a:rPr>
              <a:t>Biaya</a:t>
            </a:r>
            <a:r>
              <a:rPr lang="en-US" sz="2400" dirty="0">
                <a:latin typeface="Comic Sans MS" panose="030F0702030302020204" pitchFamily="66" charset="0"/>
              </a:rPr>
              <a:t> </a:t>
            </a:r>
            <a:r>
              <a:rPr lang="en-US" sz="2400" dirty="0" err="1">
                <a:latin typeface="Comic Sans MS" panose="030F0702030302020204" pitchFamily="66" charset="0"/>
              </a:rPr>
              <a:t>tunai</a:t>
            </a:r>
            <a:r>
              <a:rPr lang="en-US" sz="2400" dirty="0">
                <a:latin typeface="Comic Sans MS" panose="030F0702030302020204" pitchFamily="66" charset="0"/>
              </a:rPr>
              <a:t> </a:t>
            </a:r>
            <a:r>
              <a:rPr lang="en-US" sz="2400" dirty="0" err="1">
                <a:latin typeface="Comic Sans MS" panose="030F0702030302020204" pitchFamily="66" charset="0"/>
              </a:rPr>
              <a:t>merupakan</a:t>
            </a:r>
            <a:r>
              <a:rPr lang="en-US" sz="2400" dirty="0">
                <a:latin typeface="Comic Sans MS" panose="030F0702030302020204" pitchFamily="66" charset="0"/>
              </a:rPr>
              <a:t> </a:t>
            </a:r>
            <a:r>
              <a:rPr lang="en-US" sz="2400" dirty="0" err="1">
                <a:latin typeface="Comic Sans MS" panose="030F0702030302020204" pitchFamily="66" charset="0"/>
              </a:rPr>
              <a:t>biaya</a:t>
            </a:r>
            <a:r>
              <a:rPr lang="en-US" sz="2400" dirty="0">
                <a:latin typeface="Comic Sans MS" panose="030F0702030302020204" pitchFamily="66" charset="0"/>
              </a:rPr>
              <a:t> yang </a:t>
            </a:r>
            <a:r>
              <a:rPr lang="en-US" sz="2400" dirty="0" err="1">
                <a:latin typeface="Comic Sans MS" panose="030F0702030302020204" pitchFamily="66" charset="0"/>
              </a:rPr>
              <a:t>benar-benar</a:t>
            </a:r>
            <a:r>
              <a:rPr lang="en-US" sz="2400" dirty="0">
                <a:latin typeface="Comic Sans MS" panose="030F0702030302020204" pitchFamily="66" charset="0"/>
              </a:rPr>
              <a:t> </a:t>
            </a:r>
          </a:p>
          <a:p>
            <a:pPr>
              <a:buNone/>
            </a:pPr>
            <a:r>
              <a:rPr lang="en-US" sz="2400" dirty="0">
                <a:latin typeface="Comic Sans MS" panose="030F0702030302020204" pitchFamily="66" charset="0"/>
              </a:rPr>
              <a:t>        </a:t>
            </a:r>
            <a:r>
              <a:rPr lang="en-US" sz="2400" dirty="0" err="1">
                <a:latin typeface="Comic Sans MS" panose="030F0702030302020204" pitchFamily="66" charset="0"/>
              </a:rPr>
              <a:t>dikeluarkan</a:t>
            </a:r>
            <a:r>
              <a:rPr lang="en-US" sz="2400" dirty="0">
                <a:latin typeface="Comic Sans MS" panose="030F0702030302020204" pitchFamily="66" charset="0"/>
              </a:rPr>
              <a:t> </a:t>
            </a:r>
            <a:r>
              <a:rPr lang="en-US" sz="2400" dirty="0" err="1">
                <a:latin typeface="Comic Sans MS" panose="030F0702030302020204" pitchFamily="66" charset="0"/>
              </a:rPr>
              <a:t>oleh</a:t>
            </a:r>
            <a:r>
              <a:rPr lang="en-US" sz="2400" dirty="0">
                <a:latin typeface="Comic Sans MS" panose="030F0702030302020204" pitchFamily="66" charset="0"/>
              </a:rPr>
              <a:t> </a:t>
            </a:r>
            <a:r>
              <a:rPr lang="en-US" sz="2400" dirty="0" err="1">
                <a:latin typeface="Comic Sans MS" panose="030F0702030302020204" pitchFamily="66" charset="0"/>
              </a:rPr>
              <a:t>petani</a:t>
            </a:r>
            <a:r>
              <a:rPr lang="en-US" sz="2400" dirty="0">
                <a:latin typeface="Comic Sans MS" panose="030F0702030302020204" pitchFamily="66" charset="0"/>
              </a:rPr>
              <a:t> </a:t>
            </a:r>
            <a:r>
              <a:rPr lang="en-US" sz="2400" dirty="0" err="1">
                <a:latin typeface="Comic Sans MS" panose="030F0702030302020204" pitchFamily="66" charset="0"/>
              </a:rPr>
              <a:t>atau</a:t>
            </a:r>
            <a:r>
              <a:rPr lang="en-US" sz="2400" dirty="0">
                <a:latin typeface="Comic Sans MS" panose="030F0702030302020204" pitchFamily="66" charset="0"/>
              </a:rPr>
              <a:t> </a:t>
            </a:r>
            <a:r>
              <a:rPr lang="en-US" sz="2400" dirty="0" err="1">
                <a:latin typeface="Comic Sans MS" panose="030F0702030302020204" pitchFamily="66" charset="0"/>
              </a:rPr>
              <a:t>peternak</a:t>
            </a:r>
            <a:r>
              <a:rPr lang="en-US" sz="2400" dirty="0">
                <a:latin typeface="Comic Sans MS" panose="030F0702030302020204" pitchFamily="66" charset="0"/>
              </a:rPr>
              <a:t>. </a:t>
            </a:r>
          </a:p>
          <a:p>
            <a:pPr>
              <a:buNone/>
            </a:pPr>
            <a:r>
              <a:rPr lang="en-US" sz="2400" dirty="0">
                <a:latin typeface="Comic Sans MS" panose="030F0702030302020204" pitchFamily="66" charset="0"/>
              </a:rPr>
              <a:t>	    </a:t>
            </a:r>
            <a:r>
              <a:rPr lang="en-US" sz="2400" dirty="0" err="1">
                <a:latin typeface="Comic Sans MS" panose="030F0702030302020204" pitchFamily="66" charset="0"/>
              </a:rPr>
              <a:t>Biaya</a:t>
            </a:r>
            <a:r>
              <a:rPr lang="en-US" sz="2400" dirty="0">
                <a:latin typeface="Comic Sans MS" panose="030F0702030302020204" pitchFamily="66" charset="0"/>
              </a:rPr>
              <a:t> </a:t>
            </a:r>
            <a:r>
              <a:rPr lang="en-US" sz="2400" dirty="0" err="1">
                <a:latin typeface="Comic Sans MS" panose="030F0702030302020204" pitchFamily="66" charset="0"/>
              </a:rPr>
              <a:t>variabel</a:t>
            </a:r>
            <a:r>
              <a:rPr lang="en-US" sz="2400" dirty="0">
                <a:latin typeface="Comic Sans MS" panose="030F0702030302020204" pitchFamily="66" charset="0"/>
              </a:rPr>
              <a:t>, </a:t>
            </a:r>
            <a:r>
              <a:rPr lang="en-US" sz="2400" dirty="0" err="1">
                <a:latin typeface="Comic Sans MS" panose="030F0702030302020204" pitchFamily="66" charset="0"/>
              </a:rPr>
              <a:t>umumnya</a:t>
            </a:r>
            <a:r>
              <a:rPr lang="en-US" sz="2400" dirty="0">
                <a:latin typeface="Comic Sans MS" panose="030F0702030302020204" pitchFamily="66" charset="0"/>
              </a:rPr>
              <a:t> </a:t>
            </a:r>
            <a:r>
              <a:rPr lang="en-US" sz="2400" dirty="0" err="1">
                <a:latin typeface="Comic Sans MS" panose="030F0702030302020204" pitchFamily="66" charset="0"/>
              </a:rPr>
              <a:t>termasuk</a:t>
            </a:r>
            <a:r>
              <a:rPr lang="en-US" sz="2400" dirty="0">
                <a:latin typeface="Comic Sans MS" panose="030F0702030302020204" pitchFamily="66" charset="0"/>
              </a:rPr>
              <a:t> </a:t>
            </a:r>
            <a:r>
              <a:rPr lang="en-US" sz="2400" dirty="0" err="1">
                <a:latin typeface="Comic Sans MS" panose="030F0702030302020204" pitchFamily="66" charset="0"/>
              </a:rPr>
              <a:t>biaya</a:t>
            </a:r>
            <a:r>
              <a:rPr lang="en-US" sz="2400" dirty="0">
                <a:latin typeface="Comic Sans MS" panose="030F0702030302020204" pitchFamily="66" charset="0"/>
              </a:rPr>
              <a:t> </a:t>
            </a:r>
            <a:r>
              <a:rPr lang="en-US" sz="2400" dirty="0" err="1">
                <a:latin typeface="Comic Sans MS" panose="030F0702030302020204" pitchFamily="66" charset="0"/>
              </a:rPr>
              <a:t>tunai</a:t>
            </a:r>
            <a:endParaRPr lang="en-US" sz="2400" dirty="0">
              <a:latin typeface="Comic Sans MS" panose="030F0702030302020204" pitchFamily="66" charset="0"/>
            </a:endParaRPr>
          </a:p>
          <a:p>
            <a:pPr>
              <a:buNone/>
            </a:pPr>
            <a:r>
              <a:rPr lang="en-US" sz="2400" dirty="0">
                <a:latin typeface="Comic Sans MS" panose="030F0702030302020204" pitchFamily="66" charset="0"/>
              </a:rPr>
              <a:t>	</a:t>
            </a:r>
            <a:r>
              <a:rPr lang="en-US" sz="2400" dirty="0" err="1">
                <a:latin typeface="Comic Sans MS" panose="030F0702030302020204" pitchFamily="66" charset="0"/>
              </a:rPr>
              <a:t>misal</a:t>
            </a:r>
            <a:r>
              <a:rPr lang="en-US" sz="2400" dirty="0">
                <a:latin typeface="Comic Sans MS" panose="030F0702030302020204" pitchFamily="66" charset="0"/>
              </a:rPr>
              <a:t> : </a:t>
            </a:r>
            <a:r>
              <a:rPr lang="en-US" sz="2400" dirty="0" err="1">
                <a:latin typeface="Comic Sans MS" panose="030F0702030302020204" pitchFamily="66" charset="0"/>
              </a:rPr>
              <a:t>biaya</a:t>
            </a:r>
            <a:r>
              <a:rPr lang="en-US" sz="2400" dirty="0">
                <a:latin typeface="Comic Sans MS" panose="030F0702030302020204" pitchFamily="66" charset="0"/>
              </a:rPr>
              <a:t> </a:t>
            </a:r>
            <a:r>
              <a:rPr lang="en-US" sz="2400" dirty="0" err="1">
                <a:latin typeface="Comic Sans MS" panose="030F0702030302020204" pitchFamily="66" charset="0"/>
              </a:rPr>
              <a:t>pakan</a:t>
            </a:r>
            <a:r>
              <a:rPr lang="en-US" sz="2400" dirty="0">
                <a:latin typeface="Comic Sans MS" panose="030F0702030302020204" pitchFamily="66" charset="0"/>
              </a:rPr>
              <a:t>, </a:t>
            </a:r>
            <a:r>
              <a:rPr lang="en-US" sz="2400" dirty="0" err="1">
                <a:latin typeface="Comic Sans MS" panose="030F0702030302020204" pitchFamily="66" charset="0"/>
              </a:rPr>
              <a:t>obat-obatan</a:t>
            </a:r>
            <a:r>
              <a:rPr lang="en-US" sz="2400" dirty="0">
                <a:latin typeface="Comic Sans MS" panose="030F0702030302020204" pitchFamily="66" charset="0"/>
              </a:rPr>
              <a:t>, </a:t>
            </a:r>
            <a:r>
              <a:rPr lang="en-US" sz="2400" dirty="0" err="1">
                <a:latin typeface="Comic Sans MS" panose="030F0702030302020204" pitchFamily="66" charset="0"/>
              </a:rPr>
              <a:t>gaji</a:t>
            </a:r>
            <a:r>
              <a:rPr lang="en-US" sz="2400" dirty="0">
                <a:latin typeface="Comic Sans MS" panose="030F0702030302020204" pitchFamily="66" charset="0"/>
              </a:rPr>
              <a:t> </a:t>
            </a:r>
            <a:r>
              <a:rPr lang="en-US" sz="2400" dirty="0" err="1">
                <a:latin typeface="Comic Sans MS" panose="030F0702030302020204" pitchFamily="66" charset="0"/>
              </a:rPr>
              <a:t>karyawan,dll</a:t>
            </a:r>
            <a:endParaRPr lang="en-US" sz="2400" dirty="0">
              <a:latin typeface="Comic Sans MS" panose="030F0702030302020204" pitchFamily="66" charset="0"/>
            </a:endParaRPr>
          </a:p>
          <a:p>
            <a:pPr>
              <a:buNone/>
            </a:pPr>
            <a:endParaRPr lang="en-US" sz="2400" dirty="0">
              <a:latin typeface="Comic Sans MS" panose="030F0702030302020204" pitchFamily="66" charset="0"/>
            </a:endParaRPr>
          </a:p>
          <a:p>
            <a:pPr>
              <a:buNone/>
            </a:pPr>
            <a:r>
              <a:rPr lang="en-US" sz="2400" dirty="0">
                <a:latin typeface="Comic Sans MS" panose="030F0702030302020204" pitchFamily="66" charset="0"/>
              </a:rPr>
              <a:t>	b. </a:t>
            </a:r>
            <a:r>
              <a:rPr lang="en-US" sz="2400" dirty="0" err="1">
                <a:latin typeface="Comic Sans MS" panose="030F0702030302020204" pitchFamily="66" charset="0"/>
              </a:rPr>
              <a:t>Biaya</a:t>
            </a:r>
            <a:r>
              <a:rPr lang="en-US" sz="2400" dirty="0">
                <a:latin typeface="Comic Sans MS" panose="030F0702030302020204" pitchFamily="66" charset="0"/>
              </a:rPr>
              <a:t> </a:t>
            </a:r>
            <a:r>
              <a:rPr lang="en-US" sz="2400" dirty="0" err="1">
                <a:latin typeface="Comic Sans MS" panose="030F0702030302020204" pitchFamily="66" charset="0"/>
              </a:rPr>
              <a:t>Tidak</a:t>
            </a:r>
            <a:r>
              <a:rPr lang="en-US" sz="2400" dirty="0">
                <a:latin typeface="Comic Sans MS" panose="030F0702030302020204" pitchFamily="66" charset="0"/>
              </a:rPr>
              <a:t> </a:t>
            </a:r>
            <a:r>
              <a:rPr lang="en-US" sz="2400" dirty="0" err="1">
                <a:latin typeface="Comic Sans MS" panose="030F0702030302020204" pitchFamily="66" charset="0"/>
              </a:rPr>
              <a:t>tunai</a:t>
            </a:r>
            <a:endParaRPr lang="en-US" sz="2400" dirty="0">
              <a:latin typeface="Comic Sans MS" panose="030F0702030302020204" pitchFamily="66" charset="0"/>
            </a:endParaRPr>
          </a:p>
          <a:p>
            <a:pPr>
              <a:buNone/>
            </a:pPr>
            <a:r>
              <a:rPr lang="en-US" sz="2400" dirty="0">
                <a:latin typeface="Comic Sans MS" panose="030F0702030302020204" pitchFamily="66" charset="0"/>
              </a:rPr>
              <a:t>	    </a:t>
            </a:r>
            <a:r>
              <a:rPr lang="en-US" sz="2400" dirty="0" err="1">
                <a:latin typeface="Comic Sans MS" panose="030F0702030302020204" pitchFamily="66" charset="0"/>
              </a:rPr>
              <a:t>Biaya</a:t>
            </a:r>
            <a:r>
              <a:rPr lang="en-US" sz="2400" dirty="0">
                <a:latin typeface="Comic Sans MS" panose="030F0702030302020204" pitchFamily="66" charset="0"/>
              </a:rPr>
              <a:t> yang </a:t>
            </a:r>
            <a:r>
              <a:rPr lang="en-US" sz="2400" dirty="0" err="1">
                <a:latin typeface="Comic Sans MS" panose="030F0702030302020204" pitchFamily="66" charset="0"/>
              </a:rPr>
              <a:t>sebenarnya</a:t>
            </a:r>
            <a:r>
              <a:rPr lang="en-US" sz="2400" dirty="0">
                <a:latin typeface="Comic Sans MS" panose="030F0702030302020204" pitchFamily="66" charset="0"/>
              </a:rPr>
              <a:t> </a:t>
            </a:r>
            <a:r>
              <a:rPr lang="en-US" sz="2400" dirty="0" err="1">
                <a:latin typeface="Comic Sans MS" panose="030F0702030302020204" pitchFamily="66" charset="0"/>
              </a:rPr>
              <a:t>tidak</a:t>
            </a:r>
            <a:r>
              <a:rPr lang="en-US" sz="2400" dirty="0">
                <a:latin typeface="Comic Sans MS" panose="030F0702030302020204" pitchFamily="66" charset="0"/>
              </a:rPr>
              <a:t> </a:t>
            </a:r>
            <a:r>
              <a:rPr lang="en-US" sz="2400" dirty="0" err="1">
                <a:latin typeface="Comic Sans MS" panose="030F0702030302020204" pitchFamily="66" charset="0"/>
              </a:rPr>
              <a:t>dikeluarkan</a:t>
            </a:r>
            <a:r>
              <a:rPr lang="en-US" sz="2400" dirty="0">
                <a:latin typeface="Comic Sans MS" panose="030F0702030302020204" pitchFamily="66" charset="0"/>
              </a:rPr>
              <a:t> </a:t>
            </a:r>
            <a:r>
              <a:rPr lang="en-US" sz="2400" dirty="0" err="1">
                <a:latin typeface="Comic Sans MS" panose="030F0702030302020204" pitchFamily="66" charset="0"/>
              </a:rPr>
              <a:t>namun</a:t>
            </a:r>
            <a:endParaRPr lang="en-US" sz="2400" dirty="0">
              <a:latin typeface="Comic Sans MS" panose="030F0702030302020204" pitchFamily="66" charset="0"/>
            </a:endParaRPr>
          </a:p>
          <a:p>
            <a:pPr>
              <a:buNone/>
            </a:pPr>
            <a:r>
              <a:rPr lang="en-US" sz="2400" dirty="0">
                <a:latin typeface="Comic Sans MS" panose="030F0702030302020204" pitchFamily="66" charset="0"/>
              </a:rPr>
              <a:t>        </a:t>
            </a:r>
            <a:r>
              <a:rPr lang="en-US" sz="2400" dirty="0" err="1">
                <a:latin typeface="Comic Sans MS" panose="030F0702030302020204" pitchFamily="66" charset="0"/>
              </a:rPr>
              <a:t>tetap</a:t>
            </a:r>
            <a:r>
              <a:rPr lang="en-US" sz="2400" dirty="0">
                <a:latin typeface="Comic Sans MS" panose="030F0702030302020204" pitchFamily="66" charset="0"/>
              </a:rPr>
              <a:t> </a:t>
            </a:r>
            <a:r>
              <a:rPr lang="en-US" sz="2400" dirty="0" err="1">
                <a:latin typeface="Comic Sans MS" panose="030F0702030302020204" pitchFamily="66" charset="0"/>
              </a:rPr>
              <a:t>diperhitungkan</a:t>
            </a:r>
            <a:r>
              <a:rPr lang="en-US" sz="2400" dirty="0">
                <a:latin typeface="Comic Sans MS" panose="030F0702030302020204" pitchFamily="66" charset="0"/>
              </a:rPr>
              <a:t>.</a:t>
            </a:r>
          </a:p>
          <a:p>
            <a:pPr>
              <a:buNone/>
            </a:pPr>
            <a:r>
              <a:rPr lang="en-US" sz="2400" dirty="0">
                <a:latin typeface="Comic Sans MS" panose="030F0702030302020204" pitchFamily="66" charset="0"/>
              </a:rPr>
              <a:t>	</a:t>
            </a:r>
            <a:r>
              <a:rPr lang="en-US" sz="2400" dirty="0" err="1">
                <a:latin typeface="Comic Sans MS" panose="030F0702030302020204" pitchFamily="66" charset="0"/>
              </a:rPr>
              <a:t>misal</a:t>
            </a:r>
            <a:r>
              <a:rPr lang="en-US" sz="2400" dirty="0">
                <a:latin typeface="Comic Sans MS" panose="030F0702030302020204" pitchFamily="66" charset="0"/>
              </a:rPr>
              <a:t> : </a:t>
            </a:r>
            <a:r>
              <a:rPr lang="en-US" sz="2400" dirty="0" err="1">
                <a:latin typeface="Comic Sans MS" panose="030F0702030302020204" pitchFamily="66" charset="0"/>
              </a:rPr>
              <a:t>biaya</a:t>
            </a:r>
            <a:r>
              <a:rPr lang="en-US" sz="2400" dirty="0">
                <a:latin typeface="Comic Sans MS" panose="030F0702030302020204" pitchFamily="66" charset="0"/>
              </a:rPr>
              <a:t> </a:t>
            </a:r>
            <a:r>
              <a:rPr lang="en-US" sz="2400" dirty="0" err="1">
                <a:latin typeface="Comic Sans MS" panose="030F0702030302020204" pitchFamily="66" charset="0"/>
              </a:rPr>
              <a:t>penyusutan</a:t>
            </a:r>
            <a:r>
              <a:rPr lang="en-US" sz="2400" dirty="0">
                <a:latin typeface="Comic Sans MS" panose="030F0702030302020204" pitchFamily="66" charset="0"/>
              </a:rPr>
              <a:t>, </a:t>
            </a:r>
            <a:r>
              <a:rPr lang="en-US" sz="2400" dirty="0" err="1">
                <a:latin typeface="Comic Sans MS" panose="030F0702030302020204" pitchFamily="66" charset="0"/>
              </a:rPr>
              <a:t>biaya</a:t>
            </a:r>
            <a:r>
              <a:rPr lang="en-US" sz="2400" dirty="0">
                <a:latin typeface="Comic Sans MS" panose="030F0702030302020204" pitchFamily="66" charset="0"/>
              </a:rPr>
              <a:t> </a:t>
            </a:r>
            <a:r>
              <a:rPr lang="en-US" sz="2400" dirty="0" err="1">
                <a:latin typeface="Comic Sans MS" panose="030F0702030302020204" pitchFamily="66" charset="0"/>
              </a:rPr>
              <a:t>tenaga</a:t>
            </a:r>
            <a:r>
              <a:rPr lang="en-US" sz="2400" dirty="0">
                <a:latin typeface="Comic Sans MS" panose="030F0702030302020204" pitchFamily="66" charset="0"/>
              </a:rPr>
              <a:t> </a:t>
            </a:r>
            <a:r>
              <a:rPr lang="en-US" sz="2400" dirty="0" err="1">
                <a:latin typeface="Comic Sans MS" panose="030F0702030302020204" pitchFamily="66" charset="0"/>
              </a:rPr>
              <a:t>kerja</a:t>
            </a:r>
            <a:r>
              <a:rPr lang="en-US" sz="2400" dirty="0">
                <a:latin typeface="Comic Sans MS" panose="030F0702030302020204" pitchFamily="66" charset="0"/>
              </a:rPr>
              <a:t> yang </a:t>
            </a:r>
            <a:r>
              <a:rPr lang="en-US" sz="2400" dirty="0" err="1">
                <a:latin typeface="Comic Sans MS" panose="030F0702030302020204" pitchFamily="66" charset="0"/>
              </a:rPr>
              <a:t>berasal</a:t>
            </a:r>
            <a:endParaRPr lang="en-US" sz="2400" dirty="0">
              <a:latin typeface="Comic Sans MS" panose="030F0702030302020204" pitchFamily="66" charset="0"/>
            </a:endParaRPr>
          </a:p>
          <a:p>
            <a:pPr>
              <a:buNone/>
            </a:pPr>
            <a:r>
              <a:rPr lang="en-US" sz="2400" dirty="0">
                <a:latin typeface="Comic Sans MS" panose="030F0702030302020204" pitchFamily="66" charset="0"/>
              </a:rPr>
              <a:t>              </a:t>
            </a:r>
            <a:r>
              <a:rPr lang="en-US" sz="2400" dirty="0" err="1">
                <a:latin typeface="Comic Sans MS" panose="030F0702030302020204" pitchFamily="66" charset="0"/>
              </a:rPr>
              <a:t>dari</a:t>
            </a:r>
            <a:r>
              <a:rPr lang="en-US" sz="2400" dirty="0">
                <a:latin typeface="Comic Sans MS" panose="030F0702030302020204" pitchFamily="66" charset="0"/>
              </a:rPr>
              <a:t> </a:t>
            </a:r>
            <a:r>
              <a:rPr lang="en-US" sz="2400" dirty="0" err="1">
                <a:latin typeface="Comic Sans MS" panose="030F0702030302020204" pitchFamily="66" charset="0"/>
              </a:rPr>
              <a:t>dalam</a:t>
            </a:r>
            <a:r>
              <a:rPr lang="en-US" sz="2400" dirty="0">
                <a:latin typeface="Comic Sans MS" panose="030F0702030302020204" pitchFamily="66" charset="0"/>
              </a:rPr>
              <a:t> </a:t>
            </a:r>
            <a:r>
              <a:rPr lang="en-US" sz="2400" dirty="0" err="1">
                <a:latin typeface="Comic Sans MS" panose="030F0702030302020204" pitchFamily="66" charset="0"/>
              </a:rPr>
              <a:t>keluarga</a:t>
            </a:r>
            <a:endParaRPr lang="en-US" sz="2400" dirty="0">
              <a:latin typeface="Comic Sans MS" panose="030F0702030302020204" pitchFamily="66" charset="0"/>
            </a:endParaRPr>
          </a:p>
          <a:p>
            <a:pPr>
              <a:buNone/>
            </a:pPr>
            <a:r>
              <a:rPr lang="en-US" sz="2400" dirty="0">
                <a:latin typeface="Comic Sans MS" panose="030F0702030302020204" pitchFamily="66"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4294967295"/>
          </p:nvPr>
        </p:nvSpPr>
        <p:spPr>
          <a:xfrm>
            <a:off x="381000" y="457200"/>
            <a:ext cx="8229600" cy="6096000"/>
          </a:xfrm>
        </p:spPr>
        <p:txBody>
          <a:bodyPr/>
          <a:lstStyle/>
          <a:p>
            <a:pPr>
              <a:buFontTx/>
              <a:buNone/>
            </a:pPr>
            <a:r>
              <a:rPr lang="id-ID" sz="1800" b="1" dirty="0"/>
              <a:t> </a:t>
            </a:r>
            <a:r>
              <a:rPr lang="id-ID" sz="2400" b="1" dirty="0">
                <a:solidFill>
                  <a:srgbClr val="009900"/>
                </a:solidFill>
              </a:rPr>
              <a:t>Struktur Biaya Usahatani</a:t>
            </a:r>
            <a:endParaRPr lang="en-US" sz="2400" b="1" dirty="0">
              <a:solidFill>
                <a:srgbClr val="009900"/>
              </a:solidFill>
            </a:endParaRPr>
          </a:p>
          <a:p>
            <a:pPr>
              <a:buFontTx/>
              <a:buNone/>
            </a:pPr>
            <a:endParaRPr lang="en-US" sz="2400" b="1" dirty="0">
              <a:solidFill>
                <a:srgbClr val="009900"/>
              </a:solidFill>
            </a:endParaRPr>
          </a:p>
          <a:p>
            <a:pPr>
              <a:spcBef>
                <a:spcPct val="0"/>
              </a:spcBef>
              <a:buFontTx/>
              <a:buNone/>
            </a:pPr>
            <a:r>
              <a:rPr lang="sv-SE" sz="1800" dirty="0"/>
              <a:t>	 Biaya dapat diklasifikasikan sebagai berikut:</a:t>
            </a:r>
          </a:p>
          <a:p>
            <a:pPr>
              <a:spcBef>
                <a:spcPct val="0"/>
              </a:spcBef>
              <a:buFontTx/>
              <a:buNone/>
            </a:pPr>
            <a:r>
              <a:rPr lang="sv-SE" sz="1800" dirty="0"/>
              <a:t>	1. </a:t>
            </a:r>
            <a:r>
              <a:rPr lang="sv-SE" sz="1800" i="1" dirty="0"/>
              <a:t>Total</a:t>
            </a:r>
            <a:r>
              <a:rPr lang="sv-SE" sz="1800" dirty="0"/>
              <a:t> </a:t>
            </a:r>
            <a:r>
              <a:rPr lang="sv-SE" sz="1800" i="1" dirty="0"/>
              <a:t>Fixed Cost </a:t>
            </a:r>
            <a:r>
              <a:rPr lang="sv-SE" sz="1800" dirty="0"/>
              <a:t>(TFC): biaya yang dikeluarkan perusahaan atau petani</a:t>
            </a:r>
          </a:p>
          <a:p>
            <a:pPr>
              <a:spcBef>
                <a:spcPct val="0"/>
              </a:spcBef>
              <a:buFontTx/>
              <a:buNone/>
            </a:pPr>
            <a:r>
              <a:rPr lang="sv-SE" sz="1800" dirty="0"/>
              <a:t>          yang tidak mempengaruhi hasil output / produksi. Berapapun jumlah</a:t>
            </a:r>
          </a:p>
          <a:p>
            <a:pPr>
              <a:spcBef>
                <a:spcPct val="0"/>
              </a:spcBef>
              <a:buFontTx/>
              <a:buNone/>
            </a:pPr>
            <a:r>
              <a:rPr lang="sv-SE" sz="1800" dirty="0"/>
              <a:t>          output yang dihasilkan biaya tetap itu sama saja. Contoh : sewa tanah,</a:t>
            </a:r>
          </a:p>
          <a:p>
            <a:pPr>
              <a:spcBef>
                <a:spcPct val="0"/>
              </a:spcBef>
              <a:buFontTx/>
              <a:buNone/>
            </a:pPr>
            <a:r>
              <a:rPr lang="sv-SE" sz="1800" dirty="0"/>
              <a:t>          pajak, alat pertanian, iuran irigasi.               </a:t>
            </a:r>
          </a:p>
          <a:p>
            <a:pPr>
              <a:spcBef>
                <a:spcPct val="0"/>
              </a:spcBef>
              <a:buFontTx/>
              <a:buNone/>
            </a:pPr>
            <a:endParaRPr lang="sv-SE" sz="1800" dirty="0"/>
          </a:p>
          <a:p>
            <a:pPr>
              <a:spcBef>
                <a:spcPct val="0"/>
              </a:spcBef>
              <a:buFontTx/>
              <a:buNone/>
            </a:pPr>
            <a:endParaRPr lang="sv-SE" sz="1800" dirty="0"/>
          </a:p>
          <a:p>
            <a:pPr>
              <a:spcBef>
                <a:spcPct val="0"/>
              </a:spcBef>
              <a:buFontTx/>
              <a:buNone/>
            </a:pPr>
            <a:endParaRPr lang="sv-SE" sz="1800" dirty="0"/>
          </a:p>
          <a:p>
            <a:pPr>
              <a:spcBef>
                <a:spcPct val="0"/>
              </a:spcBef>
              <a:buFontTx/>
              <a:buNone/>
            </a:pPr>
            <a:endParaRPr lang="sv-SE" sz="1800" dirty="0"/>
          </a:p>
          <a:p>
            <a:pPr>
              <a:spcBef>
                <a:spcPct val="0"/>
              </a:spcBef>
              <a:buFontTx/>
              <a:buNone/>
            </a:pPr>
            <a:endParaRPr lang="sv-SE" sz="1800" dirty="0"/>
          </a:p>
          <a:p>
            <a:pPr>
              <a:spcBef>
                <a:spcPct val="0"/>
              </a:spcBef>
              <a:buFontTx/>
              <a:buNone/>
            </a:pPr>
            <a:r>
              <a:rPr lang="sv-SE" sz="1800" dirty="0"/>
              <a:t>	2. </a:t>
            </a:r>
            <a:r>
              <a:rPr lang="sv-SE" sz="1800" i="1" dirty="0"/>
              <a:t>Total</a:t>
            </a:r>
            <a:r>
              <a:rPr lang="sv-SE" sz="1800" dirty="0"/>
              <a:t> </a:t>
            </a:r>
            <a:r>
              <a:rPr lang="sv-SE" sz="1800" i="1" dirty="0"/>
              <a:t>Variable Cost</a:t>
            </a:r>
            <a:r>
              <a:rPr lang="sv-SE" sz="1800" dirty="0"/>
              <a:t> (TVC) yaitu biaya yang besarnya berubah searah</a:t>
            </a:r>
          </a:p>
          <a:p>
            <a:pPr>
              <a:spcBef>
                <a:spcPct val="0"/>
              </a:spcBef>
              <a:buFontTx/>
              <a:buNone/>
            </a:pPr>
            <a:r>
              <a:rPr lang="sv-SE" sz="1800" dirty="0"/>
              <a:t>	    dengan berubahnya jumlah output yang dihasilkan. </a:t>
            </a:r>
          </a:p>
          <a:p>
            <a:pPr>
              <a:spcBef>
                <a:spcPct val="0"/>
              </a:spcBef>
              <a:buFontTx/>
              <a:buNone/>
            </a:pPr>
            <a:endParaRPr lang="en-US" sz="1800" dirty="0"/>
          </a:p>
        </p:txBody>
      </p:sp>
      <p:grpSp>
        <p:nvGrpSpPr>
          <p:cNvPr id="2" name="Group 3"/>
          <p:cNvGrpSpPr/>
          <p:nvPr/>
        </p:nvGrpSpPr>
        <p:grpSpPr bwMode="auto">
          <a:xfrm>
            <a:off x="2286000" y="2827337"/>
            <a:ext cx="3565525" cy="830263"/>
            <a:chOff x="1440" y="1584"/>
            <a:chExt cx="2246" cy="523"/>
          </a:xfrm>
        </p:grpSpPr>
        <p:sp>
          <p:nvSpPr>
            <p:cNvPr id="89092" name="Text Box 4"/>
            <p:cNvSpPr txBox="1">
              <a:spLocks noChangeArrowheads="1"/>
            </p:cNvSpPr>
            <p:nvPr/>
          </p:nvSpPr>
          <p:spPr bwMode="auto">
            <a:xfrm>
              <a:off x="1440" y="1584"/>
              <a:ext cx="41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dirty="0"/>
                <a:t>Cost</a:t>
              </a:r>
              <a:endParaRPr lang="en-US" dirty="0"/>
            </a:p>
          </p:txBody>
        </p:sp>
        <p:sp>
          <p:nvSpPr>
            <p:cNvPr id="89093" name="Line 5"/>
            <p:cNvSpPr>
              <a:spLocks noChangeShapeType="1"/>
            </p:cNvSpPr>
            <p:nvPr/>
          </p:nvSpPr>
          <p:spPr bwMode="auto">
            <a:xfrm>
              <a:off x="1850" y="1629"/>
              <a:ext cx="0" cy="44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89094" name="Line 6"/>
            <p:cNvSpPr>
              <a:spLocks noChangeShapeType="1"/>
            </p:cNvSpPr>
            <p:nvPr/>
          </p:nvSpPr>
          <p:spPr bwMode="auto">
            <a:xfrm>
              <a:off x="1850" y="2074"/>
              <a:ext cx="123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89095" name="Line 7"/>
            <p:cNvSpPr>
              <a:spLocks noChangeShapeType="1"/>
            </p:cNvSpPr>
            <p:nvPr/>
          </p:nvSpPr>
          <p:spPr bwMode="auto">
            <a:xfrm>
              <a:off x="1850" y="1896"/>
              <a:ext cx="984"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89096" name="Text Box 8"/>
            <p:cNvSpPr txBox="1">
              <a:spLocks noChangeArrowheads="1"/>
            </p:cNvSpPr>
            <p:nvPr/>
          </p:nvSpPr>
          <p:spPr bwMode="auto">
            <a:xfrm>
              <a:off x="2834" y="1851"/>
              <a:ext cx="41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TFC</a:t>
              </a:r>
              <a:endParaRPr lang="en-US"/>
            </a:p>
          </p:txBody>
        </p:sp>
        <p:sp>
          <p:nvSpPr>
            <p:cNvPr id="89097" name="Text Box 9"/>
            <p:cNvSpPr txBox="1">
              <a:spLocks noChangeArrowheads="1"/>
            </p:cNvSpPr>
            <p:nvPr/>
          </p:nvSpPr>
          <p:spPr bwMode="auto">
            <a:xfrm>
              <a:off x="3112" y="1973"/>
              <a:ext cx="5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Output</a:t>
              </a:r>
              <a:endParaRPr lang="en-US"/>
            </a:p>
          </p:txBody>
        </p:sp>
      </p:grpSp>
      <p:sp>
        <p:nvSpPr>
          <p:cNvPr id="89098" name="Rectangle 10"/>
          <p:cNvSpPr>
            <a:spLocks noChangeArrowheads="1"/>
          </p:cNvSpPr>
          <p:nvPr/>
        </p:nvSpPr>
        <p:spPr bwMode="auto">
          <a:xfrm>
            <a:off x="3048000" y="3625850"/>
            <a:ext cx="1798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id-ID" sz="1600">
                <a:latin typeface="Calibri" panose="020F0502020204030204" pitchFamily="34" charset="0"/>
              </a:rPr>
              <a:t>Kurva Fixed Cost</a:t>
            </a:r>
            <a:r>
              <a:rPr lang="en-US" sz="1600">
                <a:latin typeface="Calibri" panose="020F0502020204030204" pitchFamily="34" charset="0"/>
              </a:rPr>
              <a:t> </a:t>
            </a:r>
          </a:p>
        </p:txBody>
      </p:sp>
      <p:grpSp>
        <p:nvGrpSpPr>
          <p:cNvPr id="3" name="Group 11"/>
          <p:cNvGrpSpPr/>
          <p:nvPr/>
        </p:nvGrpSpPr>
        <p:grpSpPr bwMode="auto">
          <a:xfrm>
            <a:off x="2438400" y="4641850"/>
            <a:ext cx="5427663" cy="1301750"/>
            <a:chOff x="1536" y="2832"/>
            <a:chExt cx="3419" cy="820"/>
          </a:xfrm>
        </p:grpSpPr>
        <p:sp>
          <p:nvSpPr>
            <p:cNvPr id="89100" name="Text Box 12"/>
            <p:cNvSpPr txBox="1">
              <a:spLocks noChangeArrowheads="1"/>
            </p:cNvSpPr>
            <p:nvPr/>
          </p:nvSpPr>
          <p:spPr bwMode="auto">
            <a:xfrm>
              <a:off x="1536" y="2880"/>
              <a:ext cx="2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Cost</a:t>
              </a:r>
              <a:endParaRPr lang="en-US"/>
            </a:p>
          </p:txBody>
        </p:sp>
        <p:sp>
          <p:nvSpPr>
            <p:cNvPr id="89101" name="Line 13"/>
            <p:cNvSpPr>
              <a:spLocks noChangeShapeType="1"/>
            </p:cNvSpPr>
            <p:nvPr/>
          </p:nvSpPr>
          <p:spPr bwMode="auto">
            <a:xfrm>
              <a:off x="1824" y="2880"/>
              <a:ext cx="0" cy="71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89102" name="Text Box 14"/>
            <p:cNvSpPr txBox="1">
              <a:spLocks noChangeArrowheads="1"/>
            </p:cNvSpPr>
            <p:nvPr/>
          </p:nvSpPr>
          <p:spPr bwMode="auto">
            <a:xfrm>
              <a:off x="2976" y="2832"/>
              <a:ext cx="2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TVC</a:t>
              </a:r>
              <a:endParaRPr lang="en-US"/>
            </a:p>
          </p:txBody>
        </p:sp>
        <p:sp>
          <p:nvSpPr>
            <p:cNvPr id="89103" name="Text Box 15"/>
            <p:cNvSpPr txBox="1">
              <a:spLocks noChangeArrowheads="1"/>
            </p:cNvSpPr>
            <p:nvPr/>
          </p:nvSpPr>
          <p:spPr bwMode="auto">
            <a:xfrm>
              <a:off x="3304" y="3510"/>
              <a:ext cx="1651"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100"/>
                <a:t>N = batas kapasitas</a:t>
              </a:r>
              <a:r>
                <a:rPr lang="en-US" sz="1200"/>
                <a:t> normal</a:t>
              </a:r>
              <a:endParaRPr lang="en-US"/>
            </a:p>
          </p:txBody>
        </p:sp>
        <p:sp>
          <p:nvSpPr>
            <p:cNvPr id="89104" name="Line 16"/>
            <p:cNvSpPr>
              <a:spLocks noChangeShapeType="1"/>
            </p:cNvSpPr>
            <p:nvPr/>
          </p:nvSpPr>
          <p:spPr bwMode="auto">
            <a:xfrm>
              <a:off x="1824" y="3592"/>
              <a:ext cx="1498"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89105" name="Line 17"/>
            <p:cNvSpPr>
              <a:spLocks noChangeShapeType="1"/>
            </p:cNvSpPr>
            <p:nvPr/>
          </p:nvSpPr>
          <p:spPr bwMode="auto">
            <a:xfrm flipV="1">
              <a:off x="1824" y="2976"/>
              <a:ext cx="1268" cy="622"/>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89106" name="Freeform 18"/>
            <p:cNvSpPr/>
            <p:nvPr/>
          </p:nvSpPr>
          <p:spPr bwMode="auto">
            <a:xfrm>
              <a:off x="1824" y="2899"/>
              <a:ext cx="1164" cy="699"/>
            </a:xfrm>
            <a:custGeom>
              <a:avLst/>
              <a:gdLst>
                <a:gd name="T0" fmla="*/ 0 w 2909"/>
                <a:gd name="T1" fmla="*/ 2104 h 2104"/>
                <a:gd name="T2" fmla="*/ 674 w 2909"/>
                <a:gd name="T3" fmla="*/ 1114 h 2104"/>
                <a:gd name="T4" fmla="*/ 1791 w 2909"/>
                <a:gd name="T5" fmla="*/ 916 h 2104"/>
                <a:gd name="T6" fmla="*/ 2465 w 2909"/>
                <a:gd name="T7" fmla="*/ 700 h 2104"/>
                <a:gd name="T8" fmla="*/ 2840 w 2909"/>
                <a:gd name="T9" fmla="*/ 100 h 2104"/>
                <a:gd name="T10" fmla="*/ 2880 w 2909"/>
                <a:gd name="T11" fmla="*/ 100 h 2104"/>
                <a:gd name="T12" fmla="*/ 2860 w 2909"/>
                <a:gd name="T13" fmla="*/ 160 h 2104"/>
                <a:gd name="T14" fmla="*/ 0 60000 65536"/>
                <a:gd name="T15" fmla="*/ 0 60000 65536"/>
                <a:gd name="T16" fmla="*/ 0 60000 65536"/>
                <a:gd name="T17" fmla="*/ 0 60000 65536"/>
                <a:gd name="T18" fmla="*/ 0 60000 65536"/>
                <a:gd name="T19" fmla="*/ 0 60000 65536"/>
                <a:gd name="T20" fmla="*/ 0 60000 65536"/>
                <a:gd name="T21" fmla="*/ 0 w 2909"/>
                <a:gd name="T22" fmla="*/ 0 h 2104"/>
                <a:gd name="T23" fmla="*/ 2909 w 2909"/>
                <a:gd name="T24" fmla="*/ 2104 h 2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9" h="2104">
                  <a:moveTo>
                    <a:pt x="0" y="2104"/>
                  </a:moveTo>
                  <a:cubicBezTo>
                    <a:pt x="113" y="1939"/>
                    <a:pt x="376" y="1312"/>
                    <a:pt x="674" y="1114"/>
                  </a:cubicBezTo>
                  <a:cubicBezTo>
                    <a:pt x="973" y="916"/>
                    <a:pt x="1493" y="986"/>
                    <a:pt x="1791" y="916"/>
                  </a:cubicBezTo>
                  <a:cubicBezTo>
                    <a:pt x="2090" y="847"/>
                    <a:pt x="2290" y="836"/>
                    <a:pt x="2465" y="700"/>
                  </a:cubicBezTo>
                  <a:cubicBezTo>
                    <a:pt x="2640" y="564"/>
                    <a:pt x="2771" y="200"/>
                    <a:pt x="2840" y="100"/>
                  </a:cubicBezTo>
                  <a:cubicBezTo>
                    <a:pt x="2909" y="0"/>
                    <a:pt x="2877" y="90"/>
                    <a:pt x="2880" y="100"/>
                  </a:cubicBezTo>
                  <a:cubicBezTo>
                    <a:pt x="2883" y="110"/>
                    <a:pt x="2864" y="148"/>
                    <a:pt x="2860" y="160"/>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89107" name="Line 19"/>
            <p:cNvSpPr>
              <a:spLocks noChangeShapeType="1"/>
            </p:cNvSpPr>
            <p:nvPr/>
          </p:nvSpPr>
          <p:spPr bwMode="auto">
            <a:xfrm>
              <a:off x="2170" y="3228"/>
              <a:ext cx="0" cy="370"/>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89108" name="Line 20"/>
            <p:cNvSpPr>
              <a:spLocks noChangeShapeType="1"/>
            </p:cNvSpPr>
            <p:nvPr/>
          </p:nvSpPr>
          <p:spPr bwMode="auto">
            <a:xfrm>
              <a:off x="2688" y="3167"/>
              <a:ext cx="0" cy="431"/>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89109" name="Line 21"/>
            <p:cNvSpPr>
              <a:spLocks noChangeShapeType="1"/>
            </p:cNvSpPr>
            <p:nvPr/>
          </p:nvSpPr>
          <p:spPr bwMode="auto">
            <a:xfrm flipV="1">
              <a:off x="1882" y="3215"/>
              <a:ext cx="173" cy="192"/>
            </a:xfrm>
            <a:prstGeom prst="line">
              <a:avLst/>
            </a:prstGeom>
            <a:noFill/>
            <a:ln w="9525">
              <a:solidFill>
                <a:srgbClr val="000000"/>
              </a:solidFill>
              <a:prstDash val="sysDot"/>
              <a:rou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89110" name="Text Box 22"/>
            <p:cNvSpPr txBox="1">
              <a:spLocks noChangeArrowheads="1"/>
            </p:cNvSpPr>
            <p:nvPr/>
          </p:nvSpPr>
          <p:spPr bwMode="auto">
            <a:xfrm>
              <a:off x="1939" y="3091"/>
              <a:ext cx="2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dirty="0"/>
                <a:t>A</a:t>
              </a:r>
              <a:endParaRPr lang="en-US" dirty="0"/>
            </a:p>
          </p:txBody>
        </p:sp>
      </p:grpSp>
      <p:sp>
        <p:nvSpPr>
          <p:cNvPr id="89111" name="Rectangle 23"/>
          <p:cNvSpPr>
            <a:spLocks noChangeArrowheads="1"/>
          </p:cNvSpPr>
          <p:nvPr/>
        </p:nvSpPr>
        <p:spPr bwMode="auto">
          <a:xfrm>
            <a:off x="3117850" y="6018213"/>
            <a:ext cx="22161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id-ID" sz="1600" dirty="0">
                <a:latin typeface="Calibri" panose="020F0502020204030204" pitchFamily="34" charset="0"/>
              </a:rPr>
              <a:t>Kurva Variable Cost</a:t>
            </a:r>
            <a:endParaRPr lang="en-US" sz="1600" dirty="0">
              <a:latin typeface="Calibri" panose="020F0502020204030204" pitchFamily="34" charset="0"/>
            </a:endParaRPr>
          </a:p>
          <a:p>
            <a:pPr eaLnBrk="0" hangingPunct="0"/>
            <a:endParaRPr lang="en-US" dirty="0">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4294967295"/>
          </p:nvPr>
        </p:nvSpPr>
        <p:spPr>
          <a:xfrm>
            <a:off x="457200" y="381000"/>
            <a:ext cx="8229600" cy="6096000"/>
          </a:xfrm>
        </p:spPr>
        <p:txBody>
          <a:bodyPr/>
          <a:lstStyle/>
          <a:p>
            <a:pPr>
              <a:lnSpc>
                <a:spcPts val="2200"/>
              </a:lnSpc>
              <a:spcBef>
                <a:spcPct val="0"/>
              </a:spcBef>
              <a:buFontTx/>
              <a:buNone/>
            </a:pPr>
            <a:r>
              <a:rPr lang="en-US" sz="1800" dirty="0"/>
              <a:t>3. </a:t>
            </a:r>
            <a:r>
              <a:rPr lang="en-US" sz="1800" i="1" dirty="0"/>
              <a:t>Total Cost</a:t>
            </a:r>
            <a:r>
              <a:rPr lang="en-US" sz="1800" dirty="0"/>
              <a:t> (TC) = FC + VC </a:t>
            </a:r>
          </a:p>
          <a:p>
            <a:pPr>
              <a:lnSpc>
                <a:spcPts val="2200"/>
              </a:lnSpc>
              <a:spcBef>
                <a:spcPct val="0"/>
              </a:spcBef>
              <a:buFontTx/>
              <a:buNone/>
            </a:pPr>
            <a:endParaRPr lang="en-US" sz="1800" dirty="0"/>
          </a:p>
          <a:p>
            <a:pPr>
              <a:lnSpc>
                <a:spcPts val="2200"/>
              </a:lnSpc>
              <a:spcBef>
                <a:spcPct val="0"/>
              </a:spcBef>
              <a:buFontTx/>
              <a:buNone/>
            </a:pPr>
            <a:endParaRPr lang="en-US" sz="1800" dirty="0"/>
          </a:p>
          <a:p>
            <a:pPr>
              <a:lnSpc>
                <a:spcPts val="2200"/>
              </a:lnSpc>
              <a:spcBef>
                <a:spcPct val="0"/>
              </a:spcBef>
              <a:buFontTx/>
              <a:buNone/>
            </a:pPr>
            <a:endParaRPr lang="en-US" sz="1800" dirty="0"/>
          </a:p>
          <a:p>
            <a:pPr>
              <a:lnSpc>
                <a:spcPts val="2200"/>
              </a:lnSpc>
              <a:spcBef>
                <a:spcPct val="0"/>
              </a:spcBef>
              <a:buFontTx/>
              <a:buNone/>
            </a:pPr>
            <a:endParaRPr lang="en-US" sz="1800" dirty="0"/>
          </a:p>
          <a:p>
            <a:pPr>
              <a:lnSpc>
                <a:spcPts val="2200"/>
              </a:lnSpc>
              <a:spcBef>
                <a:spcPct val="0"/>
              </a:spcBef>
              <a:buFontTx/>
              <a:buNone/>
            </a:pPr>
            <a:endParaRPr lang="en-US" sz="1800" dirty="0"/>
          </a:p>
          <a:p>
            <a:pPr>
              <a:lnSpc>
                <a:spcPts val="2200"/>
              </a:lnSpc>
              <a:spcBef>
                <a:spcPct val="0"/>
              </a:spcBef>
              <a:buFontTx/>
              <a:buNone/>
            </a:pPr>
            <a:endParaRPr lang="en-US" sz="1800" dirty="0"/>
          </a:p>
          <a:p>
            <a:pPr>
              <a:lnSpc>
                <a:spcPts val="2200"/>
              </a:lnSpc>
              <a:spcBef>
                <a:spcPct val="0"/>
              </a:spcBef>
              <a:buFontTx/>
              <a:buNone/>
            </a:pPr>
            <a:r>
              <a:rPr lang="en-US" sz="1800" dirty="0"/>
              <a:t>4</a:t>
            </a:r>
            <a:r>
              <a:rPr lang="en-US" sz="1800" i="1" dirty="0"/>
              <a:t>. Average Cost</a:t>
            </a:r>
            <a:r>
              <a:rPr lang="en-US" sz="1800" dirty="0"/>
              <a:t> (AC) </a:t>
            </a:r>
          </a:p>
          <a:p>
            <a:pPr>
              <a:lnSpc>
                <a:spcPts val="2200"/>
              </a:lnSpc>
              <a:spcBef>
                <a:spcPct val="0"/>
              </a:spcBef>
              <a:buFontTx/>
              <a:buNone/>
            </a:pPr>
            <a:r>
              <a:rPr lang="en-US" sz="1800" dirty="0"/>
              <a:t>	a.  </a:t>
            </a:r>
            <a:r>
              <a:rPr lang="en-US" sz="1800" i="1" dirty="0"/>
              <a:t>Average Fixed Cost</a:t>
            </a:r>
            <a:r>
              <a:rPr lang="en-US" sz="1800" dirty="0"/>
              <a:t>                                </a:t>
            </a:r>
            <a:r>
              <a:rPr lang="en-US" sz="1800" dirty="0" err="1"/>
              <a:t>yaitu</a:t>
            </a:r>
            <a:r>
              <a:rPr lang="en-US" sz="1800" dirty="0"/>
              <a:t> </a:t>
            </a:r>
            <a:r>
              <a:rPr lang="en-US" sz="1800" dirty="0" err="1"/>
              <a:t>biaya</a:t>
            </a:r>
            <a:r>
              <a:rPr lang="en-US" sz="1800" dirty="0"/>
              <a:t> </a:t>
            </a:r>
            <a:r>
              <a:rPr lang="en-US" sz="1800" dirty="0" err="1"/>
              <a:t>tetap</a:t>
            </a:r>
            <a:r>
              <a:rPr lang="en-US" sz="1800" dirty="0"/>
              <a:t> per </a:t>
            </a:r>
            <a:r>
              <a:rPr lang="en-US" sz="1800" dirty="0" err="1"/>
              <a:t>satuan</a:t>
            </a:r>
            <a:r>
              <a:rPr lang="en-US" sz="1800" dirty="0"/>
              <a:t> output</a:t>
            </a:r>
          </a:p>
          <a:p>
            <a:pPr>
              <a:lnSpc>
                <a:spcPts val="2200"/>
              </a:lnSpc>
              <a:spcBef>
                <a:spcPct val="0"/>
              </a:spcBef>
              <a:buFontTx/>
              <a:buNone/>
            </a:pPr>
            <a:r>
              <a:rPr lang="en-US" sz="1800" dirty="0"/>
              <a:t>           yang </a:t>
            </a:r>
            <a:r>
              <a:rPr lang="en-US" sz="1800" dirty="0" err="1"/>
              <a:t>dihasilkan</a:t>
            </a:r>
            <a:r>
              <a:rPr lang="en-US" sz="1800" dirty="0"/>
              <a:t>.</a:t>
            </a:r>
          </a:p>
          <a:p>
            <a:pPr>
              <a:lnSpc>
                <a:spcPts val="2200"/>
              </a:lnSpc>
              <a:spcBef>
                <a:spcPct val="0"/>
              </a:spcBef>
              <a:buFontTx/>
              <a:buNone/>
            </a:pPr>
            <a:endParaRPr lang="en-US" sz="1800" dirty="0"/>
          </a:p>
        </p:txBody>
      </p:sp>
      <p:grpSp>
        <p:nvGrpSpPr>
          <p:cNvPr id="2" name="Group 3"/>
          <p:cNvGrpSpPr/>
          <p:nvPr/>
        </p:nvGrpSpPr>
        <p:grpSpPr bwMode="auto">
          <a:xfrm>
            <a:off x="3810000" y="685800"/>
            <a:ext cx="2651125" cy="1425575"/>
            <a:chOff x="3312" y="3888"/>
            <a:chExt cx="4176" cy="2844"/>
          </a:xfrm>
        </p:grpSpPr>
        <p:sp>
          <p:nvSpPr>
            <p:cNvPr id="91140" name="Line 4"/>
            <p:cNvSpPr>
              <a:spLocks noChangeShapeType="1"/>
            </p:cNvSpPr>
            <p:nvPr/>
          </p:nvSpPr>
          <p:spPr bwMode="auto">
            <a:xfrm>
              <a:off x="3312" y="4032"/>
              <a:ext cx="0" cy="2676"/>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1141" name="Text Box 5"/>
            <p:cNvSpPr txBox="1">
              <a:spLocks noChangeArrowheads="1"/>
            </p:cNvSpPr>
            <p:nvPr/>
          </p:nvSpPr>
          <p:spPr bwMode="auto">
            <a:xfrm>
              <a:off x="6336" y="4464"/>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VC</a:t>
              </a:r>
              <a:endParaRPr lang="en-US"/>
            </a:p>
          </p:txBody>
        </p:sp>
        <p:sp>
          <p:nvSpPr>
            <p:cNvPr id="91142" name="Line 6"/>
            <p:cNvSpPr>
              <a:spLocks noChangeShapeType="1"/>
            </p:cNvSpPr>
            <p:nvPr/>
          </p:nvSpPr>
          <p:spPr bwMode="auto">
            <a:xfrm>
              <a:off x="3312" y="6692"/>
              <a:ext cx="3744"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1143" name="Line 7"/>
            <p:cNvSpPr>
              <a:spLocks noChangeShapeType="1"/>
            </p:cNvSpPr>
            <p:nvPr/>
          </p:nvSpPr>
          <p:spPr bwMode="auto">
            <a:xfrm flipV="1">
              <a:off x="3312" y="4860"/>
              <a:ext cx="3168" cy="1872"/>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1144" name="Freeform 8"/>
            <p:cNvSpPr/>
            <p:nvPr/>
          </p:nvSpPr>
          <p:spPr bwMode="auto">
            <a:xfrm>
              <a:off x="3312" y="4626"/>
              <a:ext cx="2915" cy="2106"/>
            </a:xfrm>
            <a:custGeom>
              <a:avLst/>
              <a:gdLst>
                <a:gd name="T0" fmla="*/ 0 w 2915"/>
                <a:gd name="T1" fmla="*/ 2106 h 2106"/>
                <a:gd name="T2" fmla="*/ 648 w 2915"/>
                <a:gd name="T3" fmla="*/ 1334 h 2106"/>
                <a:gd name="T4" fmla="*/ 1768 w 2915"/>
                <a:gd name="T5" fmla="*/ 1074 h 2106"/>
                <a:gd name="T6" fmla="*/ 2428 w 2915"/>
                <a:gd name="T7" fmla="*/ 714 h 2106"/>
                <a:gd name="T8" fmla="*/ 2840 w 2915"/>
                <a:gd name="T9" fmla="*/ 102 h 2106"/>
                <a:gd name="T10" fmla="*/ 2880 w 2915"/>
                <a:gd name="T11" fmla="*/ 102 h 2106"/>
                <a:gd name="T12" fmla="*/ 2860 w 2915"/>
                <a:gd name="T13" fmla="*/ 162 h 2106"/>
                <a:gd name="T14" fmla="*/ 0 60000 65536"/>
                <a:gd name="T15" fmla="*/ 0 60000 65536"/>
                <a:gd name="T16" fmla="*/ 0 60000 65536"/>
                <a:gd name="T17" fmla="*/ 0 60000 65536"/>
                <a:gd name="T18" fmla="*/ 0 60000 65536"/>
                <a:gd name="T19" fmla="*/ 0 60000 65536"/>
                <a:gd name="T20" fmla="*/ 0 60000 65536"/>
                <a:gd name="T21" fmla="*/ 0 w 2915"/>
                <a:gd name="T22" fmla="*/ 0 h 2106"/>
                <a:gd name="T23" fmla="*/ 2915 w 2915"/>
                <a:gd name="T24" fmla="*/ 2106 h 2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15" h="2106">
                  <a:moveTo>
                    <a:pt x="0" y="2106"/>
                  </a:moveTo>
                  <a:cubicBezTo>
                    <a:pt x="108" y="1977"/>
                    <a:pt x="354" y="1506"/>
                    <a:pt x="648" y="1334"/>
                  </a:cubicBezTo>
                  <a:cubicBezTo>
                    <a:pt x="942" y="1162"/>
                    <a:pt x="1471" y="1177"/>
                    <a:pt x="1768" y="1074"/>
                  </a:cubicBezTo>
                  <a:cubicBezTo>
                    <a:pt x="2065" y="971"/>
                    <a:pt x="2249" y="876"/>
                    <a:pt x="2428" y="714"/>
                  </a:cubicBezTo>
                  <a:cubicBezTo>
                    <a:pt x="2607" y="552"/>
                    <a:pt x="2765" y="204"/>
                    <a:pt x="2840" y="102"/>
                  </a:cubicBezTo>
                  <a:cubicBezTo>
                    <a:pt x="2915" y="0"/>
                    <a:pt x="2877" y="92"/>
                    <a:pt x="2880" y="102"/>
                  </a:cubicBezTo>
                  <a:cubicBezTo>
                    <a:pt x="2883" y="112"/>
                    <a:pt x="2864" y="150"/>
                    <a:pt x="2860" y="162"/>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1145" name="Text Box 9"/>
            <p:cNvSpPr txBox="1">
              <a:spLocks noChangeArrowheads="1"/>
            </p:cNvSpPr>
            <p:nvPr/>
          </p:nvSpPr>
          <p:spPr bwMode="auto">
            <a:xfrm>
              <a:off x="6768" y="5868"/>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FC</a:t>
              </a:r>
              <a:endParaRPr lang="en-US"/>
            </a:p>
          </p:txBody>
        </p:sp>
        <p:sp>
          <p:nvSpPr>
            <p:cNvPr id="91146" name="Line 10"/>
            <p:cNvSpPr>
              <a:spLocks noChangeShapeType="1"/>
            </p:cNvSpPr>
            <p:nvPr/>
          </p:nvSpPr>
          <p:spPr bwMode="auto">
            <a:xfrm>
              <a:off x="3312" y="6156"/>
              <a:ext cx="3456"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1147" name="Line 11"/>
            <p:cNvSpPr>
              <a:spLocks noChangeShapeType="1"/>
            </p:cNvSpPr>
            <p:nvPr/>
          </p:nvSpPr>
          <p:spPr bwMode="auto">
            <a:xfrm flipV="1">
              <a:off x="3312" y="4320"/>
              <a:ext cx="3168" cy="1836"/>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1148" name="Freeform 12"/>
            <p:cNvSpPr/>
            <p:nvPr/>
          </p:nvSpPr>
          <p:spPr bwMode="auto">
            <a:xfrm>
              <a:off x="3312" y="4220"/>
              <a:ext cx="2758" cy="1916"/>
            </a:xfrm>
            <a:custGeom>
              <a:avLst/>
              <a:gdLst>
                <a:gd name="T0" fmla="*/ 0 w 2758"/>
                <a:gd name="T1" fmla="*/ 1916 h 1916"/>
                <a:gd name="T2" fmla="*/ 428 w 2758"/>
                <a:gd name="T3" fmla="*/ 1420 h 1916"/>
                <a:gd name="T4" fmla="*/ 788 w 2758"/>
                <a:gd name="T5" fmla="*/ 1100 h 1916"/>
                <a:gd name="T6" fmla="*/ 1888 w 2758"/>
                <a:gd name="T7" fmla="*/ 840 h 1916"/>
                <a:gd name="T8" fmla="*/ 2628 w 2758"/>
                <a:gd name="T9" fmla="*/ 120 h 1916"/>
                <a:gd name="T10" fmla="*/ 2668 w 2758"/>
                <a:gd name="T11" fmla="*/ 120 h 1916"/>
                <a:gd name="T12" fmla="*/ 2628 w 2758"/>
                <a:gd name="T13" fmla="*/ 120 h 1916"/>
                <a:gd name="T14" fmla="*/ 0 60000 65536"/>
                <a:gd name="T15" fmla="*/ 0 60000 65536"/>
                <a:gd name="T16" fmla="*/ 0 60000 65536"/>
                <a:gd name="T17" fmla="*/ 0 60000 65536"/>
                <a:gd name="T18" fmla="*/ 0 60000 65536"/>
                <a:gd name="T19" fmla="*/ 0 60000 65536"/>
                <a:gd name="T20" fmla="*/ 0 60000 65536"/>
                <a:gd name="T21" fmla="*/ 0 w 2758"/>
                <a:gd name="T22" fmla="*/ 0 h 1916"/>
                <a:gd name="T23" fmla="*/ 2758 w 2758"/>
                <a:gd name="T24" fmla="*/ 1916 h 19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8" h="1916">
                  <a:moveTo>
                    <a:pt x="0" y="1916"/>
                  </a:moveTo>
                  <a:cubicBezTo>
                    <a:pt x="71" y="1833"/>
                    <a:pt x="297" y="1556"/>
                    <a:pt x="428" y="1420"/>
                  </a:cubicBezTo>
                  <a:cubicBezTo>
                    <a:pt x="559" y="1284"/>
                    <a:pt x="545" y="1197"/>
                    <a:pt x="788" y="1100"/>
                  </a:cubicBezTo>
                  <a:cubicBezTo>
                    <a:pt x="1031" y="1003"/>
                    <a:pt x="1582" y="1003"/>
                    <a:pt x="1888" y="840"/>
                  </a:cubicBezTo>
                  <a:cubicBezTo>
                    <a:pt x="2194" y="677"/>
                    <a:pt x="2498" y="240"/>
                    <a:pt x="2628" y="120"/>
                  </a:cubicBezTo>
                  <a:cubicBezTo>
                    <a:pt x="2758" y="0"/>
                    <a:pt x="2668" y="120"/>
                    <a:pt x="2668" y="120"/>
                  </a:cubicBezTo>
                  <a:cubicBezTo>
                    <a:pt x="2668" y="120"/>
                    <a:pt x="2636" y="120"/>
                    <a:pt x="2628" y="120"/>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1149" name="Text Box 13"/>
            <p:cNvSpPr txBox="1">
              <a:spLocks noChangeArrowheads="1"/>
            </p:cNvSpPr>
            <p:nvPr/>
          </p:nvSpPr>
          <p:spPr bwMode="auto">
            <a:xfrm>
              <a:off x="6192" y="3888"/>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TC</a:t>
              </a:r>
              <a:endParaRPr lang="en-US"/>
            </a:p>
          </p:txBody>
        </p:sp>
      </p:grpSp>
      <p:sp>
        <p:nvSpPr>
          <p:cNvPr id="91150" name="Rectangle 14"/>
          <p:cNvSpPr>
            <a:spLocks noChangeArrowheads="1"/>
          </p:cNvSpPr>
          <p:nvPr/>
        </p:nvSpPr>
        <p:spPr bwMode="auto">
          <a:xfrm>
            <a:off x="3886200" y="2133600"/>
            <a:ext cx="188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latin typeface="Calibri" panose="020F0502020204030204" pitchFamily="34" charset="0"/>
              </a:rPr>
              <a:t>Kurva Total Cost</a:t>
            </a:r>
          </a:p>
        </p:txBody>
      </p:sp>
      <p:sp>
        <p:nvSpPr>
          <p:cNvPr id="91151"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d-ID">
              <a:latin typeface="Calibri" panose="020F0502020204030204" pitchFamily="34" charset="0"/>
            </a:endParaRPr>
          </a:p>
        </p:txBody>
      </p:sp>
      <p:graphicFrame>
        <p:nvGraphicFramePr>
          <p:cNvPr id="91152" name="Object 16"/>
          <p:cNvGraphicFramePr>
            <a:graphicFrameLocks noChangeAspect="1"/>
          </p:cNvGraphicFramePr>
          <p:nvPr/>
        </p:nvGraphicFramePr>
        <p:xfrm>
          <a:off x="3048000" y="2514600"/>
          <a:ext cx="1524000" cy="657225"/>
        </p:xfrm>
        <a:graphic>
          <a:graphicData uri="http://schemas.openxmlformats.org/presentationml/2006/ole">
            <mc:AlternateContent xmlns:mc="http://schemas.openxmlformats.org/markup-compatibility/2006">
              <mc:Choice xmlns:v="urn:schemas-microsoft-com:vml" Requires="v">
                <p:oleObj spid="_x0000_s1029" name="Equation" r:id="rId4" imgW="20726400" imgH="10363200" progId="Equation.3">
                  <p:embed/>
                </p:oleObj>
              </mc:Choice>
              <mc:Fallback>
                <p:oleObj name="Equation" r:id="rId4" imgW="20726400" imgH="1036320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514600"/>
                        <a:ext cx="1524000" cy="657225"/>
                      </a:xfrm>
                      <a:prstGeom prst="rect">
                        <a:avLst/>
                      </a:prstGeom>
                      <a:solidFill>
                        <a:srgbClr val="FFFFFF"/>
                      </a:solidFill>
                    </p:spPr>
                  </p:pic>
                </p:oleObj>
              </mc:Fallback>
            </mc:AlternateContent>
          </a:graphicData>
        </a:graphic>
      </p:graphicFrame>
      <p:grpSp>
        <p:nvGrpSpPr>
          <p:cNvPr id="3" name="Group 17"/>
          <p:cNvGrpSpPr/>
          <p:nvPr/>
        </p:nvGrpSpPr>
        <p:grpSpPr bwMode="auto">
          <a:xfrm>
            <a:off x="3657600" y="3505200"/>
            <a:ext cx="2222500" cy="2530475"/>
            <a:chOff x="3124" y="8496"/>
            <a:chExt cx="3500" cy="4464"/>
          </a:xfrm>
        </p:grpSpPr>
        <p:sp>
          <p:nvSpPr>
            <p:cNvPr id="91154" name="Text Box 18"/>
            <p:cNvSpPr txBox="1">
              <a:spLocks noChangeArrowheads="1"/>
            </p:cNvSpPr>
            <p:nvPr/>
          </p:nvSpPr>
          <p:spPr bwMode="auto">
            <a:xfrm>
              <a:off x="3168" y="8496"/>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Cost</a:t>
              </a:r>
              <a:endParaRPr lang="en-US"/>
            </a:p>
          </p:txBody>
        </p:sp>
        <p:sp>
          <p:nvSpPr>
            <p:cNvPr id="91155" name="Line 19"/>
            <p:cNvSpPr>
              <a:spLocks noChangeShapeType="1"/>
            </p:cNvSpPr>
            <p:nvPr/>
          </p:nvSpPr>
          <p:spPr bwMode="auto">
            <a:xfrm>
              <a:off x="3888" y="8640"/>
              <a:ext cx="0" cy="144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1156" name="Line 20"/>
            <p:cNvSpPr>
              <a:spLocks noChangeShapeType="1"/>
            </p:cNvSpPr>
            <p:nvPr/>
          </p:nvSpPr>
          <p:spPr bwMode="auto">
            <a:xfrm>
              <a:off x="3888" y="10080"/>
              <a:ext cx="216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1157" name="Line 21"/>
            <p:cNvSpPr>
              <a:spLocks noChangeShapeType="1"/>
            </p:cNvSpPr>
            <p:nvPr/>
          </p:nvSpPr>
          <p:spPr bwMode="auto">
            <a:xfrm>
              <a:off x="3888" y="9504"/>
              <a:ext cx="1728"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1158" name="Text Box 22"/>
            <p:cNvSpPr txBox="1">
              <a:spLocks noChangeArrowheads="1"/>
            </p:cNvSpPr>
            <p:nvPr/>
          </p:nvSpPr>
          <p:spPr bwMode="auto">
            <a:xfrm>
              <a:off x="5536" y="936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FC</a:t>
              </a:r>
              <a:endParaRPr lang="en-US"/>
            </a:p>
          </p:txBody>
        </p:sp>
        <p:sp>
          <p:nvSpPr>
            <p:cNvPr id="91159" name="Text Box 23"/>
            <p:cNvSpPr txBox="1">
              <a:spLocks noChangeArrowheads="1"/>
            </p:cNvSpPr>
            <p:nvPr/>
          </p:nvSpPr>
          <p:spPr bwMode="auto">
            <a:xfrm>
              <a:off x="5760" y="10080"/>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Q</a:t>
              </a:r>
              <a:endParaRPr lang="en-US"/>
            </a:p>
          </p:txBody>
        </p:sp>
        <p:sp>
          <p:nvSpPr>
            <p:cNvPr id="91160" name="Line 24"/>
            <p:cNvSpPr>
              <a:spLocks noChangeShapeType="1"/>
            </p:cNvSpPr>
            <p:nvPr/>
          </p:nvSpPr>
          <p:spPr bwMode="auto">
            <a:xfrm>
              <a:off x="3888" y="10800"/>
              <a:ext cx="0" cy="172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1161" name="Line 25"/>
            <p:cNvSpPr>
              <a:spLocks noChangeShapeType="1"/>
            </p:cNvSpPr>
            <p:nvPr/>
          </p:nvSpPr>
          <p:spPr bwMode="auto">
            <a:xfrm>
              <a:off x="3888" y="12528"/>
              <a:ext cx="2016"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1162" name="Arc 26"/>
            <p:cNvSpPr/>
            <p:nvPr/>
          </p:nvSpPr>
          <p:spPr bwMode="auto">
            <a:xfrm rot="7234773" flipV="1">
              <a:off x="4476" y="10356"/>
              <a:ext cx="1154" cy="2042"/>
            </a:xfrm>
            <a:custGeom>
              <a:avLst/>
              <a:gdLst>
                <a:gd name="T0" fmla="*/ 457 w 21600"/>
                <a:gd name="T1" fmla="*/ 0 h 31679"/>
                <a:gd name="T2" fmla="*/ 965 w 21600"/>
                <a:gd name="T3" fmla="*/ 2042 h 31679"/>
                <a:gd name="T4" fmla="*/ 0 w 21600"/>
                <a:gd name="T5" fmla="*/ 1278 h 31679"/>
                <a:gd name="T6" fmla="*/ 0 60000 65536"/>
                <a:gd name="T7" fmla="*/ 0 60000 65536"/>
                <a:gd name="T8" fmla="*/ 0 60000 65536"/>
                <a:gd name="T9" fmla="*/ 0 w 21600"/>
                <a:gd name="T10" fmla="*/ 0 h 31679"/>
                <a:gd name="T11" fmla="*/ 21600 w 21600"/>
                <a:gd name="T12" fmla="*/ 31679 h 31679"/>
              </a:gdLst>
              <a:ahLst/>
              <a:cxnLst>
                <a:cxn ang="T6">
                  <a:pos x="T0" y="T1"/>
                </a:cxn>
                <a:cxn ang="T7">
                  <a:pos x="T2" y="T3"/>
                </a:cxn>
                <a:cxn ang="T8">
                  <a:pos x="T4" y="T5"/>
                </a:cxn>
              </a:cxnLst>
              <a:rect l="T9" t="T10" r="T11" b="T12"/>
              <a:pathLst>
                <a:path w="21600" h="31679" fill="none" extrusionOk="0">
                  <a:moveTo>
                    <a:pt x="8561" y="-1"/>
                  </a:moveTo>
                  <a:cubicBezTo>
                    <a:pt x="16474" y="3416"/>
                    <a:pt x="21600" y="11211"/>
                    <a:pt x="21600" y="19831"/>
                  </a:cubicBezTo>
                  <a:cubicBezTo>
                    <a:pt x="21600" y="24040"/>
                    <a:pt x="20369" y="28159"/>
                    <a:pt x="18060" y="31679"/>
                  </a:cubicBezTo>
                </a:path>
                <a:path w="21600" h="31679" stroke="0" extrusionOk="0">
                  <a:moveTo>
                    <a:pt x="8561" y="-1"/>
                  </a:moveTo>
                  <a:cubicBezTo>
                    <a:pt x="16474" y="3416"/>
                    <a:pt x="21600" y="11211"/>
                    <a:pt x="21600" y="19831"/>
                  </a:cubicBezTo>
                  <a:cubicBezTo>
                    <a:pt x="21600" y="24040"/>
                    <a:pt x="20369" y="28159"/>
                    <a:pt x="18060" y="31679"/>
                  </a:cubicBezTo>
                  <a:lnTo>
                    <a:pt x="0" y="19831"/>
                  </a:ln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1163" name="Line 27"/>
            <p:cNvSpPr>
              <a:spLocks noChangeShapeType="1"/>
            </p:cNvSpPr>
            <p:nvPr/>
          </p:nvSpPr>
          <p:spPr bwMode="auto">
            <a:xfrm>
              <a:off x="3888" y="11808"/>
              <a:ext cx="864" cy="0"/>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1164" name="Line 28"/>
            <p:cNvSpPr>
              <a:spLocks noChangeShapeType="1"/>
            </p:cNvSpPr>
            <p:nvPr/>
          </p:nvSpPr>
          <p:spPr bwMode="auto">
            <a:xfrm>
              <a:off x="4752" y="9504"/>
              <a:ext cx="0" cy="3024"/>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1165" name="Line 29"/>
            <p:cNvSpPr>
              <a:spLocks noChangeShapeType="1"/>
            </p:cNvSpPr>
            <p:nvPr/>
          </p:nvSpPr>
          <p:spPr bwMode="auto">
            <a:xfrm>
              <a:off x="3888" y="11520"/>
              <a:ext cx="576" cy="0"/>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1166" name="Line 30"/>
            <p:cNvSpPr>
              <a:spLocks noChangeShapeType="1"/>
            </p:cNvSpPr>
            <p:nvPr/>
          </p:nvSpPr>
          <p:spPr bwMode="auto">
            <a:xfrm>
              <a:off x="4464" y="11520"/>
              <a:ext cx="0" cy="1008"/>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1167" name="Text Box 31"/>
            <p:cNvSpPr txBox="1">
              <a:spLocks noChangeArrowheads="1"/>
            </p:cNvSpPr>
            <p:nvPr/>
          </p:nvSpPr>
          <p:spPr bwMode="auto">
            <a:xfrm>
              <a:off x="3124" y="11932"/>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AFC</a:t>
              </a:r>
              <a:r>
                <a:rPr lang="en-US" sz="1200" baseline="-25000"/>
                <a:t>3</a:t>
              </a:r>
              <a:endParaRPr lang="en-US"/>
            </a:p>
          </p:txBody>
        </p:sp>
        <p:sp>
          <p:nvSpPr>
            <p:cNvPr id="91168" name="Line 32"/>
            <p:cNvSpPr>
              <a:spLocks noChangeShapeType="1"/>
            </p:cNvSpPr>
            <p:nvPr/>
          </p:nvSpPr>
          <p:spPr bwMode="auto">
            <a:xfrm>
              <a:off x="3888" y="12076"/>
              <a:ext cx="1152" cy="0"/>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1169" name="Line 33"/>
            <p:cNvSpPr>
              <a:spLocks noChangeShapeType="1"/>
            </p:cNvSpPr>
            <p:nvPr/>
          </p:nvSpPr>
          <p:spPr bwMode="auto">
            <a:xfrm>
              <a:off x="5040" y="9504"/>
              <a:ext cx="0" cy="3024"/>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1170" name="Line 34"/>
            <p:cNvSpPr>
              <a:spLocks noChangeShapeType="1"/>
            </p:cNvSpPr>
            <p:nvPr/>
          </p:nvSpPr>
          <p:spPr bwMode="auto">
            <a:xfrm flipV="1">
              <a:off x="4464" y="9504"/>
              <a:ext cx="0" cy="2016"/>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1171" name="Text Box 35"/>
            <p:cNvSpPr txBox="1">
              <a:spLocks noChangeArrowheads="1"/>
            </p:cNvSpPr>
            <p:nvPr/>
          </p:nvSpPr>
          <p:spPr bwMode="auto">
            <a:xfrm>
              <a:off x="4608" y="12528"/>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Q</a:t>
              </a:r>
              <a:r>
                <a:rPr lang="en-US" sz="1200" baseline="-25000"/>
                <a:t>1</a:t>
              </a:r>
              <a:endParaRPr lang="en-US"/>
            </a:p>
          </p:txBody>
        </p:sp>
        <p:sp>
          <p:nvSpPr>
            <p:cNvPr id="91172" name="Text Box 36"/>
            <p:cNvSpPr txBox="1">
              <a:spLocks noChangeArrowheads="1"/>
            </p:cNvSpPr>
            <p:nvPr/>
          </p:nvSpPr>
          <p:spPr bwMode="auto">
            <a:xfrm>
              <a:off x="4032" y="12528"/>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Q</a:t>
              </a:r>
              <a:r>
                <a:rPr lang="en-US" sz="1200" baseline="-25000"/>
                <a:t>1</a:t>
              </a:r>
              <a:endParaRPr lang="en-US"/>
            </a:p>
          </p:txBody>
        </p:sp>
        <p:sp>
          <p:nvSpPr>
            <p:cNvPr id="91173" name="Text Box 37"/>
            <p:cNvSpPr txBox="1">
              <a:spLocks noChangeArrowheads="1"/>
            </p:cNvSpPr>
            <p:nvPr/>
          </p:nvSpPr>
          <p:spPr bwMode="auto">
            <a:xfrm>
              <a:off x="3144" y="11288"/>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AFC</a:t>
              </a:r>
              <a:r>
                <a:rPr lang="en-US" sz="1200" baseline="-25000"/>
                <a:t>1</a:t>
              </a:r>
              <a:endParaRPr lang="en-US"/>
            </a:p>
          </p:txBody>
        </p:sp>
        <p:sp>
          <p:nvSpPr>
            <p:cNvPr id="91174" name="Text Box 38"/>
            <p:cNvSpPr txBox="1">
              <a:spLocks noChangeArrowheads="1"/>
            </p:cNvSpPr>
            <p:nvPr/>
          </p:nvSpPr>
          <p:spPr bwMode="auto">
            <a:xfrm>
              <a:off x="3124" y="11620"/>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AFC</a:t>
              </a:r>
              <a:r>
                <a:rPr lang="en-US" sz="1200" baseline="-25000"/>
                <a:t>2</a:t>
              </a:r>
              <a:endParaRPr lang="en-US"/>
            </a:p>
          </p:txBody>
        </p:sp>
        <p:sp>
          <p:nvSpPr>
            <p:cNvPr id="91175" name="Text Box 39"/>
            <p:cNvSpPr txBox="1">
              <a:spLocks noChangeArrowheads="1"/>
            </p:cNvSpPr>
            <p:nvPr/>
          </p:nvSpPr>
          <p:spPr bwMode="auto">
            <a:xfrm>
              <a:off x="3164" y="10656"/>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AFC</a:t>
              </a:r>
              <a:endParaRPr lang="en-US"/>
            </a:p>
          </p:txBody>
        </p:sp>
        <p:sp>
          <p:nvSpPr>
            <p:cNvPr id="91176" name="Text Box 40"/>
            <p:cNvSpPr txBox="1">
              <a:spLocks noChangeArrowheads="1"/>
            </p:cNvSpPr>
            <p:nvPr/>
          </p:nvSpPr>
          <p:spPr bwMode="auto">
            <a:xfrm>
              <a:off x="5760" y="11952"/>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AFC</a:t>
              </a:r>
              <a:endParaRPr lang="en-US"/>
            </a:p>
          </p:txBody>
        </p:sp>
        <p:sp>
          <p:nvSpPr>
            <p:cNvPr id="91177" name="Text Box 41"/>
            <p:cNvSpPr txBox="1">
              <a:spLocks noChangeArrowheads="1"/>
            </p:cNvSpPr>
            <p:nvPr/>
          </p:nvSpPr>
          <p:spPr bwMode="auto">
            <a:xfrm>
              <a:off x="3456" y="9216"/>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A</a:t>
              </a:r>
              <a:endParaRPr lang="en-US"/>
            </a:p>
          </p:txBody>
        </p:sp>
        <p:sp>
          <p:nvSpPr>
            <p:cNvPr id="91178" name="Text Box 42"/>
            <p:cNvSpPr txBox="1">
              <a:spLocks noChangeArrowheads="1"/>
            </p:cNvSpPr>
            <p:nvPr/>
          </p:nvSpPr>
          <p:spPr bwMode="auto">
            <a:xfrm>
              <a:off x="5616" y="1252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Q</a:t>
              </a:r>
              <a:endParaRPr lang="en-US"/>
            </a:p>
          </p:txBody>
        </p:sp>
        <p:sp>
          <p:nvSpPr>
            <p:cNvPr id="91179" name="Text Box 43"/>
            <p:cNvSpPr txBox="1">
              <a:spLocks noChangeArrowheads="1"/>
            </p:cNvSpPr>
            <p:nvPr/>
          </p:nvSpPr>
          <p:spPr bwMode="auto">
            <a:xfrm>
              <a:off x="3636" y="10000"/>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0</a:t>
              </a:r>
              <a:endParaRPr lang="en-US"/>
            </a:p>
          </p:txBody>
        </p:sp>
      </p:grpSp>
      <p:sp>
        <p:nvSpPr>
          <p:cNvPr id="91180" name="Rectangle 44"/>
          <p:cNvSpPr>
            <a:spLocks noChangeArrowheads="1"/>
          </p:cNvSpPr>
          <p:nvPr/>
        </p:nvSpPr>
        <p:spPr bwMode="auto">
          <a:xfrm>
            <a:off x="3733800" y="5957888"/>
            <a:ext cx="2065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id-ID" sz="1600">
                <a:latin typeface="Calibri" panose="020F0502020204030204" pitchFamily="34" charset="0"/>
              </a:rPr>
              <a:t>Kurva Average Cost</a:t>
            </a:r>
            <a:r>
              <a:rPr lang="en-US">
                <a:latin typeface="Calibri" panose="020F0502020204030204"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body" idx="4294967295"/>
          </p:nvPr>
        </p:nvSpPr>
        <p:spPr>
          <a:xfrm>
            <a:off x="457200" y="304800"/>
            <a:ext cx="8229600" cy="5826125"/>
          </a:xfrm>
        </p:spPr>
        <p:txBody>
          <a:bodyPr rtlCol="0">
            <a:normAutofit lnSpcReduction="10000"/>
          </a:bodyPr>
          <a:lstStyle/>
          <a:p>
            <a:pPr fontAlgn="auto">
              <a:lnSpc>
                <a:spcPts val="2200"/>
              </a:lnSpc>
              <a:spcBef>
                <a:spcPct val="0"/>
              </a:spcBef>
              <a:spcAft>
                <a:spcPts val="0"/>
              </a:spcAft>
              <a:buFontTx/>
              <a:buNone/>
              <a:defRPr/>
            </a:pPr>
            <a:r>
              <a:rPr lang="en-US" sz="1800"/>
              <a:t>	b.</a:t>
            </a:r>
            <a:r>
              <a:rPr lang="en-US"/>
              <a:t> </a:t>
            </a:r>
            <a:r>
              <a:rPr lang="en-US" sz="1800" i="1"/>
              <a:t>Average Variable Cost</a:t>
            </a:r>
            <a:r>
              <a:rPr lang="en-US" sz="1800"/>
              <a:t> (AVC) = VC/Q ,   yaitu biaya variabel untuk setiap</a:t>
            </a:r>
          </a:p>
          <a:p>
            <a:pPr fontAlgn="auto">
              <a:lnSpc>
                <a:spcPts val="2200"/>
              </a:lnSpc>
              <a:spcBef>
                <a:spcPct val="0"/>
              </a:spcBef>
              <a:spcAft>
                <a:spcPts val="0"/>
              </a:spcAft>
              <a:buFontTx/>
              <a:buNone/>
              <a:defRPr/>
            </a:pPr>
            <a:r>
              <a:rPr lang="en-US" sz="1800"/>
              <a:t>           satuan output yang dihasilkan.</a:t>
            </a:r>
          </a:p>
          <a:p>
            <a:pPr fontAlgn="auto">
              <a:lnSpc>
                <a:spcPts val="2200"/>
              </a:lnSpc>
              <a:spcBef>
                <a:spcPct val="0"/>
              </a:spcBef>
              <a:spcAft>
                <a:spcPts val="0"/>
              </a:spcAft>
              <a:buFontTx/>
              <a:buNone/>
              <a:defRPr/>
            </a:pPr>
            <a:endParaRPr lang="en-US" sz="1800"/>
          </a:p>
          <a:p>
            <a:pPr fontAlgn="auto">
              <a:lnSpc>
                <a:spcPts val="2200"/>
              </a:lnSpc>
              <a:spcBef>
                <a:spcPct val="0"/>
              </a:spcBef>
              <a:spcAft>
                <a:spcPts val="0"/>
              </a:spcAft>
              <a:buFontTx/>
              <a:buNone/>
              <a:defRPr/>
            </a:pPr>
            <a:endParaRPr lang="en-US" sz="1800"/>
          </a:p>
          <a:p>
            <a:pPr fontAlgn="auto">
              <a:lnSpc>
                <a:spcPts val="2200"/>
              </a:lnSpc>
              <a:spcBef>
                <a:spcPct val="0"/>
              </a:spcBef>
              <a:spcAft>
                <a:spcPts val="0"/>
              </a:spcAft>
              <a:buFontTx/>
              <a:buNone/>
              <a:defRPr/>
            </a:pPr>
            <a:endParaRPr lang="en-US" sz="1800"/>
          </a:p>
          <a:p>
            <a:pPr fontAlgn="auto">
              <a:lnSpc>
                <a:spcPts val="2200"/>
              </a:lnSpc>
              <a:spcBef>
                <a:spcPct val="0"/>
              </a:spcBef>
              <a:spcAft>
                <a:spcPts val="0"/>
              </a:spcAft>
              <a:buFontTx/>
              <a:buNone/>
              <a:defRPr/>
            </a:pPr>
            <a:endParaRPr lang="en-US" sz="1800"/>
          </a:p>
          <a:p>
            <a:pPr fontAlgn="auto">
              <a:lnSpc>
                <a:spcPts val="2200"/>
              </a:lnSpc>
              <a:spcBef>
                <a:spcPct val="0"/>
              </a:spcBef>
              <a:spcAft>
                <a:spcPts val="0"/>
              </a:spcAft>
              <a:buFontTx/>
              <a:buNone/>
              <a:defRPr/>
            </a:pPr>
            <a:endParaRPr lang="en-US" sz="1800"/>
          </a:p>
          <a:p>
            <a:pPr fontAlgn="auto">
              <a:lnSpc>
                <a:spcPts val="2200"/>
              </a:lnSpc>
              <a:spcBef>
                <a:spcPct val="0"/>
              </a:spcBef>
              <a:spcAft>
                <a:spcPts val="0"/>
              </a:spcAft>
              <a:buFontTx/>
              <a:buNone/>
              <a:defRPr/>
            </a:pPr>
            <a:endParaRPr lang="en-US" sz="1800"/>
          </a:p>
          <a:p>
            <a:pPr fontAlgn="auto">
              <a:lnSpc>
                <a:spcPts val="2200"/>
              </a:lnSpc>
              <a:spcBef>
                <a:spcPct val="0"/>
              </a:spcBef>
              <a:spcAft>
                <a:spcPts val="0"/>
              </a:spcAft>
              <a:buFontTx/>
              <a:buNone/>
              <a:defRPr/>
            </a:pPr>
            <a:endParaRPr lang="en-US" sz="1800"/>
          </a:p>
          <a:p>
            <a:pPr fontAlgn="auto">
              <a:lnSpc>
                <a:spcPts val="2200"/>
              </a:lnSpc>
              <a:spcBef>
                <a:spcPct val="0"/>
              </a:spcBef>
              <a:spcAft>
                <a:spcPts val="0"/>
              </a:spcAft>
              <a:buFontTx/>
              <a:buNone/>
              <a:defRPr/>
            </a:pPr>
            <a:endParaRPr lang="en-US" sz="1800"/>
          </a:p>
          <a:p>
            <a:pPr fontAlgn="auto">
              <a:lnSpc>
                <a:spcPts val="2200"/>
              </a:lnSpc>
              <a:spcBef>
                <a:spcPct val="0"/>
              </a:spcBef>
              <a:spcAft>
                <a:spcPts val="0"/>
              </a:spcAft>
              <a:buFontTx/>
              <a:buNone/>
              <a:defRPr/>
            </a:pPr>
            <a:endParaRPr lang="en-US" sz="1800"/>
          </a:p>
          <a:p>
            <a:pPr fontAlgn="auto">
              <a:lnSpc>
                <a:spcPts val="2200"/>
              </a:lnSpc>
              <a:spcBef>
                <a:spcPct val="0"/>
              </a:spcBef>
              <a:spcAft>
                <a:spcPts val="0"/>
              </a:spcAft>
              <a:buFontTx/>
              <a:buNone/>
              <a:defRPr/>
            </a:pPr>
            <a:endParaRPr lang="en-US" sz="1800"/>
          </a:p>
          <a:p>
            <a:pPr fontAlgn="auto">
              <a:lnSpc>
                <a:spcPts val="2200"/>
              </a:lnSpc>
              <a:spcBef>
                <a:spcPct val="0"/>
              </a:spcBef>
              <a:spcAft>
                <a:spcPts val="0"/>
              </a:spcAft>
              <a:buFontTx/>
              <a:buNone/>
              <a:defRPr/>
            </a:pPr>
            <a:endParaRPr lang="en-US" sz="1800"/>
          </a:p>
          <a:p>
            <a:pPr fontAlgn="auto">
              <a:lnSpc>
                <a:spcPts val="2200"/>
              </a:lnSpc>
              <a:spcBef>
                <a:spcPct val="0"/>
              </a:spcBef>
              <a:spcAft>
                <a:spcPts val="0"/>
              </a:spcAft>
              <a:buFontTx/>
              <a:buNone/>
              <a:defRPr/>
            </a:pPr>
            <a:endParaRPr lang="en-US" sz="1800"/>
          </a:p>
          <a:p>
            <a:pPr fontAlgn="auto">
              <a:spcBef>
                <a:spcPct val="0"/>
              </a:spcBef>
              <a:spcAft>
                <a:spcPts val="0"/>
              </a:spcAft>
              <a:buFontTx/>
              <a:buNone/>
              <a:defRPr/>
            </a:pPr>
            <a:r>
              <a:rPr lang="en-US" sz="1800"/>
              <a:t>	</a:t>
            </a:r>
            <a:r>
              <a:rPr lang="sv-SE" sz="1800"/>
              <a:t>S = Shut down point / titik gulung tikar perusahaan gulung tikar karena AVC semakin besar. Sisi miring OK, OL dan seterusnya terlihat semakin kecil &amp; kurva  AVC meluntur ke bawah tetapi, menurunnya nnilai AVC ini terus berlangsung seterusnya, ada batasnya, yaitu ketika  sisi miring ciri dengan  tingkat output 0Q3 satuan. Di tingkat output  tersebut AVC mencapai titik terendah dengan nilai OAVC3. Kemudian output digenjot lebih tinggi lagi dari OQ3, maka nilai AVC lebih besar lagi menjadi naik.</a:t>
            </a:r>
            <a:endParaRPr lang="en-US" sz="1800"/>
          </a:p>
          <a:p>
            <a:pPr fontAlgn="auto">
              <a:lnSpc>
                <a:spcPts val="2200"/>
              </a:lnSpc>
              <a:spcBef>
                <a:spcPct val="0"/>
              </a:spcBef>
              <a:spcAft>
                <a:spcPts val="0"/>
              </a:spcAft>
              <a:buFontTx/>
              <a:buNone/>
              <a:defRPr/>
            </a:pPr>
            <a:endParaRPr lang="en-US" sz="1800"/>
          </a:p>
        </p:txBody>
      </p:sp>
      <p:grpSp>
        <p:nvGrpSpPr>
          <p:cNvPr id="2" name="Group 3"/>
          <p:cNvGrpSpPr/>
          <p:nvPr/>
        </p:nvGrpSpPr>
        <p:grpSpPr bwMode="auto">
          <a:xfrm>
            <a:off x="1447800" y="990600"/>
            <a:ext cx="3200400" cy="3017838"/>
            <a:chOff x="2304" y="1872"/>
            <a:chExt cx="4464" cy="4608"/>
          </a:xfrm>
        </p:grpSpPr>
        <p:sp>
          <p:nvSpPr>
            <p:cNvPr id="93188" name="Text Box 4"/>
            <p:cNvSpPr txBox="1">
              <a:spLocks noChangeArrowheads="1"/>
            </p:cNvSpPr>
            <p:nvPr/>
          </p:nvSpPr>
          <p:spPr bwMode="auto">
            <a:xfrm>
              <a:off x="2304" y="1872"/>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Cost</a:t>
              </a:r>
              <a:endParaRPr lang="en-US"/>
            </a:p>
          </p:txBody>
        </p:sp>
        <p:sp>
          <p:nvSpPr>
            <p:cNvPr id="93189" name="Line 5"/>
            <p:cNvSpPr>
              <a:spLocks noChangeShapeType="1"/>
            </p:cNvSpPr>
            <p:nvPr/>
          </p:nvSpPr>
          <p:spPr bwMode="auto">
            <a:xfrm>
              <a:off x="3024" y="1872"/>
              <a:ext cx="0" cy="2136"/>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3190" name="Text Box 6"/>
            <p:cNvSpPr txBox="1">
              <a:spLocks noChangeArrowheads="1"/>
            </p:cNvSpPr>
            <p:nvPr/>
          </p:nvSpPr>
          <p:spPr bwMode="auto">
            <a:xfrm>
              <a:off x="5472" y="1872"/>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VC</a:t>
              </a:r>
              <a:endParaRPr lang="en-US"/>
            </a:p>
          </p:txBody>
        </p:sp>
        <p:sp>
          <p:nvSpPr>
            <p:cNvPr id="93191" name="Line 7"/>
            <p:cNvSpPr>
              <a:spLocks noChangeShapeType="1"/>
            </p:cNvSpPr>
            <p:nvPr/>
          </p:nvSpPr>
          <p:spPr bwMode="auto">
            <a:xfrm>
              <a:off x="3024" y="4012"/>
              <a:ext cx="3744"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3192" name="Line 8"/>
            <p:cNvSpPr>
              <a:spLocks noChangeShapeType="1"/>
            </p:cNvSpPr>
            <p:nvPr/>
          </p:nvSpPr>
          <p:spPr bwMode="auto">
            <a:xfrm flipV="1">
              <a:off x="3024" y="2448"/>
              <a:ext cx="2736" cy="1584"/>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3193" name="Freeform 9"/>
            <p:cNvSpPr/>
            <p:nvPr/>
          </p:nvSpPr>
          <p:spPr bwMode="auto">
            <a:xfrm>
              <a:off x="3024" y="2293"/>
              <a:ext cx="2649" cy="1739"/>
            </a:xfrm>
            <a:custGeom>
              <a:avLst/>
              <a:gdLst>
                <a:gd name="T0" fmla="*/ 0 w 2649"/>
                <a:gd name="T1" fmla="*/ 1739 h 1739"/>
                <a:gd name="T2" fmla="*/ 276 w 2649"/>
                <a:gd name="T3" fmla="*/ 1407 h 1739"/>
                <a:gd name="T4" fmla="*/ 576 w 2649"/>
                <a:gd name="T5" fmla="*/ 1147 h 1739"/>
                <a:gd name="T6" fmla="*/ 956 w 2649"/>
                <a:gd name="T7" fmla="*/ 987 h 1739"/>
                <a:gd name="T8" fmla="*/ 1336 w 2649"/>
                <a:gd name="T9" fmla="*/ 907 h 1739"/>
                <a:gd name="T10" fmla="*/ 1996 w 2649"/>
                <a:gd name="T11" fmla="*/ 647 h 1739"/>
                <a:gd name="T12" fmla="*/ 2556 w 2649"/>
                <a:gd name="T13" fmla="*/ 87 h 1739"/>
                <a:gd name="T14" fmla="*/ 2556 w 2649"/>
                <a:gd name="T15" fmla="*/ 127 h 1739"/>
                <a:gd name="T16" fmla="*/ 2596 w 2649"/>
                <a:gd name="T17" fmla="*/ 67 h 17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9"/>
                <a:gd name="T28" fmla="*/ 0 h 1739"/>
                <a:gd name="T29" fmla="*/ 2649 w 2649"/>
                <a:gd name="T30" fmla="*/ 1739 h 17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9" h="1739">
                  <a:moveTo>
                    <a:pt x="0" y="1739"/>
                  </a:moveTo>
                  <a:cubicBezTo>
                    <a:pt x="46" y="1684"/>
                    <a:pt x="180" y="1506"/>
                    <a:pt x="276" y="1407"/>
                  </a:cubicBezTo>
                  <a:cubicBezTo>
                    <a:pt x="372" y="1308"/>
                    <a:pt x="463" y="1217"/>
                    <a:pt x="576" y="1147"/>
                  </a:cubicBezTo>
                  <a:cubicBezTo>
                    <a:pt x="689" y="1077"/>
                    <a:pt x="829" y="1027"/>
                    <a:pt x="956" y="987"/>
                  </a:cubicBezTo>
                  <a:cubicBezTo>
                    <a:pt x="1083" y="947"/>
                    <a:pt x="1163" y="964"/>
                    <a:pt x="1336" y="907"/>
                  </a:cubicBezTo>
                  <a:cubicBezTo>
                    <a:pt x="1509" y="850"/>
                    <a:pt x="1793" y="784"/>
                    <a:pt x="1996" y="647"/>
                  </a:cubicBezTo>
                  <a:cubicBezTo>
                    <a:pt x="2199" y="510"/>
                    <a:pt x="2463" y="174"/>
                    <a:pt x="2556" y="87"/>
                  </a:cubicBezTo>
                  <a:cubicBezTo>
                    <a:pt x="2649" y="0"/>
                    <a:pt x="2549" y="130"/>
                    <a:pt x="2556" y="127"/>
                  </a:cubicBezTo>
                  <a:cubicBezTo>
                    <a:pt x="2563" y="124"/>
                    <a:pt x="2588" y="80"/>
                    <a:pt x="2596" y="67"/>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3194" name="Text Box 10"/>
            <p:cNvSpPr txBox="1">
              <a:spLocks noChangeArrowheads="1"/>
            </p:cNvSpPr>
            <p:nvPr/>
          </p:nvSpPr>
          <p:spPr bwMode="auto">
            <a:xfrm>
              <a:off x="3244" y="3024"/>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K</a:t>
              </a:r>
              <a:endParaRPr lang="en-US"/>
            </a:p>
          </p:txBody>
        </p:sp>
        <p:sp>
          <p:nvSpPr>
            <p:cNvPr id="93195" name="Line 11"/>
            <p:cNvSpPr>
              <a:spLocks noChangeShapeType="1"/>
            </p:cNvSpPr>
            <p:nvPr/>
          </p:nvSpPr>
          <p:spPr bwMode="auto">
            <a:xfrm flipH="1">
              <a:off x="4320" y="3168"/>
              <a:ext cx="0" cy="2880"/>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3196" name="Freeform 12"/>
            <p:cNvSpPr/>
            <p:nvPr/>
          </p:nvSpPr>
          <p:spPr bwMode="auto">
            <a:xfrm>
              <a:off x="3912" y="3260"/>
              <a:ext cx="28" cy="2788"/>
            </a:xfrm>
            <a:custGeom>
              <a:avLst/>
              <a:gdLst>
                <a:gd name="T0" fmla="*/ 0 w 28"/>
                <a:gd name="T1" fmla="*/ 2788 h 2788"/>
                <a:gd name="T2" fmla="*/ 28 w 28"/>
                <a:gd name="T3" fmla="*/ 0 h 2788"/>
                <a:gd name="T4" fmla="*/ 0 60000 65536"/>
                <a:gd name="T5" fmla="*/ 0 60000 65536"/>
                <a:gd name="T6" fmla="*/ 0 w 28"/>
                <a:gd name="T7" fmla="*/ 0 h 2788"/>
                <a:gd name="T8" fmla="*/ 28 w 28"/>
                <a:gd name="T9" fmla="*/ 2788 h 2788"/>
              </a:gdLst>
              <a:ahLst/>
              <a:cxnLst>
                <a:cxn ang="T4">
                  <a:pos x="T0" y="T1"/>
                </a:cxn>
                <a:cxn ang="T5">
                  <a:pos x="T2" y="T3"/>
                </a:cxn>
              </a:cxnLst>
              <a:rect l="T6" t="T7" r="T8" b="T9"/>
              <a:pathLst>
                <a:path w="28" h="2788">
                  <a:moveTo>
                    <a:pt x="0" y="2788"/>
                  </a:moveTo>
                  <a:lnTo>
                    <a:pt x="28" y="0"/>
                  </a:lnTo>
                </a:path>
              </a:pathLst>
            </a:custGeom>
            <a:noFill/>
            <a:ln w="9525">
              <a:solidFill>
                <a:srgbClr val="000000"/>
              </a:solidFill>
              <a:prstDash val="sysDot"/>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3197" name="Line 13"/>
            <p:cNvSpPr>
              <a:spLocks noChangeShapeType="1"/>
            </p:cNvSpPr>
            <p:nvPr/>
          </p:nvSpPr>
          <p:spPr bwMode="auto">
            <a:xfrm>
              <a:off x="3068" y="4320"/>
              <a:ext cx="0" cy="172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3198" name="Line 14"/>
            <p:cNvSpPr>
              <a:spLocks noChangeShapeType="1"/>
            </p:cNvSpPr>
            <p:nvPr/>
          </p:nvSpPr>
          <p:spPr bwMode="auto">
            <a:xfrm>
              <a:off x="3068" y="6048"/>
              <a:ext cx="2016"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3199" name="Line 15"/>
            <p:cNvSpPr>
              <a:spLocks noChangeShapeType="1"/>
            </p:cNvSpPr>
            <p:nvPr/>
          </p:nvSpPr>
          <p:spPr bwMode="auto">
            <a:xfrm>
              <a:off x="3068" y="5328"/>
              <a:ext cx="864" cy="0"/>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3200" name="Line 16"/>
            <p:cNvSpPr>
              <a:spLocks noChangeShapeType="1"/>
            </p:cNvSpPr>
            <p:nvPr/>
          </p:nvSpPr>
          <p:spPr bwMode="auto">
            <a:xfrm>
              <a:off x="3068" y="5040"/>
              <a:ext cx="576" cy="0"/>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3201" name="Freeform 17"/>
            <p:cNvSpPr/>
            <p:nvPr/>
          </p:nvSpPr>
          <p:spPr bwMode="auto">
            <a:xfrm>
              <a:off x="3620" y="3400"/>
              <a:ext cx="24" cy="2648"/>
            </a:xfrm>
            <a:custGeom>
              <a:avLst/>
              <a:gdLst>
                <a:gd name="T0" fmla="*/ 0 w 24"/>
                <a:gd name="T1" fmla="*/ 0 h 2648"/>
                <a:gd name="T2" fmla="*/ 24 w 24"/>
                <a:gd name="T3" fmla="*/ 2648 h 2648"/>
                <a:gd name="T4" fmla="*/ 0 60000 65536"/>
                <a:gd name="T5" fmla="*/ 0 60000 65536"/>
                <a:gd name="T6" fmla="*/ 0 w 24"/>
                <a:gd name="T7" fmla="*/ 0 h 2648"/>
                <a:gd name="T8" fmla="*/ 24 w 24"/>
                <a:gd name="T9" fmla="*/ 2648 h 2648"/>
              </a:gdLst>
              <a:ahLst/>
              <a:cxnLst>
                <a:cxn ang="T4">
                  <a:pos x="T0" y="T1"/>
                </a:cxn>
                <a:cxn ang="T5">
                  <a:pos x="T2" y="T3"/>
                </a:cxn>
              </a:cxnLst>
              <a:rect l="T6" t="T7" r="T8" b="T9"/>
              <a:pathLst>
                <a:path w="24" h="2648">
                  <a:moveTo>
                    <a:pt x="0" y="0"/>
                  </a:moveTo>
                  <a:lnTo>
                    <a:pt x="24" y="2648"/>
                  </a:lnTo>
                </a:path>
              </a:pathLst>
            </a:custGeom>
            <a:noFill/>
            <a:ln w="9525">
              <a:solidFill>
                <a:srgbClr val="000000"/>
              </a:solidFill>
              <a:prstDash val="sysDot"/>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3202" name="Text Box 18"/>
            <p:cNvSpPr txBox="1">
              <a:spLocks noChangeArrowheads="1"/>
            </p:cNvSpPr>
            <p:nvPr/>
          </p:nvSpPr>
          <p:spPr bwMode="auto">
            <a:xfrm>
              <a:off x="2304" y="5472"/>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AVC</a:t>
              </a:r>
              <a:r>
                <a:rPr lang="en-US" sz="1200" baseline="-25000"/>
                <a:t>3</a:t>
              </a:r>
              <a:endParaRPr lang="en-US"/>
            </a:p>
          </p:txBody>
        </p:sp>
        <p:sp>
          <p:nvSpPr>
            <p:cNvPr id="93203" name="Line 19"/>
            <p:cNvSpPr>
              <a:spLocks noChangeShapeType="1"/>
            </p:cNvSpPr>
            <p:nvPr/>
          </p:nvSpPr>
          <p:spPr bwMode="auto">
            <a:xfrm>
              <a:off x="3068" y="5596"/>
              <a:ext cx="1152" cy="0"/>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3204" name="Text Box 20"/>
            <p:cNvSpPr txBox="1">
              <a:spLocks noChangeArrowheads="1"/>
            </p:cNvSpPr>
            <p:nvPr/>
          </p:nvSpPr>
          <p:spPr bwMode="auto">
            <a:xfrm>
              <a:off x="3600" y="6048"/>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Q</a:t>
              </a:r>
              <a:r>
                <a:rPr lang="en-US" sz="1200" baseline="-25000"/>
                <a:t>2</a:t>
              </a:r>
              <a:endParaRPr lang="en-US"/>
            </a:p>
          </p:txBody>
        </p:sp>
        <p:sp>
          <p:nvSpPr>
            <p:cNvPr id="93205" name="Text Box 21"/>
            <p:cNvSpPr txBox="1">
              <a:spLocks noChangeArrowheads="1"/>
            </p:cNvSpPr>
            <p:nvPr/>
          </p:nvSpPr>
          <p:spPr bwMode="auto">
            <a:xfrm>
              <a:off x="3212" y="6048"/>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Q</a:t>
              </a:r>
              <a:r>
                <a:rPr lang="en-US" sz="1200" baseline="-25000"/>
                <a:t>1</a:t>
              </a:r>
              <a:endParaRPr lang="en-US"/>
            </a:p>
          </p:txBody>
        </p:sp>
        <p:sp>
          <p:nvSpPr>
            <p:cNvPr id="93206" name="Text Box 22"/>
            <p:cNvSpPr txBox="1">
              <a:spLocks noChangeArrowheads="1"/>
            </p:cNvSpPr>
            <p:nvPr/>
          </p:nvSpPr>
          <p:spPr bwMode="auto">
            <a:xfrm>
              <a:off x="2324" y="4808"/>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AVC</a:t>
              </a:r>
              <a:r>
                <a:rPr lang="en-US" sz="1200" baseline="-25000"/>
                <a:t>1</a:t>
              </a:r>
              <a:endParaRPr lang="en-US"/>
            </a:p>
          </p:txBody>
        </p:sp>
        <p:sp>
          <p:nvSpPr>
            <p:cNvPr id="93207" name="Text Box 23"/>
            <p:cNvSpPr txBox="1">
              <a:spLocks noChangeArrowheads="1"/>
            </p:cNvSpPr>
            <p:nvPr/>
          </p:nvSpPr>
          <p:spPr bwMode="auto">
            <a:xfrm>
              <a:off x="2304" y="5140"/>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AVC</a:t>
              </a:r>
              <a:r>
                <a:rPr lang="en-US" sz="1200" baseline="-25000"/>
                <a:t>2</a:t>
              </a:r>
              <a:endParaRPr lang="en-US"/>
            </a:p>
          </p:txBody>
        </p:sp>
        <p:sp>
          <p:nvSpPr>
            <p:cNvPr id="93208" name="Text Box 24"/>
            <p:cNvSpPr txBox="1">
              <a:spLocks noChangeArrowheads="1"/>
            </p:cNvSpPr>
            <p:nvPr/>
          </p:nvSpPr>
          <p:spPr bwMode="auto">
            <a:xfrm>
              <a:off x="2304" y="4320"/>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AVC</a:t>
              </a:r>
              <a:endParaRPr lang="en-US"/>
            </a:p>
          </p:txBody>
        </p:sp>
        <p:sp>
          <p:nvSpPr>
            <p:cNvPr id="93209" name="Text Box 25"/>
            <p:cNvSpPr txBox="1">
              <a:spLocks noChangeArrowheads="1"/>
            </p:cNvSpPr>
            <p:nvPr/>
          </p:nvSpPr>
          <p:spPr bwMode="auto">
            <a:xfrm>
              <a:off x="5184" y="5040"/>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AVC</a:t>
              </a:r>
              <a:endParaRPr lang="en-US"/>
            </a:p>
          </p:txBody>
        </p:sp>
        <p:sp>
          <p:nvSpPr>
            <p:cNvPr id="93210" name="Text Box 26"/>
            <p:cNvSpPr txBox="1">
              <a:spLocks noChangeArrowheads="1"/>
            </p:cNvSpPr>
            <p:nvPr/>
          </p:nvSpPr>
          <p:spPr bwMode="auto">
            <a:xfrm>
              <a:off x="4796" y="604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Q</a:t>
              </a:r>
              <a:endParaRPr lang="en-US"/>
            </a:p>
          </p:txBody>
        </p:sp>
        <p:sp>
          <p:nvSpPr>
            <p:cNvPr id="93211" name="Freeform 27"/>
            <p:cNvSpPr/>
            <p:nvPr/>
          </p:nvSpPr>
          <p:spPr bwMode="auto">
            <a:xfrm>
              <a:off x="3380" y="4620"/>
              <a:ext cx="1893" cy="1080"/>
            </a:xfrm>
            <a:custGeom>
              <a:avLst/>
              <a:gdLst>
                <a:gd name="T0" fmla="*/ 0 w 1893"/>
                <a:gd name="T1" fmla="*/ 0 h 1080"/>
                <a:gd name="T2" fmla="*/ 360 w 1893"/>
                <a:gd name="T3" fmla="*/ 580 h 1080"/>
                <a:gd name="T4" fmla="*/ 840 w 1893"/>
                <a:gd name="T5" fmla="*/ 1020 h 1080"/>
                <a:gd name="T6" fmla="*/ 1360 w 1893"/>
                <a:gd name="T7" fmla="*/ 940 h 1080"/>
                <a:gd name="T8" fmla="*/ 1820 w 1893"/>
                <a:gd name="T9" fmla="*/ 740 h 1080"/>
                <a:gd name="T10" fmla="*/ 1800 w 1893"/>
                <a:gd name="T11" fmla="*/ 760 h 1080"/>
                <a:gd name="T12" fmla="*/ 0 60000 65536"/>
                <a:gd name="T13" fmla="*/ 0 60000 65536"/>
                <a:gd name="T14" fmla="*/ 0 60000 65536"/>
                <a:gd name="T15" fmla="*/ 0 60000 65536"/>
                <a:gd name="T16" fmla="*/ 0 60000 65536"/>
                <a:gd name="T17" fmla="*/ 0 60000 65536"/>
                <a:gd name="T18" fmla="*/ 0 w 1893"/>
                <a:gd name="T19" fmla="*/ 0 h 1080"/>
                <a:gd name="T20" fmla="*/ 1893 w 1893"/>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1893" h="1080">
                  <a:moveTo>
                    <a:pt x="0" y="0"/>
                  </a:moveTo>
                  <a:cubicBezTo>
                    <a:pt x="57" y="97"/>
                    <a:pt x="220" y="410"/>
                    <a:pt x="360" y="580"/>
                  </a:cubicBezTo>
                  <a:cubicBezTo>
                    <a:pt x="500" y="750"/>
                    <a:pt x="673" y="960"/>
                    <a:pt x="840" y="1020"/>
                  </a:cubicBezTo>
                  <a:cubicBezTo>
                    <a:pt x="1007" y="1080"/>
                    <a:pt x="1197" y="987"/>
                    <a:pt x="1360" y="940"/>
                  </a:cubicBezTo>
                  <a:cubicBezTo>
                    <a:pt x="1523" y="893"/>
                    <a:pt x="1747" y="770"/>
                    <a:pt x="1820" y="740"/>
                  </a:cubicBezTo>
                  <a:cubicBezTo>
                    <a:pt x="1893" y="710"/>
                    <a:pt x="1804" y="756"/>
                    <a:pt x="1800" y="760"/>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3212" name="Text Box 28"/>
            <p:cNvSpPr txBox="1">
              <a:spLocks noChangeArrowheads="1"/>
            </p:cNvSpPr>
            <p:nvPr/>
          </p:nvSpPr>
          <p:spPr bwMode="auto">
            <a:xfrm>
              <a:off x="4032" y="6048"/>
              <a:ext cx="5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Q</a:t>
              </a:r>
              <a:r>
                <a:rPr lang="en-US" sz="1200" baseline="-25000"/>
                <a:t>3</a:t>
              </a:r>
              <a:endParaRPr lang="en-US"/>
            </a:p>
          </p:txBody>
        </p:sp>
        <p:sp>
          <p:nvSpPr>
            <p:cNvPr id="93213" name="Text Box 29"/>
            <p:cNvSpPr txBox="1">
              <a:spLocks noChangeArrowheads="1"/>
            </p:cNvSpPr>
            <p:nvPr/>
          </p:nvSpPr>
          <p:spPr bwMode="auto">
            <a:xfrm>
              <a:off x="3660" y="2936"/>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L</a:t>
              </a:r>
              <a:endParaRPr lang="en-US"/>
            </a:p>
          </p:txBody>
        </p:sp>
        <p:sp>
          <p:nvSpPr>
            <p:cNvPr id="93214" name="Text Box 30"/>
            <p:cNvSpPr txBox="1">
              <a:spLocks noChangeArrowheads="1"/>
            </p:cNvSpPr>
            <p:nvPr/>
          </p:nvSpPr>
          <p:spPr bwMode="auto">
            <a:xfrm>
              <a:off x="4052" y="2836"/>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N</a:t>
              </a:r>
              <a:endParaRPr lang="en-US"/>
            </a:p>
          </p:txBody>
        </p:sp>
        <p:sp>
          <p:nvSpPr>
            <p:cNvPr id="93215" name="Text Box 31"/>
            <p:cNvSpPr txBox="1">
              <a:spLocks noChangeArrowheads="1"/>
            </p:cNvSpPr>
            <p:nvPr/>
          </p:nvSpPr>
          <p:spPr bwMode="auto">
            <a:xfrm>
              <a:off x="4268" y="5616"/>
              <a:ext cx="115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minimum</a:t>
              </a:r>
              <a:endParaRPr lang="en-US"/>
            </a:p>
          </p:txBody>
        </p:sp>
        <p:sp>
          <p:nvSpPr>
            <p:cNvPr id="93216" name="Text Box 32"/>
            <p:cNvSpPr txBox="1">
              <a:spLocks noChangeArrowheads="1"/>
            </p:cNvSpPr>
            <p:nvPr/>
          </p:nvSpPr>
          <p:spPr bwMode="auto">
            <a:xfrm>
              <a:off x="4140" y="5240"/>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S</a:t>
              </a:r>
              <a:endParaRPr lang="en-US"/>
            </a:p>
          </p:txBody>
        </p:sp>
        <p:sp>
          <p:nvSpPr>
            <p:cNvPr id="93217" name="Text Box 33"/>
            <p:cNvSpPr txBox="1">
              <a:spLocks noChangeArrowheads="1"/>
            </p:cNvSpPr>
            <p:nvPr/>
          </p:nvSpPr>
          <p:spPr bwMode="auto">
            <a:xfrm>
              <a:off x="2608" y="3880"/>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0</a:t>
              </a:r>
              <a:endParaRPr lang="en-US"/>
            </a:p>
          </p:txBody>
        </p:sp>
      </p:grpSp>
      <p:sp>
        <p:nvSpPr>
          <p:cNvPr id="93218" name="Rectangle 34"/>
          <p:cNvSpPr>
            <a:spLocks noChangeArrowheads="1"/>
          </p:cNvSpPr>
          <p:nvPr/>
        </p:nvSpPr>
        <p:spPr bwMode="auto">
          <a:xfrm>
            <a:off x="1600200" y="3886200"/>
            <a:ext cx="286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id-ID" sz="1600">
                <a:latin typeface="Calibri" panose="020F0502020204030204" pitchFamily="34" charset="0"/>
              </a:rPr>
              <a:t>Kurva Average Variable Cost</a:t>
            </a:r>
            <a:r>
              <a:rPr lang="en-US">
                <a:latin typeface="Calibri" panose="020F0502020204030204" pitchFamily="34" charset="0"/>
              </a:rPr>
              <a:t> </a:t>
            </a:r>
          </a:p>
        </p:txBody>
      </p:sp>
      <p:sp>
        <p:nvSpPr>
          <p:cNvPr id="93219" name="Rectangle 3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d-ID">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4294967295"/>
          </p:nvPr>
        </p:nvSpPr>
        <p:spPr>
          <a:xfrm>
            <a:off x="457200" y="381000"/>
            <a:ext cx="8229600" cy="6096000"/>
          </a:xfrm>
        </p:spPr>
        <p:txBody>
          <a:bodyPr/>
          <a:lstStyle/>
          <a:p>
            <a:pPr>
              <a:buFontTx/>
              <a:buNone/>
            </a:pPr>
            <a:r>
              <a:rPr lang="en-US" sz="1800"/>
              <a:t>	c. Average Total Cost (		   ), biaya persatuan output.</a:t>
            </a:r>
          </a:p>
          <a:p>
            <a:pPr>
              <a:buFontTx/>
              <a:buNone/>
            </a:pPr>
            <a:endParaRPr lang="en-US" sz="1800"/>
          </a:p>
          <a:p>
            <a:pPr>
              <a:buFontTx/>
              <a:buNone/>
            </a:pPr>
            <a:endParaRPr lang="en-US" sz="1800"/>
          </a:p>
          <a:p>
            <a:pPr>
              <a:buFontTx/>
              <a:buNone/>
            </a:pPr>
            <a:endParaRPr lang="en-US" sz="1800"/>
          </a:p>
          <a:p>
            <a:pPr>
              <a:buFontTx/>
              <a:buNone/>
            </a:pPr>
            <a:endParaRPr lang="en-US" sz="1800"/>
          </a:p>
          <a:p>
            <a:pPr>
              <a:buFontTx/>
              <a:buNone/>
            </a:pPr>
            <a:endParaRPr lang="en-US" sz="1800"/>
          </a:p>
          <a:p>
            <a:pPr>
              <a:buFontTx/>
              <a:buNone/>
            </a:pPr>
            <a:endParaRPr lang="en-US" sz="1800"/>
          </a:p>
          <a:p>
            <a:pPr>
              <a:buFontTx/>
              <a:buNone/>
            </a:pPr>
            <a:endParaRPr lang="en-US" sz="1800"/>
          </a:p>
          <a:p>
            <a:pPr>
              <a:buFontTx/>
              <a:buNone/>
            </a:pPr>
            <a:endParaRPr lang="en-US" sz="1800"/>
          </a:p>
          <a:p>
            <a:pPr>
              <a:buFontTx/>
              <a:buNone/>
            </a:pPr>
            <a:endParaRPr lang="en-US" sz="1800"/>
          </a:p>
          <a:p>
            <a:pPr>
              <a:buFontTx/>
              <a:buNone/>
            </a:pPr>
            <a:endParaRPr lang="en-US" sz="1800"/>
          </a:p>
          <a:p>
            <a:pPr>
              <a:buFontTx/>
              <a:buNone/>
            </a:pPr>
            <a:endParaRPr lang="en-US" sz="1800"/>
          </a:p>
          <a:p>
            <a:pPr>
              <a:spcBef>
                <a:spcPct val="0"/>
              </a:spcBef>
              <a:buFontTx/>
              <a:buNone/>
            </a:pPr>
            <a:r>
              <a:rPr lang="en-US" sz="1800"/>
              <a:t>	</a:t>
            </a:r>
          </a:p>
          <a:p>
            <a:pPr>
              <a:spcBef>
                <a:spcPct val="0"/>
              </a:spcBef>
              <a:buFontTx/>
              <a:buNone/>
            </a:pPr>
            <a:r>
              <a:rPr lang="en-US" sz="1800"/>
              <a:t>	TC = FC + VC  dan AC = AFC + AVC</a:t>
            </a:r>
          </a:p>
          <a:p>
            <a:pPr>
              <a:spcBef>
                <a:spcPct val="0"/>
              </a:spcBef>
              <a:buFontTx/>
              <a:buNone/>
            </a:pPr>
            <a:r>
              <a:rPr lang="en-US" sz="1800"/>
              <a:t>	Tingkat output yang dihasilkan pada saat AC minimum / OQ3  satuan disebut tingkat output minimal / the optimum rate of output. </a:t>
            </a:r>
          </a:p>
          <a:p>
            <a:pPr>
              <a:buFontTx/>
              <a:buNone/>
            </a:pPr>
            <a:endParaRPr lang="en-US" sz="1800"/>
          </a:p>
        </p:txBody>
      </p:sp>
      <p:sp>
        <p:nvSpPr>
          <p:cNvPr id="95235"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d-ID">
              <a:latin typeface="Calibri" panose="020F0502020204030204" pitchFamily="34" charset="0"/>
            </a:endParaRPr>
          </a:p>
        </p:txBody>
      </p:sp>
      <p:graphicFrame>
        <p:nvGraphicFramePr>
          <p:cNvPr id="95236" name="Object 4"/>
          <p:cNvGraphicFramePr>
            <a:graphicFrameLocks noChangeAspect="1"/>
          </p:cNvGraphicFramePr>
          <p:nvPr/>
        </p:nvGraphicFramePr>
        <p:xfrm>
          <a:off x="3352800" y="187325"/>
          <a:ext cx="914400" cy="762000"/>
        </p:xfrm>
        <a:graphic>
          <a:graphicData uri="http://schemas.openxmlformats.org/presentationml/2006/ole">
            <mc:AlternateContent xmlns:mc="http://schemas.openxmlformats.org/markup-compatibility/2006">
              <mc:Choice xmlns:v="urn:schemas-microsoft-com:vml" Requires="v">
                <p:oleObj spid="_x0000_s2053" name="Equation" r:id="rId4" imgW="15544800" imgH="10363200" progId="Equation.3">
                  <p:embed/>
                </p:oleObj>
              </mc:Choice>
              <mc:Fallback>
                <p:oleObj name="Equation" r:id="rId4" imgW="15544800" imgH="10363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87325"/>
                        <a:ext cx="914400" cy="762000"/>
                      </a:xfrm>
                      <a:prstGeom prst="rect">
                        <a:avLst/>
                      </a:prstGeom>
                      <a:solidFill>
                        <a:srgbClr val="FFFFFF"/>
                      </a:solidFill>
                    </p:spPr>
                  </p:pic>
                </p:oleObj>
              </mc:Fallback>
            </mc:AlternateContent>
          </a:graphicData>
        </a:graphic>
      </p:graphicFrame>
      <p:grpSp>
        <p:nvGrpSpPr>
          <p:cNvPr id="2" name="Group 5"/>
          <p:cNvGrpSpPr/>
          <p:nvPr/>
        </p:nvGrpSpPr>
        <p:grpSpPr bwMode="auto">
          <a:xfrm>
            <a:off x="914400" y="1143000"/>
            <a:ext cx="2895600" cy="3017838"/>
            <a:chOff x="2647" y="10020"/>
            <a:chExt cx="4047" cy="4752"/>
          </a:xfrm>
        </p:grpSpPr>
        <p:sp>
          <p:nvSpPr>
            <p:cNvPr id="95238" name="Line 6"/>
            <p:cNvSpPr>
              <a:spLocks noChangeShapeType="1"/>
            </p:cNvSpPr>
            <p:nvPr/>
          </p:nvSpPr>
          <p:spPr bwMode="auto">
            <a:xfrm>
              <a:off x="3117" y="10020"/>
              <a:ext cx="0" cy="220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5239" name="Text Box 7"/>
            <p:cNvSpPr txBox="1">
              <a:spLocks noChangeArrowheads="1"/>
            </p:cNvSpPr>
            <p:nvPr/>
          </p:nvSpPr>
          <p:spPr bwMode="auto">
            <a:xfrm>
              <a:off x="5881" y="10020"/>
              <a:ext cx="81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VC</a:t>
              </a:r>
              <a:endParaRPr lang="en-US"/>
            </a:p>
          </p:txBody>
        </p:sp>
        <p:sp>
          <p:nvSpPr>
            <p:cNvPr id="95240" name="Line 8"/>
            <p:cNvSpPr>
              <a:spLocks noChangeShapeType="1"/>
            </p:cNvSpPr>
            <p:nvPr/>
          </p:nvSpPr>
          <p:spPr bwMode="auto">
            <a:xfrm flipV="1">
              <a:off x="3168" y="10164"/>
              <a:ext cx="3089" cy="1634"/>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5241" name="Freeform 9"/>
            <p:cNvSpPr/>
            <p:nvPr/>
          </p:nvSpPr>
          <p:spPr bwMode="auto">
            <a:xfrm>
              <a:off x="3168" y="10020"/>
              <a:ext cx="2991" cy="1794"/>
            </a:xfrm>
            <a:custGeom>
              <a:avLst/>
              <a:gdLst>
                <a:gd name="T0" fmla="*/ 0 w 2649"/>
                <a:gd name="T1" fmla="*/ 1739 h 1739"/>
                <a:gd name="T2" fmla="*/ 276 w 2649"/>
                <a:gd name="T3" fmla="*/ 1407 h 1739"/>
                <a:gd name="T4" fmla="*/ 576 w 2649"/>
                <a:gd name="T5" fmla="*/ 1147 h 1739"/>
                <a:gd name="T6" fmla="*/ 956 w 2649"/>
                <a:gd name="T7" fmla="*/ 987 h 1739"/>
                <a:gd name="T8" fmla="*/ 1336 w 2649"/>
                <a:gd name="T9" fmla="*/ 907 h 1739"/>
                <a:gd name="T10" fmla="*/ 1996 w 2649"/>
                <a:gd name="T11" fmla="*/ 647 h 1739"/>
                <a:gd name="T12" fmla="*/ 2556 w 2649"/>
                <a:gd name="T13" fmla="*/ 87 h 1739"/>
                <a:gd name="T14" fmla="*/ 2556 w 2649"/>
                <a:gd name="T15" fmla="*/ 127 h 1739"/>
                <a:gd name="T16" fmla="*/ 2596 w 2649"/>
                <a:gd name="T17" fmla="*/ 67 h 17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9"/>
                <a:gd name="T28" fmla="*/ 0 h 1739"/>
                <a:gd name="T29" fmla="*/ 2649 w 2649"/>
                <a:gd name="T30" fmla="*/ 1739 h 17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9" h="1739">
                  <a:moveTo>
                    <a:pt x="0" y="1739"/>
                  </a:moveTo>
                  <a:cubicBezTo>
                    <a:pt x="46" y="1684"/>
                    <a:pt x="180" y="1506"/>
                    <a:pt x="276" y="1407"/>
                  </a:cubicBezTo>
                  <a:cubicBezTo>
                    <a:pt x="372" y="1308"/>
                    <a:pt x="463" y="1217"/>
                    <a:pt x="576" y="1147"/>
                  </a:cubicBezTo>
                  <a:cubicBezTo>
                    <a:pt x="689" y="1077"/>
                    <a:pt x="829" y="1027"/>
                    <a:pt x="956" y="987"/>
                  </a:cubicBezTo>
                  <a:cubicBezTo>
                    <a:pt x="1083" y="947"/>
                    <a:pt x="1163" y="964"/>
                    <a:pt x="1336" y="907"/>
                  </a:cubicBezTo>
                  <a:cubicBezTo>
                    <a:pt x="1509" y="850"/>
                    <a:pt x="1793" y="784"/>
                    <a:pt x="1996" y="647"/>
                  </a:cubicBezTo>
                  <a:cubicBezTo>
                    <a:pt x="2199" y="510"/>
                    <a:pt x="2463" y="174"/>
                    <a:pt x="2556" y="87"/>
                  </a:cubicBezTo>
                  <a:cubicBezTo>
                    <a:pt x="2649" y="0"/>
                    <a:pt x="2549" y="130"/>
                    <a:pt x="2556" y="127"/>
                  </a:cubicBezTo>
                  <a:cubicBezTo>
                    <a:pt x="2563" y="124"/>
                    <a:pt x="2588" y="80"/>
                    <a:pt x="2596" y="67"/>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5242" name="Line 10"/>
            <p:cNvSpPr>
              <a:spLocks noChangeShapeType="1"/>
            </p:cNvSpPr>
            <p:nvPr/>
          </p:nvSpPr>
          <p:spPr bwMode="auto">
            <a:xfrm flipH="1">
              <a:off x="4464" y="11111"/>
              <a:ext cx="28" cy="3299"/>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5243" name="Line 11"/>
            <p:cNvSpPr>
              <a:spLocks noChangeShapeType="1"/>
            </p:cNvSpPr>
            <p:nvPr/>
          </p:nvSpPr>
          <p:spPr bwMode="auto">
            <a:xfrm>
              <a:off x="3167" y="12545"/>
              <a:ext cx="0" cy="178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5244" name="Line 12"/>
            <p:cNvSpPr>
              <a:spLocks noChangeShapeType="1"/>
            </p:cNvSpPr>
            <p:nvPr/>
          </p:nvSpPr>
          <p:spPr bwMode="auto">
            <a:xfrm>
              <a:off x="3167" y="13584"/>
              <a:ext cx="975" cy="0"/>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5245" name="Line 13"/>
            <p:cNvSpPr>
              <a:spLocks noChangeShapeType="1"/>
            </p:cNvSpPr>
            <p:nvPr/>
          </p:nvSpPr>
          <p:spPr bwMode="auto">
            <a:xfrm>
              <a:off x="3167" y="13287"/>
              <a:ext cx="650" cy="0"/>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5246" name="Line 14"/>
            <p:cNvSpPr>
              <a:spLocks noChangeShapeType="1"/>
            </p:cNvSpPr>
            <p:nvPr/>
          </p:nvSpPr>
          <p:spPr bwMode="auto">
            <a:xfrm>
              <a:off x="3167" y="13860"/>
              <a:ext cx="1300" cy="0"/>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5247" name="Text Box 15"/>
            <p:cNvSpPr txBox="1">
              <a:spLocks noChangeArrowheads="1"/>
            </p:cNvSpPr>
            <p:nvPr/>
          </p:nvSpPr>
          <p:spPr bwMode="auto">
            <a:xfrm>
              <a:off x="3767" y="14327"/>
              <a:ext cx="651"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Q</a:t>
              </a:r>
              <a:r>
                <a:rPr lang="en-US" sz="1200" baseline="-25000"/>
                <a:t>2</a:t>
              </a:r>
              <a:endParaRPr lang="en-US"/>
            </a:p>
          </p:txBody>
        </p:sp>
        <p:sp>
          <p:nvSpPr>
            <p:cNvPr id="95248" name="Text Box 16"/>
            <p:cNvSpPr txBox="1">
              <a:spLocks noChangeArrowheads="1"/>
            </p:cNvSpPr>
            <p:nvPr/>
          </p:nvSpPr>
          <p:spPr bwMode="auto">
            <a:xfrm>
              <a:off x="3329" y="14327"/>
              <a:ext cx="650"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Q</a:t>
              </a:r>
              <a:r>
                <a:rPr lang="en-US" sz="1200" baseline="-25000"/>
                <a:t>1</a:t>
              </a:r>
              <a:endParaRPr lang="en-US"/>
            </a:p>
          </p:txBody>
        </p:sp>
        <p:sp>
          <p:nvSpPr>
            <p:cNvPr id="95249" name="Text Box 17"/>
            <p:cNvSpPr txBox="1">
              <a:spLocks noChangeArrowheads="1"/>
            </p:cNvSpPr>
            <p:nvPr/>
          </p:nvSpPr>
          <p:spPr bwMode="auto">
            <a:xfrm>
              <a:off x="5556" y="13287"/>
              <a:ext cx="97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AC</a:t>
              </a:r>
              <a:endParaRPr lang="en-US"/>
            </a:p>
          </p:txBody>
        </p:sp>
        <p:sp>
          <p:nvSpPr>
            <p:cNvPr id="95250" name="Text Box 18"/>
            <p:cNvSpPr txBox="1">
              <a:spLocks noChangeArrowheads="1"/>
            </p:cNvSpPr>
            <p:nvPr/>
          </p:nvSpPr>
          <p:spPr bwMode="auto">
            <a:xfrm>
              <a:off x="5118" y="14327"/>
              <a:ext cx="487"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Q</a:t>
              </a:r>
              <a:endParaRPr lang="en-US"/>
            </a:p>
          </p:txBody>
        </p:sp>
        <p:sp>
          <p:nvSpPr>
            <p:cNvPr id="95251" name="Freeform 19"/>
            <p:cNvSpPr/>
            <p:nvPr/>
          </p:nvSpPr>
          <p:spPr bwMode="auto">
            <a:xfrm>
              <a:off x="3519" y="12854"/>
              <a:ext cx="2137" cy="1114"/>
            </a:xfrm>
            <a:custGeom>
              <a:avLst/>
              <a:gdLst>
                <a:gd name="T0" fmla="*/ 0 w 1893"/>
                <a:gd name="T1" fmla="*/ 0 h 1080"/>
                <a:gd name="T2" fmla="*/ 360 w 1893"/>
                <a:gd name="T3" fmla="*/ 580 h 1080"/>
                <a:gd name="T4" fmla="*/ 840 w 1893"/>
                <a:gd name="T5" fmla="*/ 1020 h 1080"/>
                <a:gd name="T6" fmla="*/ 1360 w 1893"/>
                <a:gd name="T7" fmla="*/ 940 h 1080"/>
                <a:gd name="T8" fmla="*/ 1820 w 1893"/>
                <a:gd name="T9" fmla="*/ 740 h 1080"/>
                <a:gd name="T10" fmla="*/ 1800 w 1893"/>
                <a:gd name="T11" fmla="*/ 760 h 1080"/>
                <a:gd name="T12" fmla="*/ 0 60000 65536"/>
                <a:gd name="T13" fmla="*/ 0 60000 65536"/>
                <a:gd name="T14" fmla="*/ 0 60000 65536"/>
                <a:gd name="T15" fmla="*/ 0 60000 65536"/>
                <a:gd name="T16" fmla="*/ 0 60000 65536"/>
                <a:gd name="T17" fmla="*/ 0 60000 65536"/>
                <a:gd name="T18" fmla="*/ 0 w 1893"/>
                <a:gd name="T19" fmla="*/ 0 h 1080"/>
                <a:gd name="T20" fmla="*/ 1893 w 1893"/>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1893" h="1080">
                  <a:moveTo>
                    <a:pt x="0" y="0"/>
                  </a:moveTo>
                  <a:cubicBezTo>
                    <a:pt x="57" y="97"/>
                    <a:pt x="220" y="410"/>
                    <a:pt x="360" y="580"/>
                  </a:cubicBezTo>
                  <a:cubicBezTo>
                    <a:pt x="500" y="750"/>
                    <a:pt x="673" y="960"/>
                    <a:pt x="840" y="1020"/>
                  </a:cubicBezTo>
                  <a:cubicBezTo>
                    <a:pt x="1007" y="1080"/>
                    <a:pt x="1197" y="987"/>
                    <a:pt x="1360" y="940"/>
                  </a:cubicBezTo>
                  <a:cubicBezTo>
                    <a:pt x="1523" y="893"/>
                    <a:pt x="1747" y="770"/>
                    <a:pt x="1820" y="740"/>
                  </a:cubicBezTo>
                  <a:cubicBezTo>
                    <a:pt x="1893" y="710"/>
                    <a:pt x="1804" y="756"/>
                    <a:pt x="1800" y="760"/>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5252" name="Text Box 20"/>
            <p:cNvSpPr txBox="1">
              <a:spLocks noChangeArrowheads="1"/>
            </p:cNvSpPr>
            <p:nvPr/>
          </p:nvSpPr>
          <p:spPr bwMode="auto">
            <a:xfrm>
              <a:off x="4255" y="14327"/>
              <a:ext cx="646"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Q</a:t>
              </a:r>
              <a:r>
                <a:rPr lang="en-US" sz="1200" baseline="-25000"/>
                <a:t>3</a:t>
              </a:r>
              <a:endParaRPr lang="en-US"/>
            </a:p>
          </p:txBody>
        </p:sp>
        <p:sp>
          <p:nvSpPr>
            <p:cNvPr id="95253" name="Text Box 21"/>
            <p:cNvSpPr txBox="1">
              <a:spLocks noChangeArrowheads="1"/>
            </p:cNvSpPr>
            <p:nvPr/>
          </p:nvSpPr>
          <p:spPr bwMode="auto">
            <a:xfrm>
              <a:off x="4521" y="13881"/>
              <a:ext cx="130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minimum</a:t>
              </a:r>
              <a:endParaRPr lang="en-US"/>
            </a:p>
          </p:txBody>
        </p:sp>
        <p:sp>
          <p:nvSpPr>
            <p:cNvPr id="95254" name="Text Box 22"/>
            <p:cNvSpPr txBox="1">
              <a:spLocks noChangeArrowheads="1"/>
            </p:cNvSpPr>
            <p:nvPr/>
          </p:nvSpPr>
          <p:spPr bwMode="auto">
            <a:xfrm>
              <a:off x="2647" y="12091"/>
              <a:ext cx="651"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0</a:t>
              </a:r>
              <a:endParaRPr lang="en-US"/>
            </a:p>
          </p:txBody>
        </p:sp>
        <p:sp>
          <p:nvSpPr>
            <p:cNvPr id="95255" name="Line 23"/>
            <p:cNvSpPr>
              <a:spLocks noChangeShapeType="1"/>
            </p:cNvSpPr>
            <p:nvPr/>
          </p:nvSpPr>
          <p:spPr bwMode="auto">
            <a:xfrm>
              <a:off x="3168" y="12373"/>
              <a:ext cx="3024"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5256" name="Line 24"/>
            <p:cNvSpPr>
              <a:spLocks noChangeShapeType="1"/>
            </p:cNvSpPr>
            <p:nvPr/>
          </p:nvSpPr>
          <p:spPr bwMode="auto">
            <a:xfrm>
              <a:off x="3168" y="14338"/>
              <a:ext cx="288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5257" name="Line 25"/>
            <p:cNvSpPr>
              <a:spLocks noChangeShapeType="1"/>
            </p:cNvSpPr>
            <p:nvPr/>
          </p:nvSpPr>
          <p:spPr bwMode="auto">
            <a:xfrm flipV="1">
              <a:off x="3168" y="10795"/>
              <a:ext cx="2880" cy="1440"/>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5258" name="Line 26"/>
            <p:cNvSpPr>
              <a:spLocks noChangeShapeType="1"/>
            </p:cNvSpPr>
            <p:nvPr/>
          </p:nvSpPr>
          <p:spPr bwMode="auto">
            <a:xfrm flipV="1">
              <a:off x="4112" y="11111"/>
              <a:ext cx="0" cy="3312"/>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5259" name="Line 27"/>
            <p:cNvSpPr>
              <a:spLocks noChangeShapeType="1"/>
            </p:cNvSpPr>
            <p:nvPr/>
          </p:nvSpPr>
          <p:spPr bwMode="auto">
            <a:xfrm>
              <a:off x="3744" y="11282"/>
              <a:ext cx="0" cy="3168"/>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grpSp>
      <p:sp>
        <p:nvSpPr>
          <p:cNvPr id="95260" name="Rectangle 28"/>
          <p:cNvSpPr>
            <a:spLocks noChangeArrowheads="1"/>
          </p:cNvSpPr>
          <p:nvPr/>
        </p:nvSpPr>
        <p:spPr bwMode="auto">
          <a:xfrm>
            <a:off x="1327150" y="4083050"/>
            <a:ext cx="1922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sv-SE" sz="1600">
                <a:latin typeface="Calibri" panose="020F0502020204030204" pitchFamily="34" charset="0"/>
              </a:rPr>
              <a:t>Average Total Cost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4294967295"/>
          </p:nvPr>
        </p:nvSpPr>
        <p:spPr>
          <a:xfrm>
            <a:off x="457200" y="381000"/>
            <a:ext cx="8229600" cy="5749925"/>
          </a:xfrm>
        </p:spPr>
        <p:txBody>
          <a:bodyPr/>
          <a:lstStyle/>
          <a:p>
            <a:pPr>
              <a:buFontTx/>
              <a:buNone/>
            </a:pPr>
            <a:r>
              <a:rPr lang="id-ID" sz="1800"/>
              <a:t>5. </a:t>
            </a:r>
            <a:r>
              <a:rPr lang="id-ID" sz="1800" i="1"/>
              <a:t>Marginal Cost</a:t>
            </a:r>
            <a:r>
              <a:rPr lang="id-ID" sz="1800"/>
              <a:t> = </a:t>
            </a:r>
            <a:endParaRPr lang="en-US" sz="1800"/>
          </a:p>
          <a:p>
            <a:pPr>
              <a:buFontTx/>
              <a:buNone/>
            </a:pPr>
            <a:endParaRPr lang="en-US" sz="1800"/>
          </a:p>
          <a:p>
            <a:pPr>
              <a:buFontTx/>
              <a:buNone/>
            </a:pPr>
            <a:r>
              <a:rPr lang="en-US" sz="1800"/>
              <a:t>	Kurva TC merupakan jumlah dari biaya variabel dan biaya tetap dan biaya tetap merupakan konstanta, maka MC tidak lain adalah garis singgung pada kurva biaya total atau garis singgung pada kurva VC. MC memotong FC dan VC pada saat minimum.	</a:t>
            </a:r>
          </a:p>
          <a:p>
            <a:pPr>
              <a:buFontTx/>
              <a:buNone/>
            </a:pPr>
            <a:endParaRPr lang="en-US" sz="1800"/>
          </a:p>
        </p:txBody>
      </p:sp>
      <p:sp>
        <p:nvSpPr>
          <p:cNvPr id="97283"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d-ID">
              <a:latin typeface="Calibri" panose="020F0502020204030204" pitchFamily="34" charset="0"/>
            </a:endParaRPr>
          </a:p>
        </p:txBody>
      </p:sp>
      <p:graphicFrame>
        <p:nvGraphicFramePr>
          <p:cNvPr id="97284" name="Object 4"/>
          <p:cNvGraphicFramePr>
            <a:graphicFrameLocks noChangeAspect="1"/>
          </p:cNvGraphicFramePr>
          <p:nvPr/>
        </p:nvGraphicFramePr>
        <p:xfrm>
          <a:off x="2590800" y="228600"/>
          <a:ext cx="1981200" cy="838200"/>
        </p:xfrm>
        <a:graphic>
          <a:graphicData uri="http://schemas.openxmlformats.org/presentationml/2006/ole">
            <mc:AlternateContent xmlns:mc="http://schemas.openxmlformats.org/markup-compatibility/2006">
              <mc:Choice xmlns:v="urn:schemas-microsoft-com:vml" Requires="v">
                <p:oleObj spid="_x0000_s3077" name="Equation" r:id="rId4" imgW="25908000" imgH="10363200" progId="Equation.3">
                  <p:embed/>
                </p:oleObj>
              </mc:Choice>
              <mc:Fallback>
                <p:oleObj name="Equation" r:id="rId4" imgW="25908000" imgH="10363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28600"/>
                        <a:ext cx="1981200" cy="838200"/>
                      </a:xfrm>
                      <a:prstGeom prst="rect">
                        <a:avLst/>
                      </a:prstGeom>
                      <a:solidFill>
                        <a:srgbClr val="FFFFFF"/>
                      </a:solidFill>
                    </p:spPr>
                  </p:pic>
                </p:oleObj>
              </mc:Fallback>
            </mc:AlternateContent>
          </a:graphicData>
        </a:graphic>
      </p:graphicFrame>
      <p:grpSp>
        <p:nvGrpSpPr>
          <p:cNvPr id="2" name="Group 5"/>
          <p:cNvGrpSpPr/>
          <p:nvPr/>
        </p:nvGrpSpPr>
        <p:grpSpPr bwMode="auto">
          <a:xfrm>
            <a:off x="990600" y="2209800"/>
            <a:ext cx="3086100" cy="4219575"/>
            <a:chOff x="1977" y="2879"/>
            <a:chExt cx="4860" cy="6960"/>
          </a:xfrm>
        </p:grpSpPr>
        <p:sp>
          <p:nvSpPr>
            <p:cNvPr id="97286" name="Line 6"/>
            <p:cNvSpPr>
              <a:spLocks noChangeShapeType="1"/>
            </p:cNvSpPr>
            <p:nvPr/>
          </p:nvSpPr>
          <p:spPr bwMode="auto">
            <a:xfrm>
              <a:off x="2517" y="3059"/>
              <a:ext cx="0" cy="322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7287" name="Text Box 7"/>
            <p:cNvSpPr txBox="1">
              <a:spLocks noChangeArrowheads="1"/>
            </p:cNvSpPr>
            <p:nvPr/>
          </p:nvSpPr>
          <p:spPr bwMode="auto">
            <a:xfrm>
              <a:off x="5541" y="4043"/>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VC</a:t>
              </a:r>
              <a:endParaRPr lang="en-US"/>
            </a:p>
          </p:txBody>
        </p:sp>
        <p:sp>
          <p:nvSpPr>
            <p:cNvPr id="97288" name="Line 8"/>
            <p:cNvSpPr>
              <a:spLocks noChangeShapeType="1"/>
            </p:cNvSpPr>
            <p:nvPr/>
          </p:nvSpPr>
          <p:spPr bwMode="auto">
            <a:xfrm>
              <a:off x="2517" y="6271"/>
              <a:ext cx="3744"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7289" name="Line 9"/>
            <p:cNvSpPr>
              <a:spLocks noChangeShapeType="1"/>
            </p:cNvSpPr>
            <p:nvPr/>
          </p:nvSpPr>
          <p:spPr bwMode="auto">
            <a:xfrm flipV="1">
              <a:off x="2517" y="4439"/>
              <a:ext cx="3168" cy="1872"/>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7290" name="Freeform 10"/>
            <p:cNvSpPr/>
            <p:nvPr/>
          </p:nvSpPr>
          <p:spPr bwMode="auto">
            <a:xfrm>
              <a:off x="2517" y="4205"/>
              <a:ext cx="2915" cy="2106"/>
            </a:xfrm>
            <a:custGeom>
              <a:avLst/>
              <a:gdLst>
                <a:gd name="T0" fmla="*/ 0 w 2915"/>
                <a:gd name="T1" fmla="*/ 2106 h 2106"/>
                <a:gd name="T2" fmla="*/ 648 w 2915"/>
                <a:gd name="T3" fmla="*/ 1334 h 2106"/>
                <a:gd name="T4" fmla="*/ 1768 w 2915"/>
                <a:gd name="T5" fmla="*/ 1074 h 2106"/>
                <a:gd name="T6" fmla="*/ 2428 w 2915"/>
                <a:gd name="T7" fmla="*/ 714 h 2106"/>
                <a:gd name="T8" fmla="*/ 2840 w 2915"/>
                <a:gd name="T9" fmla="*/ 102 h 2106"/>
                <a:gd name="T10" fmla="*/ 2880 w 2915"/>
                <a:gd name="T11" fmla="*/ 102 h 2106"/>
                <a:gd name="T12" fmla="*/ 2860 w 2915"/>
                <a:gd name="T13" fmla="*/ 162 h 2106"/>
                <a:gd name="T14" fmla="*/ 0 60000 65536"/>
                <a:gd name="T15" fmla="*/ 0 60000 65536"/>
                <a:gd name="T16" fmla="*/ 0 60000 65536"/>
                <a:gd name="T17" fmla="*/ 0 60000 65536"/>
                <a:gd name="T18" fmla="*/ 0 60000 65536"/>
                <a:gd name="T19" fmla="*/ 0 60000 65536"/>
                <a:gd name="T20" fmla="*/ 0 60000 65536"/>
                <a:gd name="T21" fmla="*/ 0 w 2915"/>
                <a:gd name="T22" fmla="*/ 0 h 2106"/>
                <a:gd name="T23" fmla="*/ 2915 w 2915"/>
                <a:gd name="T24" fmla="*/ 2106 h 2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15" h="2106">
                  <a:moveTo>
                    <a:pt x="0" y="2106"/>
                  </a:moveTo>
                  <a:cubicBezTo>
                    <a:pt x="108" y="1977"/>
                    <a:pt x="354" y="1506"/>
                    <a:pt x="648" y="1334"/>
                  </a:cubicBezTo>
                  <a:cubicBezTo>
                    <a:pt x="942" y="1162"/>
                    <a:pt x="1471" y="1177"/>
                    <a:pt x="1768" y="1074"/>
                  </a:cubicBezTo>
                  <a:cubicBezTo>
                    <a:pt x="2065" y="971"/>
                    <a:pt x="2249" y="876"/>
                    <a:pt x="2428" y="714"/>
                  </a:cubicBezTo>
                  <a:cubicBezTo>
                    <a:pt x="2607" y="552"/>
                    <a:pt x="2765" y="204"/>
                    <a:pt x="2840" y="102"/>
                  </a:cubicBezTo>
                  <a:cubicBezTo>
                    <a:pt x="2915" y="0"/>
                    <a:pt x="2877" y="92"/>
                    <a:pt x="2880" y="102"/>
                  </a:cubicBezTo>
                  <a:cubicBezTo>
                    <a:pt x="2883" y="112"/>
                    <a:pt x="2864" y="150"/>
                    <a:pt x="2860" y="162"/>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7291" name="Text Box 11"/>
            <p:cNvSpPr txBox="1">
              <a:spLocks noChangeArrowheads="1"/>
            </p:cNvSpPr>
            <p:nvPr/>
          </p:nvSpPr>
          <p:spPr bwMode="auto">
            <a:xfrm>
              <a:off x="5973" y="5447"/>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FC</a:t>
              </a:r>
              <a:endParaRPr lang="en-US"/>
            </a:p>
          </p:txBody>
        </p:sp>
        <p:sp>
          <p:nvSpPr>
            <p:cNvPr id="97292" name="Line 12"/>
            <p:cNvSpPr>
              <a:spLocks noChangeShapeType="1"/>
            </p:cNvSpPr>
            <p:nvPr/>
          </p:nvSpPr>
          <p:spPr bwMode="auto">
            <a:xfrm>
              <a:off x="2517" y="5735"/>
              <a:ext cx="3456"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7293" name="Line 13"/>
            <p:cNvSpPr>
              <a:spLocks noChangeShapeType="1"/>
            </p:cNvSpPr>
            <p:nvPr/>
          </p:nvSpPr>
          <p:spPr bwMode="auto">
            <a:xfrm flipV="1">
              <a:off x="2517" y="3899"/>
              <a:ext cx="3168" cy="1836"/>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7294" name="Freeform 14"/>
            <p:cNvSpPr/>
            <p:nvPr/>
          </p:nvSpPr>
          <p:spPr bwMode="auto">
            <a:xfrm>
              <a:off x="2517" y="3799"/>
              <a:ext cx="2758" cy="1916"/>
            </a:xfrm>
            <a:custGeom>
              <a:avLst/>
              <a:gdLst>
                <a:gd name="T0" fmla="*/ 0 w 2758"/>
                <a:gd name="T1" fmla="*/ 1916 h 1916"/>
                <a:gd name="T2" fmla="*/ 428 w 2758"/>
                <a:gd name="T3" fmla="*/ 1420 h 1916"/>
                <a:gd name="T4" fmla="*/ 788 w 2758"/>
                <a:gd name="T5" fmla="*/ 1100 h 1916"/>
                <a:gd name="T6" fmla="*/ 1888 w 2758"/>
                <a:gd name="T7" fmla="*/ 840 h 1916"/>
                <a:gd name="T8" fmla="*/ 2628 w 2758"/>
                <a:gd name="T9" fmla="*/ 120 h 1916"/>
                <a:gd name="T10" fmla="*/ 2668 w 2758"/>
                <a:gd name="T11" fmla="*/ 120 h 1916"/>
                <a:gd name="T12" fmla="*/ 2628 w 2758"/>
                <a:gd name="T13" fmla="*/ 120 h 1916"/>
                <a:gd name="T14" fmla="*/ 0 60000 65536"/>
                <a:gd name="T15" fmla="*/ 0 60000 65536"/>
                <a:gd name="T16" fmla="*/ 0 60000 65536"/>
                <a:gd name="T17" fmla="*/ 0 60000 65536"/>
                <a:gd name="T18" fmla="*/ 0 60000 65536"/>
                <a:gd name="T19" fmla="*/ 0 60000 65536"/>
                <a:gd name="T20" fmla="*/ 0 60000 65536"/>
                <a:gd name="T21" fmla="*/ 0 w 2758"/>
                <a:gd name="T22" fmla="*/ 0 h 1916"/>
                <a:gd name="T23" fmla="*/ 2758 w 2758"/>
                <a:gd name="T24" fmla="*/ 1916 h 19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8" h="1916">
                  <a:moveTo>
                    <a:pt x="0" y="1916"/>
                  </a:moveTo>
                  <a:cubicBezTo>
                    <a:pt x="71" y="1833"/>
                    <a:pt x="297" y="1556"/>
                    <a:pt x="428" y="1420"/>
                  </a:cubicBezTo>
                  <a:cubicBezTo>
                    <a:pt x="559" y="1284"/>
                    <a:pt x="545" y="1197"/>
                    <a:pt x="788" y="1100"/>
                  </a:cubicBezTo>
                  <a:cubicBezTo>
                    <a:pt x="1031" y="1003"/>
                    <a:pt x="1582" y="1003"/>
                    <a:pt x="1888" y="840"/>
                  </a:cubicBezTo>
                  <a:cubicBezTo>
                    <a:pt x="2194" y="677"/>
                    <a:pt x="2498" y="240"/>
                    <a:pt x="2628" y="120"/>
                  </a:cubicBezTo>
                  <a:cubicBezTo>
                    <a:pt x="2758" y="0"/>
                    <a:pt x="2668" y="120"/>
                    <a:pt x="2668" y="120"/>
                  </a:cubicBezTo>
                  <a:cubicBezTo>
                    <a:pt x="2668" y="120"/>
                    <a:pt x="2636" y="120"/>
                    <a:pt x="2628" y="120"/>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7295" name="Text Box 15"/>
            <p:cNvSpPr txBox="1">
              <a:spLocks noChangeArrowheads="1"/>
            </p:cNvSpPr>
            <p:nvPr/>
          </p:nvSpPr>
          <p:spPr bwMode="auto">
            <a:xfrm>
              <a:off x="5829" y="3059"/>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TC</a:t>
              </a:r>
              <a:endParaRPr lang="en-US"/>
            </a:p>
          </p:txBody>
        </p:sp>
        <p:sp>
          <p:nvSpPr>
            <p:cNvPr id="97296" name="Line 16"/>
            <p:cNvSpPr>
              <a:spLocks noChangeShapeType="1"/>
            </p:cNvSpPr>
            <p:nvPr/>
          </p:nvSpPr>
          <p:spPr bwMode="auto">
            <a:xfrm flipV="1">
              <a:off x="2517" y="3323"/>
              <a:ext cx="3456" cy="3024"/>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7297" name="Line 17"/>
            <p:cNvSpPr>
              <a:spLocks noChangeShapeType="1"/>
            </p:cNvSpPr>
            <p:nvPr/>
          </p:nvSpPr>
          <p:spPr bwMode="auto">
            <a:xfrm>
              <a:off x="2517" y="6803"/>
              <a:ext cx="0" cy="244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7298" name="Line 18"/>
            <p:cNvSpPr>
              <a:spLocks noChangeShapeType="1"/>
            </p:cNvSpPr>
            <p:nvPr/>
          </p:nvSpPr>
          <p:spPr bwMode="auto">
            <a:xfrm>
              <a:off x="2517" y="9251"/>
              <a:ext cx="3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id-ID"/>
            </a:p>
          </p:txBody>
        </p:sp>
        <p:sp>
          <p:nvSpPr>
            <p:cNvPr id="97299" name="Freeform 19"/>
            <p:cNvSpPr/>
            <p:nvPr/>
          </p:nvSpPr>
          <p:spPr bwMode="auto">
            <a:xfrm>
              <a:off x="3237" y="6947"/>
              <a:ext cx="2880" cy="986"/>
            </a:xfrm>
            <a:custGeom>
              <a:avLst/>
              <a:gdLst>
                <a:gd name="T0" fmla="*/ 0 w 2664"/>
                <a:gd name="T1" fmla="*/ 0 h 1130"/>
                <a:gd name="T2" fmla="*/ 406 w 2664"/>
                <a:gd name="T3" fmla="*/ 598 h 1130"/>
                <a:gd name="T4" fmla="*/ 948 w 2664"/>
                <a:gd name="T5" fmla="*/ 1052 h 1130"/>
                <a:gd name="T6" fmla="*/ 1535 w 2664"/>
                <a:gd name="T7" fmla="*/ 970 h 1130"/>
                <a:gd name="T8" fmla="*/ 2664 w 2664"/>
                <a:gd name="T9" fmla="*/ 92 h 1130"/>
                <a:gd name="T10" fmla="*/ 0 60000 65536"/>
                <a:gd name="T11" fmla="*/ 0 60000 65536"/>
                <a:gd name="T12" fmla="*/ 0 60000 65536"/>
                <a:gd name="T13" fmla="*/ 0 60000 65536"/>
                <a:gd name="T14" fmla="*/ 0 60000 65536"/>
                <a:gd name="T15" fmla="*/ 0 w 2664"/>
                <a:gd name="T16" fmla="*/ 0 h 1130"/>
                <a:gd name="T17" fmla="*/ 2664 w 2664"/>
                <a:gd name="T18" fmla="*/ 1130 h 1130"/>
              </a:gdLst>
              <a:ahLst/>
              <a:cxnLst>
                <a:cxn ang="T10">
                  <a:pos x="T0" y="T1"/>
                </a:cxn>
                <a:cxn ang="T11">
                  <a:pos x="T2" y="T3"/>
                </a:cxn>
                <a:cxn ang="T12">
                  <a:pos x="T4" y="T5"/>
                </a:cxn>
                <a:cxn ang="T13">
                  <a:pos x="T6" y="T7"/>
                </a:cxn>
                <a:cxn ang="T14">
                  <a:pos x="T8" y="T9"/>
                </a:cxn>
              </a:cxnLst>
              <a:rect l="T15" t="T16" r="T17" b="T18"/>
              <a:pathLst>
                <a:path w="2664" h="1130">
                  <a:moveTo>
                    <a:pt x="0" y="0"/>
                  </a:moveTo>
                  <a:cubicBezTo>
                    <a:pt x="64" y="100"/>
                    <a:pt x="248" y="423"/>
                    <a:pt x="406" y="598"/>
                  </a:cubicBezTo>
                  <a:cubicBezTo>
                    <a:pt x="564" y="774"/>
                    <a:pt x="760" y="990"/>
                    <a:pt x="948" y="1052"/>
                  </a:cubicBezTo>
                  <a:cubicBezTo>
                    <a:pt x="1137" y="1114"/>
                    <a:pt x="1249" y="1130"/>
                    <a:pt x="1535" y="970"/>
                  </a:cubicBezTo>
                  <a:cubicBezTo>
                    <a:pt x="1821" y="810"/>
                    <a:pt x="2476" y="238"/>
                    <a:pt x="2664" y="92"/>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7300" name="Line 20"/>
            <p:cNvSpPr>
              <a:spLocks noChangeShapeType="1"/>
            </p:cNvSpPr>
            <p:nvPr/>
          </p:nvSpPr>
          <p:spPr bwMode="auto">
            <a:xfrm>
              <a:off x="4677" y="4499"/>
              <a:ext cx="0" cy="4752"/>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7301" name="Line 21"/>
            <p:cNvSpPr>
              <a:spLocks noChangeShapeType="1"/>
            </p:cNvSpPr>
            <p:nvPr/>
          </p:nvSpPr>
          <p:spPr bwMode="auto">
            <a:xfrm>
              <a:off x="4245" y="5363"/>
              <a:ext cx="0" cy="3888"/>
            </a:xfrm>
            <a:prstGeom prst="line">
              <a:avLst/>
            </a:prstGeom>
            <a:noFill/>
            <a:ln w="9525">
              <a:solidFill>
                <a:srgbClr val="000000"/>
              </a:solidFill>
              <a:prstDash val="sysDot"/>
              <a:round/>
            </a:ln>
            <a:extLst>
              <a:ext uri="{909E8E84-426E-40DD-AFC4-6F175D3DCCD1}">
                <a14:hiddenFill xmlns:a14="http://schemas.microsoft.com/office/drawing/2010/main">
                  <a:noFill/>
                </a14:hiddenFill>
              </a:ext>
            </a:extLst>
          </p:spPr>
          <p:txBody>
            <a:bodyPr/>
            <a:lstStyle/>
            <a:p>
              <a:endParaRPr lang="id-ID"/>
            </a:p>
          </p:txBody>
        </p:sp>
        <p:sp>
          <p:nvSpPr>
            <p:cNvPr id="97302" name="Freeform 22"/>
            <p:cNvSpPr/>
            <p:nvPr/>
          </p:nvSpPr>
          <p:spPr bwMode="auto">
            <a:xfrm>
              <a:off x="3093" y="7379"/>
              <a:ext cx="3024" cy="986"/>
            </a:xfrm>
            <a:custGeom>
              <a:avLst/>
              <a:gdLst>
                <a:gd name="T0" fmla="*/ 0 w 2664"/>
                <a:gd name="T1" fmla="*/ 0 h 1130"/>
                <a:gd name="T2" fmla="*/ 406 w 2664"/>
                <a:gd name="T3" fmla="*/ 598 h 1130"/>
                <a:gd name="T4" fmla="*/ 948 w 2664"/>
                <a:gd name="T5" fmla="*/ 1052 h 1130"/>
                <a:gd name="T6" fmla="*/ 1535 w 2664"/>
                <a:gd name="T7" fmla="*/ 970 h 1130"/>
                <a:gd name="T8" fmla="*/ 2664 w 2664"/>
                <a:gd name="T9" fmla="*/ 92 h 1130"/>
                <a:gd name="T10" fmla="*/ 0 60000 65536"/>
                <a:gd name="T11" fmla="*/ 0 60000 65536"/>
                <a:gd name="T12" fmla="*/ 0 60000 65536"/>
                <a:gd name="T13" fmla="*/ 0 60000 65536"/>
                <a:gd name="T14" fmla="*/ 0 60000 65536"/>
                <a:gd name="T15" fmla="*/ 0 w 2664"/>
                <a:gd name="T16" fmla="*/ 0 h 1130"/>
                <a:gd name="T17" fmla="*/ 2664 w 2664"/>
                <a:gd name="T18" fmla="*/ 1130 h 1130"/>
              </a:gdLst>
              <a:ahLst/>
              <a:cxnLst>
                <a:cxn ang="T10">
                  <a:pos x="T0" y="T1"/>
                </a:cxn>
                <a:cxn ang="T11">
                  <a:pos x="T2" y="T3"/>
                </a:cxn>
                <a:cxn ang="T12">
                  <a:pos x="T4" y="T5"/>
                </a:cxn>
                <a:cxn ang="T13">
                  <a:pos x="T6" y="T7"/>
                </a:cxn>
                <a:cxn ang="T14">
                  <a:pos x="T8" y="T9"/>
                </a:cxn>
              </a:cxnLst>
              <a:rect l="T15" t="T16" r="T17" b="T18"/>
              <a:pathLst>
                <a:path w="2664" h="1130">
                  <a:moveTo>
                    <a:pt x="0" y="0"/>
                  </a:moveTo>
                  <a:cubicBezTo>
                    <a:pt x="64" y="100"/>
                    <a:pt x="248" y="423"/>
                    <a:pt x="406" y="598"/>
                  </a:cubicBezTo>
                  <a:cubicBezTo>
                    <a:pt x="564" y="774"/>
                    <a:pt x="760" y="990"/>
                    <a:pt x="948" y="1052"/>
                  </a:cubicBezTo>
                  <a:cubicBezTo>
                    <a:pt x="1137" y="1114"/>
                    <a:pt x="1249" y="1130"/>
                    <a:pt x="1535" y="970"/>
                  </a:cubicBezTo>
                  <a:cubicBezTo>
                    <a:pt x="1821" y="810"/>
                    <a:pt x="2476" y="238"/>
                    <a:pt x="2664" y="92"/>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7303" name="Freeform 23"/>
            <p:cNvSpPr/>
            <p:nvPr/>
          </p:nvSpPr>
          <p:spPr bwMode="auto">
            <a:xfrm>
              <a:off x="2737" y="7539"/>
              <a:ext cx="3240" cy="1400"/>
            </a:xfrm>
            <a:custGeom>
              <a:avLst/>
              <a:gdLst>
                <a:gd name="T0" fmla="*/ 0 w 3240"/>
                <a:gd name="T1" fmla="*/ 0 h 1400"/>
                <a:gd name="T2" fmla="*/ 260 w 3240"/>
                <a:gd name="T3" fmla="*/ 400 h 1400"/>
                <a:gd name="T4" fmla="*/ 720 w 3240"/>
                <a:gd name="T5" fmla="*/ 900 h 1400"/>
                <a:gd name="T6" fmla="*/ 1288 w 3240"/>
                <a:gd name="T7" fmla="*/ 1260 h 1400"/>
                <a:gd name="T8" fmla="*/ 2000 w 3240"/>
                <a:gd name="T9" fmla="*/ 1360 h 1400"/>
                <a:gd name="T10" fmla="*/ 2700 w 3240"/>
                <a:gd name="T11" fmla="*/ 1400 h 1400"/>
                <a:gd name="T12" fmla="*/ 3240 w 3240"/>
                <a:gd name="T13" fmla="*/ 1400 h 1400"/>
                <a:gd name="T14" fmla="*/ 0 60000 65536"/>
                <a:gd name="T15" fmla="*/ 0 60000 65536"/>
                <a:gd name="T16" fmla="*/ 0 60000 65536"/>
                <a:gd name="T17" fmla="*/ 0 60000 65536"/>
                <a:gd name="T18" fmla="*/ 0 60000 65536"/>
                <a:gd name="T19" fmla="*/ 0 60000 65536"/>
                <a:gd name="T20" fmla="*/ 0 60000 65536"/>
                <a:gd name="T21" fmla="*/ 0 w 3240"/>
                <a:gd name="T22" fmla="*/ 0 h 1400"/>
                <a:gd name="T23" fmla="*/ 3240 w 3240"/>
                <a:gd name="T24" fmla="*/ 1400 h 1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0" h="1400">
                  <a:moveTo>
                    <a:pt x="0" y="0"/>
                  </a:moveTo>
                  <a:cubicBezTo>
                    <a:pt x="43" y="67"/>
                    <a:pt x="140" y="250"/>
                    <a:pt x="260" y="400"/>
                  </a:cubicBezTo>
                  <a:cubicBezTo>
                    <a:pt x="380" y="550"/>
                    <a:pt x="549" y="757"/>
                    <a:pt x="720" y="900"/>
                  </a:cubicBezTo>
                  <a:cubicBezTo>
                    <a:pt x="881" y="1043"/>
                    <a:pt x="1068" y="1193"/>
                    <a:pt x="1288" y="1260"/>
                  </a:cubicBezTo>
                  <a:cubicBezTo>
                    <a:pt x="1508" y="1327"/>
                    <a:pt x="1765" y="1337"/>
                    <a:pt x="2000" y="1360"/>
                  </a:cubicBezTo>
                  <a:cubicBezTo>
                    <a:pt x="2235" y="1383"/>
                    <a:pt x="2440" y="1400"/>
                    <a:pt x="2700" y="1400"/>
                  </a:cubicBezTo>
                  <a:cubicBezTo>
                    <a:pt x="2960" y="1400"/>
                    <a:pt x="3128" y="1400"/>
                    <a:pt x="3240" y="1400"/>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7304" name="Freeform 24"/>
            <p:cNvSpPr/>
            <p:nvPr/>
          </p:nvSpPr>
          <p:spPr bwMode="auto">
            <a:xfrm>
              <a:off x="3093" y="7091"/>
              <a:ext cx="1882" cy="1772"/>
            </a:xfrm>
            <a:custGeom>
              <a:avLst/>
              <a:gdLst>
                <a:gd name="T0" fmla="*/ 0 w 1882"/>
                <a:gd name="T1" fmla="*/ 1772 h 1772"/>
                <a:gd name="T2" fmla="*/ 710 w 1882"/>
                <a:gd name="T3" fmla="*/ 1573 h 1772"/>
                <a:gd name="T4" fmla="*/ 1187 w 1882"/>
                <a:gd name="T5" fmla="*/ 1257 h 1772"/>
                <a:gd name="T6" fmla="*/ 1604 w 1882"/>
                <a:gd name="T7" fmla="*/ 768 h 1772"/>
                <a:gd name="T8" fmla="*/ 1882 w 1882"/>
                <a:gd name="T9" fmla="*/ 0 h 1772"/>
                <a:gd name="T10" fmla="*/ 0 60000 65536"/>
                <a:gd name="T11" fmla="*/ 0 60000 65536"/>
                <a:gd name="T12" fmla="*/ 0 60000 65536"/>
                <a:gd name="T13" fmla="*/ 0 60000 65536"/>
                <a:gd name="T14" fmla="*/ 0 60000 65536"/>
                <a:gd name="T15" fmla="*/ 0 w 1882"/>
                <a:gd name="T16" fmla="*/ 0 h 1772"/>
                <a:gd name="T17" fmla="*/ 1882 w 1882"/>
                <a:gd name="T18" fmla="*/ 1772 h 1772"/>
              </a:gdLst>
              <a:ahLst/>
              <a:cxnLst>
                <a:cxn ang="T10">
                  <a:pos x="T0" y="T1"/>
                </a:cxn>
                <a:cxn ang="T11">
                  <a:pos x="T2" y="T3"/>
                </a:cxn>
                <a:cxn ang="T12">
                  <a:pos x="T4" y="T5"/>
                </a:cxn>
                <a:cxn ang="T13">
                  <a:pos x="T6" y="T7"/>
                </a:cxn>
                <a:cxn ang="T14">
                  <a:pos x="T8" y="T9"/>
                </a:cxn>
              </a:cxnLst>
              <a:rect l="T15" t="T16" r="T17" b="T18"/>
              <a:pathLst>
                <a:path w="1882" h="1772">
                  <a:moveTo>
                    <a:pt x="0" y="1772"/>
                  </a:moveTo>
                  <a:cubicBezTo>
                    <a:pt x="118" y="1739"/>
                    <a:pt x="512" y="1659"/>
                    <a:pt x="710" y="1573"/>
                  </a:cubicBezTo>
                  <a:cubicBezTo>
                    <a:pt x="907" y="1487"/>
                    <a:pt x="1038" y="1391"/>
                    <a:pt x="1187" y="1257"/>
                  </a:cubicBezTo>
                  <a:cubicBezTo>
                    <a:pt x="1325" y="1104"/>
                    <a:pt x="1488" y="978"/>
                    <a:pt x="1604" y="768"/>
                  </a:cubicBezTo>
                  <a:cubicBezTo>
                    <a:pt x="1720" y="558"/>
                    <a:pt x="1824" y="160"/>
                    <a:pt x="1882" y="0"/>
                  </a:cubicBez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id-ID">
                <a:latin typeface="Calibri" panose="020F0502020204030204" pitchFamily="34" charset="0"/>
              </a:endParaRPr>
            </a:p>
          </p:txBody>
        </p:sp>
        <p:sp>
          <p:nvSpPr>
            <p:cNvPr id="97305" name="Text Box 25"/>
            <p:cNvSpPr txBox="1">
              <a:spLocks noChangeArrowheads="1"/>
            </p:cNvSpPr>
            <p:nvPr/>
          </p:nvSpPr>
          <p:spPr bwMode="auto">
            <a:xfrm>
              <a:off x="6117" y="8675"/>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AFC</a:t>
              </a:r>
              <a:endParaRPr lang="en-US"/>
            </a:p>
          </p:txBody>
        </p:sp>
        <p:sp>
          <p:nvSpPr>
            <p:cNvPr id="97306" name="Text Box 26"/>
            <p:cNvSpPr txBox="1">
              <a:spLocks noChangeArrowheads="1"/>
            </p:cNvSpPr>
            <p:nvPr/>
          </p:nvSpPr>
          <p:spPr bwMode="auto">
            <a:xfrm>
              <a:off x="6117" y="7091"/>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AVC</a:t>
              </a:r>
              <a:endParaRPr lang="en-US"/>
            </a:p>
          </p:txBody>
        </p:sp>
        <p:sp>
          <p:nvSpPr>
            <p:cNvPr id="97307" name="Text Box 27"/>
            <p:cNvSpPr txBox="1">
              <a:spLocks noChangeArrowheads="1"/>
            </p:cNvSpPr>
            <p:nvPr/>
          </p:nvSpPr>
          <p:spPr bwMode="auto">
            <a:xfrm>
              <a:off x="6117" y="6659"/>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AC</a:t>
              </a:r>
              <a:endParaRPr lang="en-US"/>
            </a:p>
          </p:txBody>
        </p:sp>
        <p:sp>
          <p:nvSpPr>
            <p:cNvPr id="97308" name="Text Box 28"/>
            <p:cNvSpPr txBox="1">
              <a:spLocks noChangeArrowheads="1"/>
            </p:cNvSpPr>
            <p:nvPr/>
          </p:nvSpPr>
          <p:spPr bwMode="auto">
            <a:xfrm>
              <a:off x="4821" y="6659"/>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US" sz="1200"/>
                <a:t>MC</a:t>
              </a:r>
              <a:endParaRPr lang="en-US"/>
            </a:p>
          </p:txBody>
        </p:sp>
        <p:sp>
          <p:nvSpPr>
            <p:cNvPr id="97309" name="Text Box 29"/>
            <p:cNvSpPr txBox="1">
              <a:spLocks noChangeArrowheads="1"/>
            </p:cNvSpPr>
            <p:nvPr/>
          </p:nvSpPr>
          <p:spPr bwMode="auto">
            <a:xfrm>
              <a:off x="5877" y="9282"/>
              <a:ext cx="54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Q</a:t>
              </a:r>
              <a:endParaRPr lang="en-US"/>
            </a:p>
          </p:txBody>
        </p:sp>
        <p:sp>
          <p:nvSpPr>
            <p:cNvPr id="97310" name="Text Box 30"/>
            <p:cNvSpPr txBox="1">
              <a:spLocks noChangeArrowheads="1"/>
            </p:cNvSpPr>
            <p:nvPr/>
          </p:nvSpPr>
          <p:spPr bwMode="auto">
            <a:xfrm>
              <a:off x="2337" y="9299"/>
              <a:ext cx="54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0</a:t>
              </a:r>
              <a:endParaRPr lang="en-US"/>
            </a:p>
          </p:txBody>
        </p:sp>
        <p:sp>
          <p:nvSpPr>
            <p:cNvPr id="97311" name="Text Box 31"/>
            <p:cNvSpPr txBox="1">
              <a:spLocks noChangeArrowheads="1"/>
            </p:cNvSpPr>
            <p:nvPr/>
          </p:nvSpPr>
          <p:spPr bwMode="auto">
            <a:xfrm>
              <a:off x="1977" y="2879"/>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sz="1200"/>
                <a:t>Rp</a:t>
              </a:r>
              <a:endParaRPr lang="en-US"/>
            </a:p>
          </p:txBody>
        </p:sp>
      </p:grpSp>
      <p:sp>
        <p:nvSpPr>
          <p:cNvPr id="97312" name="Rectangle 32"/>
          <p:cNvSpPr>
            <a:spLocks noChangeArrowheads="1"/>
          </p:cNvSpPr>
          <p:nvPr/>
        </p:nvSpPr>
        <p:spPr bwMode="auto">
          <a:xfrm>
            <a:off x="1447800" y="6110288"/>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id-ID" sz="1600">
                <a:latin typeface="Calibri" panose="020F0502020204030204" pitchFamily="34" charset="0"/>
              </a:rPr>
              <a:t>Kurva Marjinal Cost</a:t>
            </a:r>
            <a:r>
              <a:rPr lang="en-US" sz="1600">
                <a:latin typeface="Calibri" panose="020F0502020204030204"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Content Placeholder 2"/>
          <p:cNvSpPr>
            <a:spLocks noGrp="1"/>
          </p:cNvSpPr>
          <p:nvPr>
            <p:ph idx="4294967295"/>
          </p:nvPr>
        </p:nvSpPr>
        <p:spPr>
          <a:xfrm>
            <a:off x="457200" y="1066800"/>
            <a:ext cx="8229600" cy="5059363"/>
          </a:xfrm>
        </p:spPr>
        <p:txBody>
          <a:bodyPr/>
          <a:lstStyle/>
          <a:p>
            <a:pPr algn="just">
              <a:buFont typeface="Arial" panose="020B0604020202020204" pitchFamily="34" charset="0"/>
              <a:buNone/>
            </a:pPr>
            <a:r>
              <a:rPr lang="en-US"/>
              <a:t>    </a:t>
            </a:r>
            <a:r>
              <a:rPr lang="id-ID" sz="2800">
                <a:solidFill>
                  <a:srgbClr val="009900"/>
                </a:solidFill>
              </a:rPr>
              <a:t>Menurut Hernanto (1996), analisis pendapatan terhadap usahatani penting dalam kaitannya dengan tujuan yang hendak akan dicapai oleh setiap usahatani dengan berbagai pertimbangan dan motivasinya. Analisis pendapatan pada dasarnya memerlukan 2 (dua) keterangan pokok yaitu: (a) keadaan penerimaan, dan (b) keadaan pengeluaran (biaya produksi) selama jangka waktu tertentu.</a:t>
            </a:r>
            <a:endParaRPr lang="en-US" sz="2800">
              <a:solidFill>
                <a:srgbClr val="009900"/>
              </a:solidFill>
            </a:endParaRPr>
          </a:p>
          <a:p>
            <a:pPr>
              <a:buFont typeface="Arial" panose="020B0604020202020204" pitchFamily="34" charset="0"/>
              <a:buNone/>
            </a:pPr>
            <a:endParaRPr lang="en-US">
              <a:solidFill>
                <a:srgbClr val="009900"/>
              </a:solidFill>
            </a:endParaRPr>
          </a:p>
        </p:txBody>
      </p:sp>
      <p:sp>
        <p:nvSpPr>
          <p:cNvPr id="3" name="Title 1"/>
          <p:cNvSpPr txBox="1"/>
          <p:nvPr/>
        </p:nvSpPr>
        <p:spPr>
          <a:xfrm>
            <a:off x="4572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400" b="0" i="0" u="none" strike="noStrike" kern="1200" cap="none" spc="0" normalizeH="0" baseline="0" noProof="0">
                <a:ln>
                  <a:noFill/>
                </a:ln>
                <a:solidFill>
                  <a:schemeClr val="tx1"/>
                </a:solidFill>
                <a:effectLst/>
                <a:uLnTx/>
                <a:uFillTx/>
                <a:latin typeface="+mj-lt"/>
                <a:ea typeface="+mj-ea"/>
                <a:cs typeface="+mj-cs"/>
              </a:rPr>
              <a:t>Pendapatan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152400" y="152400"/>
            <a:ext cx="8839200" cy="533400"/>
          </a:xfrm>
        </p:spPr>
        <p:txBody>
          <a:bodyPr/>
          <a:lstStyle/>
          <a:p>
            <a:r>
              <a:rPr lang="en-US" sz="2800" b="1">
                <a:solidFill>
                  <a:srgbClr val="9933FF"/>
                </a:solidFill>
                <a:latin typeface="Goudy Stout" pitchFamily="18" charset="0"/>
              </a:rPr>
              <a:t>PENDAPATAN USAHATANI</a:t>
            </a:r>
          </a:p>
        </p:txBody>
      </p:sp>
      <p:sp>
        <p:nvSpPr>
          <p:cNvPr id="101379" name="Rectangle 3"/>
          <p:cNvSpPr>
            <a:spLocks noGrp="1" noChangeArrowheads="1"/>
          </p:cNvSpPr>
          <p:nvPr>
            <p:ph type="body" idx="4294967295"/>
          </p:nvPr>
        </p:nvSpPr>
        <p:spPr>
          <a:xfrm>
            <a:off x="152400" y="838200"/>
            <a:ext cx="8839200" cy="5867400"/>
          </a:xfrm>
        </p:spPr>
        <p:txBody>
          <a:bodyPr/>
          <a:lstStyle/>
          <a:p>
            <a:pPr>
              <a:buFont typeface="Wingdings" panose="05000000000000000000" pitchFamily="2" charset="2"/>
              <a:buNone/>
            </a:pPr>
            <a:r>
              <a:rPr lang="en-US" sz="2400">
                <a:latin typeface="Comic Sans MS" panose="030F0702030302020204" pitchFamily="66" charset="0"/>
              </a:rPr>
              <a:t>   </a:t>
            </a:r>
            <a:r>
              <a:rPr lang="en-US" sz="2400" b="1">
                <a:solidFill>
                  <a:srgbClr val="FF3399"/>
                </a:solidFill>
                <a:latin typeface="Comic Sans MS" panose="030F0702030302020204" pitchFamily="66" charset="0"/>
              </a:rPr>
              <a:t>Penerimaan </a:t>
            </a:r>
            <a:r>
              <a:rPr lang="en-US" sz="2400">
                <a:latin typeface="Comic Sans MS" panose="030F0702030302020204" pitchFamily="66" charset="0"/>
              </a:rPr>
              <a:t>        </a:t>
            </a:r>
            <a:r>
              <a:rPr lang="en-US" sz="2400" b="1">
                <a:latin typeface="Comic Sans MS" panose="030F0702030302020204" pitchFamily="66" charset="0"/>
              </a:rPr>
              <a:t>–</a:t>
            </a:r>
            <a:r>
              <a:rPr lang="en-US" sz="2400">
                <a:latin typeface="Comic Sans MS" panose="030F0702030302020204" pitchFamily="66" charset="0"/>
              </a:rPr>
              <a:t>       </a:t>
            </a:r>
            <a:r>
              <a:rPr lang="en-US" sz="2400" b="1">
                <a:solidFill>
                  <a:srgbClr val="669900"/>
                </a:solidFill>
                <a:latin typeface="Comic Sans MS" panose="030F0702030302020204" pitchFamily="66" charset="0"/>
              </a:rPr>
              <a:t>Biaya</a:t>
            </a:r>
            <a:r>
              <a:rPr lang="en-US" sz="2400">
                <a:latin typeface="Comic Sans MS" panose="030F0702030302020204" pitchFamily="66" charset="0"/>
              </a:rPr>
              <a:t>        </a:t>
            </a:r>
            <a:r>
              <a:rPr lang="en-US" sz="2400" b="1">
                <a:latin typeface="Comic Sans MS" panose="030F0702030302020204" pitchFamily="66" charset="0"/>
              </a:rPr>
              <a:t>=</a:t>
            </a:r>
            <a:r>
              <a:rPr lang="en-US" sz="2400">
                <a:latin typeface="Comic Sans MS" panose="030F0702030302020204" pitchFamily="66" charset="0"/>
              </a:rPr>
              <a:t>  </a:t>
            </a:r>
            <a:r>
              <a:rPr lang="en-US" sz="2400" b="1">
                <a:solidFill>
                  <a:srgbClr val="FF9900"/>
                </a:solidFill>
                <a:latin typeface="Comic Sans MS" panose="030F0702030302020204" pitchFamily="66" charset="0"/>
              </a:rPr>
              <a:t>Pendapatan Usahatani</a:t>
            </a:r>
          </a:p>
          <a:p>
            <a:pPr>
              <a:buFont typeface="Wingdings" panose="05000000000000000000" pitchFamily="2" charset="2"/>
              <a:buNone/>
            </a:pPr>
            <a:r>
              <a:rPr lang="en-US" sz="2400">
                <a:latin typeface="Comic Sans MS" panose="030F0702030302020204" pitchFamily="66" charset="0"/>
              </a:rPr>
              <a:t>    </a:t>
            </a:r>
            <a:r>
              <a:rPr lang="en-US" sz="2400" b="1">
                <a:solidFill>
                  <a:srgbClr val="FF3399"/>
                </a:solidFill>
                <a:latin typeface="Comic Sans MS" panose="030F0702030302020204" pitchFamily="66" charset="0"/>
              </a:rPr>
              <a:t>Usahatani</a:t>
            </a:r>
            <a:r>
              <a:rPr lang="en-US" sz="2400">
                <a:latin typeface="Comic Sans MS" panose="030F0702030302020204" pitchFamily="66" charset="0"/>
              </a:rPr>
              <a:t>	               </a:t>
            </a:r>
            <a:r>
              <a:rPr lang="en-US" sz="2400" b="1">
                <a:solidFill>
                  <a:srgbClr val="669900"/>
                </a:solidFill>
                <a:latin typeface="Comic Sans MS" panose="030F0702030302020204" pitchFamily="66" charset="0"/>
              </a:rPr>
              <a:t>Usahatani</a:t>
            </a:r>
          </a:p>
          <a:p>
            <a:pPr>
              <a:buFont typeface="Wingdings" panose="05000000000000000000" pitchFamily="2" charset="2"/>
              <a:buNone/>
            </a:pPr>
            <a:endParaRPr lang="en-US" sz="2400">
              <a:latin typeface="Comic Sans MS" panose="030F0702030302020204" pitchFamily="66" charset="0"/>
            </a:endParaRPr>
          </a:p>
          <a:p>
            <a:pPr>
              <a:buFont typeface="Wingdings" panose="05000000000000000000" pitchFamily="2" charset="2"/>
              <a:buNone/>
            </a:pPr>
            <a:r>
              <a:rPr lang="en-US" sz="2400">
                <a:latin typeface="Comic Sans MS" panose="030F0702030302020204" pitchFamily="66" charset="0"/>
              </a:rPr>
              <a:t>		 Dialokasikan pada berbagai kebutuhan</a:t>
            </a:r>
          </a:p>
          <a:p>
            <a:pPr>
              <a:buFont typeface="Wingdings" panose="05000000000000000000" pitchFamily="2" charset="2"/>
              <a:buNone/>
            </a:pPr>
            <a:endParaRPr lang="en-US" sz="2400">
              <a:latin typeface="Comic Sans MS" panose="030F0702030302020204" pitchFamily="66" charset="0"/>
            </a:endParaRPr>
          </a:p>
          <a:p>
            <a:pPr>
              <a:buFont typeface="Wingdings" panose="05000000000000000000" pitchFamily="2" charset="2"/>
              <a:buNone/>
            </a:pPr>
            <a:r>
              <a:rPr lang="en-US" sz="2400" b="1">
                <a:solidFill>
                  <a:srgbClr val="996633"/>
                </a:solidFill>
                <a:latin typeface="Comic Sans MS" panose="030F0702030302020204" pitchFamily="66" charset="0"/>
              </a:rPr>
              <a:t>Megelola Usahatani</a:t>
            </a:r>
            <a:r>
              <a:rPr lang="en-US" sz="2400">
                <a:latin typeface="Comic Sans MS" panose="030F0702030302020204" pitchFamily="66" charset="0"/>
              </a:rPr>
              <a:t>		</a:t>
            </a:r>
            <a:r>
              <a:rPr lang="en-US" sz="2400" b="1">
                <a:solidFill>
                  <a:srgbClr val="6600FF"/>
                </a:solidFill>
                <a:latin typeface="Comic Sans MS" panose="030F0702030302020204" pitchFamily="66" charset="0"/>
              </a:rPr>
              <a:t>Konsumsi (kebutuhan hidup)</a:t>
            </a:r>
          </a:p>
          <a:p>
            <a:pPr>
              <a:buFont typeface="Wingdings" panose="05000000000000000000" pitchFamily="2" charset="2"/>
              <a:buNone/>
            </a:pPr>
            <a:r>
              <a:rPr lang="en-US" sz="2400">
                <a:latin typeface="Comic Sans MS" panose="030F0702030302020204" pitchFamily="66" charset="0"/>
              </a:rPr>
              <a:t>				         </a:t>
            </a:r>
            <a:r>
              <a:rPr lang="en-US" sz="2400" b="1">
                <a:solidFill>
                  <a:srgbClr val="FF0000"/>
                </a:solidFill>
                <a:latin typeface="Goudy Stout" pitchFamily="18" charset="0"/>
              </a:rPr>
              <a:t>+</a:t>
            </a:r>
          </a:p>
          <a:p>
            <a:pPr>
              <a:buFont typeface="Wingdings" panose="05000000000000000000" pitchFamily="2" charset="2"/>
              <a:buNone/>
            </a:pPr>
            <a:r>
              <a:rPr lang="en-US" sz="2400">
                <a:latin typeface="Comic Sans MS" panose="030F0702030302020204" pitchFamily="66" charset="0"/>
              </a:rPr>
              <a:t>				</a:t>
            </a:r>
            <a:r>
              <a:rPr lang="en-US" sz="2400" b="1">
                <a:solidFill>
                  <a:srgbClr val="990099"/>
                </a:solidFill>
                <a:latin typeface="Century Gothic" pitchFamily="34" charset="0"/>
              </a:rPr>
              <a:t>Sisa Pendapatan</a:t>
            </a:r>
          </a:p>
          <a:p>
            <a:pPr>
              <a:buFont typeface="Wingdings" panose="05000000000000000000" pitchFamily="2" charset="2"/>
              <a:buNone/>
            </a:pPr>
            <a:r>
              <a:rPr lang="en-US" sz="2400">
                <a:latin typeface="Comic Sans MS" panose="030F0702030302020204" pitchFamily="66" charset="0"/>
              </a:rPr>
              <a:t>			         Kegunaan Potensial :</a:t>
            </a:r>
          </a:p>
          <a:p>
            <a:pPr>
              <a:buFont typeface="Wingdings" panose="05000000000000000000" pitchFamily="2" charset="2"/>
              <a:buNone/>
            </a:pPr>
            <a:r>
              <a:rPr lang="en-US" sz="2400">
                <a:latin typeface="Comic Sans MS" panose="030F0702030302020204" pitchFamily="66" charset="0"/>
              </a:rPr>
              <a:t>				1. Tabungan</a:t>
            </a:r>
          </a:p>
          <a:p>
            <a:pPr>
              <a:buFont typeface="Wingdings" panose="05000000000000000000" pitchFamily="2" charset="2"/>
              <a:buNone/>
            </a:pPr>
            <a:r>
              <a:rPr lang="en-US" sz="2400">
                <a:latin typeface="Comic Sans MS" panose="030F0702030302020204" pitchFamily="66" charset="0"/>
              </a:rPr>
              <a:t>				2. Dana utk kegiatan sektor lain</a:t>
            </a:r>
          </a:p>
          <a:p>
            <a:pPr>
              <a:buFont typeface="Wingdings" panose="05000000000000000000" pitchFamily="2" charset="2"/>
              <a:buNone/>
            </a:pPr>
            <a:endParaRPr lang="en-US" sz="2400">
              <a:latin typeface="Comic Sans MS" panose="030F0702030302020204" pitchFamily="66" charset="0"/>
            </a:endParaRPr>
          </a:p>
          <a:p>
            <a:pPr>
              <a:buFont typeface="Wingdings" panose="05000000000000000000" pitchFamily="2" charset="2"/>
              <a:buNone/>
            </a:pPr>
            <a:r>
              <a:rPr lang="en-US" sz="2400">
                <a:latin typeface="Comic Sans MS" panose="030F0702030302020204" pitchFamily="66" charset="0"/>
              </a:rPr>
              <a:t>		       </a:t>
            </a:r>
            <a:r>
              <a:rPr lang="en-US" sz="2400" b="1">
                <a:solidFill>
                  <a:srgbClr val="FF6600"/>
                </a:solidFill>
                <a:latin typeface="Arial Rounded MT Bold" pitchFamily="34" charset="0"/>
              </a:rPr>
              <a:t>HUBUNGAN BIAYA DAN PENDAPATAN</a:t>
            </a:r>
          </a:p>
        </p:txBody>
      </p:sp>
      <p:sp>
        <p:nvSpPr>
          <p:cNvPr id="68612" name="Line 4"/>
          <p:cNvSpPr>
            <a:spLocks noChangeShapeType="1"/>
          </p:cNvSpPr>
          <p:nvPr/>
        </p:nvSpPr>
        <p:spPr bwMode="auto">
          <a:xfrm flipH="1">
            <a:off x="5181600" y="1295400"/>
            <a:ext cx="1371600" cy="8382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68613" name="Line 5"/>
          <p:cNvSpPr>
            <a:spLocks noChangeShapeType="1"/>
          </p:cNvSpPr>
          <p:nvPr/>
        </p:nvSpPr>
        <p:spPr bwMode="auto">
          <a:xfrm flipH="1">
            <a:off x="2286000" y="2590800"/>
            <a:ext cx="1676400" cy="533400"/>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68614" name="Line 6"/>
          <p:cNvSpPr>
            <a:spLocks noChangeShapeType="1"/>
          </p:cNvSpPr>
          <p:nvPr/>
        </p:nvSpPr>
        <p:spPr bwMode="auto">
          <a:xfrm>
            <a:off x="3962400" y="2590800"/>
            <a:ext cx="1447800" cy="457200"/>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68615" name="Line 7"/>
          <p:cNvSpPr>
            <a:spLocks noChangeShapeType="1"/>
          </p:cNvSpPr>
          <p:nvPr/>
        </p:nvSpPr>
        <p:spPr bwMode="auto">
          <a:xfrm flipH="1">
            <a:off x="3962400" y="3429000"/>
            <a:ext cx="1600200" cy="533400"/>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68616" name="Line 8"/>
          <p:cNvSpPr>
            <a:spLocks noChangeShapeType="1"/>
          </p:cNvSpPr>
          <p:nvPr/>
        </p:nvSpPr>
        <p:spPr bwMode="auto">
          <a:xfrm>
            <a:off x="2286000" y="3505200"/>
            <a:ext cx="1676400" cy="457200"/>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68617" name="AutoShape 9"/>
          <p:cNvSpPr>
            <a:spLocks noChangeArrowheads="1"/>
          </p:cNvSpPr>
          <p:nvPr/>
        </p:nvSpPr>
        <p:spPr bwMode="auto">
          <a:xfrm>
            <a:off x="3810000" y="5638800"/>
            <a:ext cx="838200" cy="533400"/>
          </a:xfrm>
          <a:prstGeom prst="downArrow">
            <a:avLst>
              <a:gd name="adj1" fmla="val 50000"/>
              <a:gd name="adj2" fmla="val 25000"/>
            </a:avLst>
          </a:prstGeom>
          <a:solidFill>
            <a:srgbClr val="00FF00"/>
          </a:solidFill>
          <a:ln w="9525">
            <a:solidFill>
              <a:schemeClr val="tx1"/>
            </a:solidFill>
            <a:miter lim="800000"/>
          </a:ln>
        </p:spPr>
        <p:txBody>
          <a:bodyPr wrap="none" anchor="ctr"/>
          <a:lstStyle/>
          <a:p>
            <a:endParaRPr lang="id-ID">
              <a:latin typeface="Calibri" panose="020F050202020403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2000" fill="hold"/>
                                        <p:tgtEl>
                                          <p:spTgt spid="101378"/>
                                        </p:tgtEl>
                                        <p:attrNameLst>
                                          <p:attrName>ppt_w</p:attrName>
                                        </p:attrNameLst>
                                      </p:cBhvr>
                                      <p:tavLst>
                                        <p:tav tm="0">
                                          <p:val>
                                            <p:strVal val="#ppt_w"/>
                                          </p:val>
                                        </p:tav>
                                        <p:tav tm="100000">
                                          <p:val>
                                            <p:strVal val="#ppt_w"/>
                                          </p:val>
                                        </p:tav>
                                      </p:tavLst>
                                    </p:anim>
                                    <p:anim calcmode="lin" valueType="num">
                                      <p:cBhvr>
                                        <p:cTn id="8" dur="2000" fill="hold"/>
                                        <p:tgtEl>
                                          <p:spTgt spid="10137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01378"/>
                                        </p:tgtEl>
                                        <p:attrNameLst>
                                          <p:attrName>ppt_x</p:attrName>
                                        </p:attrNameLst>
                                      </p:cBhvr>
                                      <p:tavLst>
                                        <p:tav tm="0">
                                          <p:val>
                                            <p:strVal val="#ppt_x-.4"/>
                                          </p:val>
                                        </p:tav>
                                        <p:tav tm="100000">
                                          <p:val>
                                            <p:strVal val="#ppt_x"/>
                                          </p:val>
                                        </p:tav>
                                      </p:tavLst>
                                    </p:anim>
                                    <p:anim calcmode="lin" valueType="num">
                                      <p:cBhvr>
                                        <p:cTn id="10" dur="2000" fill="hold"/>
                                        <p:tgtEl>
                                          <p:spTgt spid="10137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01379">
                                            <p:txEl>
                                              <p:pRg st="0" end="0"/>
                                            </p:txEl>
                                          </p:spTgt>
                                        </p:tgtEl>
                                        <p:attrNameLst>
                                          <p:attrName>style.visibility</p:attrName>
                                        </p:attrNameLst>
                                      </p:cBhvr>
                                      <p:to>
                                        <p:strVal val="visible"/>
                                      </p:to>
                                    </p:set>
                                    <p:animEffect transition="in" filter="fade">
                                      <p:cBhvr>
                                        <p:cTn id="15" dur="500">
                                          <p:stCondLst>
                                            <p:cond delay="0"/>
                                          </p:stCondLst>
                                        </p:cTn>
                                        <p:tgtEl>
                                          <p:spTgt spid="101379">
                                            <p:txEl>
                                              <p:pRg st="0" end="0"/>
                                            </p:txEl>
                                          </p:spTgt>
                                        </p:tgtEl>
                                      </p:cBhvr>
                                    </p:animEffect>
                                    <p:anim calcmode="lin" valueType="num">
                                      <p:cBhvr>
                                        <p:cTn id="16" dur="500" fill="hold">
                                          <p:stCondLst>
                                            <p:cond delay="0"/>
                                          </p:stCondLst>
                                        </p:cTn>
                                        <p:tgtEl>
                                          <p:spTgt spid="101379">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01379">
                                            <p:txEl>
                                              <p:pRg st="1" end="1"/>
                                            </p:txEl>
                                          </p:spTgt>
                                        </p:tgtEl>
                                        <p:attrNameLst>
                                          <p:attrName>style.visibility</p:attrName>
                                        </p:attrNameLst>
                                      </p:cBhvr>
                                      <p:to>
                                        <p:strVal val="visible"/>
                                      </p:to>
                                    </p:set>
                                    <p:animEffect transition="in" filter="fade">
                                      <p:cBhvr>
                                        <p:cTn id="22" dur="500">
                                          <p:stCondLst>
                                            <p:cond delay="0"/>
                                          </p:stCondLst>
                                        </p:cTn>
                                        <p:tgtEl>
                                          <p:spTgt spid="101379">
                                            <p:txEl>
                                              <p:pRg st="1" end="1"/>
                                            </p:txEl>
                                          </p:spTgt>
                                        </p:tgtEl>
                                      </p:cBhvr>
                                    </p:animEffect>
                                    <p:anim calcmode="lin" valueType="num">
                                      <p:cBhvr>
                                        <p:cTn id="23" dur="500" fill="hold">
                                          <p:stCondLst>
                                            <p:cond delay="0"/>
                                          </p:stCondLst>
                                        </p:cTn>
                                        <p:tgtEl>
                                          <p:spTgt spid="101379">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101379">
                                            <p:txEl>
                                              <p:pRg st="3" end="3"/>
                                            </p:txEl>
                                          </p:spTgt>
                                        </p:tgtEl>
                                        <p:attrNameLst>
                                          <p:attrName>style.visibility</p:attrName>
                                        </p:attrNameLst>
                                      </p:cBhvr>
                                      <p:to>
                                        <p:strVal val="visible"/>
                                      </p:to>
                                    </p:set>
                                    <p:animEffect transition="in" filter="fade">
                                      <p:cBhvr>
                                        <p:cTn id="29" dur="500">
                                          <p:stCondLst>
                                            <p:cond delay="0"/>
                                          </p:stCondLst>
                                        </p:cTn>
                                        <p:tgtEl>
                                          <p:spTgt spid="101379">
                                            <p:txEl>
                                              <p:pRg st="3" end="3"/>
                                            </p:txEl>
                                          </p:spTgt>
                                        </p:tgtEl>
                                      </p:cBhvr>
                                    </p:animEffect>
                                    <p:anim calcmode="lin" valueType="num">
                                      <p:cBhvr>
                                        <p:cTn id="30" dur="500" fill="hold">
                                          <p:stCondLst>
                                            <p:cond delay="0"/>
                                          </p:stCondLst>
                                        </p:cTn>
                                        <p:tgtEl>
                                          <p:spTgt spid="101379">
                                            <p:txEl>
                                              <p:pRg st="3" end="3"/>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1013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101379">
                                            <p:txEl>
                                              <p:pRg st="5" end="5"/>
                                            </p:txEl>
                                          </p:spTgt>
                                        </p:tgtEl>
                                        <p:attrNameLst>
                                          <p:attrName>style.visibility</p:attrName>
                                        </p:attrNameLst>
                                      </p:cBhvr>
                                      <p:to>
                                        <p:strVal val="visible"/>
                                      </p:to>
                                    </p:set>
                                    <p:animEffect transition="in" filter="fade">
                                      <p:cBhvr>
                                        <p:cTn id="36" dur="500">
                                          <p:stCondLst>
                                            <p:cond delay="0"/>
                                          </p:stCondLst>
                                        </p:cTn>
                                        <p:tgtEl>
                                          <p:spTgt spid="101379">
                                            <p:txEl>
                                              <p:pRg st="5" end="5"/>
                                            </p:txEl>
                                          </p:spTgt>
                                        </p:tgtEl>
                                      </p:cBhvr>
                                    </p:animEffect>
                                    <p:anim calcmode="lin" valueType="num">
                                      <p:cBhvr>
                                        <p:cTn id="37" dur="500" fill="hold">
                                          <p:stCondLst>
                                            <p:cond delay="0"/>
                                          </p:stCondLst>
                                        </p:cTn>
                                        <p:tgtEl>
                                          <p:spTgt spid="101379">
                                            <p:txEl>
                                              <p:pRg st="5" end="5"/>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1013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101379">
                                            <p:txEl>
                                              <p:pRg st="6" end="6"/>
                                            </p:txEl>
                                          </p:spTgt>
                                        </p:tgtEl>
                                        <p:attrNameLst>
                                          <p:attrName>style.visibility</p:attrName>
                                        </p:attrNameLst>
                                      </p:cBhvr>
                                      <p:to>
                                        <p:strVal val="visible"/>
                                      </p:to>
                                    </p:set>
                                    <p:animEffect transition="in" filter="fade">
                                      <p:cBhvr>
                                        <p:cTn id="43" dur="500">
                                          <p:stCondLst>
                                            <p:cond delay="0"/>
                                          </p:stCondLst>
                                        </p:cTn>
                                        <p:tgtEl>
                                          <p:spTgt spid="101379">
                                            <p:txEl>
                                              <p:pRg st="6" end="6"/>
                                            </p:txEl>
                                          </p:spTgt>
                                        </p:tgtEl>
                                      </p:cBhvr>
                                    </p:animEffect>
                                    <p:anim calcmode="lin" valueType="num">
                                      <p:cBhvr>
                                        <p:cTn id="44" dur="500" fill="hold">
                                          <p:stCondLst>
                                            <p:cond delay="0"/>
                                          </p:stCondLst>
                                        </p:cTn>
                                        <p:tgtEl>
                                          <p:spTgt spid="101379">
                                            <p:txEl>
                                              <p:pRg st="6" end="6"/>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1013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101379">
                                            <p:txEl>
                                              <p:pRg st="7" end="7"/>
                                            </p:txEl>
                                          </p:spTgt>
                                        </p:tgtEl>
                                        <p:attrNameLst>
                                          <p:attrName>style.visibility</p:attrName>
                                        </p:attrNameLst>
                                      </p:cBhvr>
                                      <p:to>
                                        <p:strVal val="visible"/>
                                      </p:to>
                                    </p:set>
                                    <p:animEffect transition="in" filter="fade">
                                      <p:cBhvr>
                                        <p:cTn id="50" dur="500">
                                          <p:stCondLst>
                                            <p:cond delay="0"/>
                                          </p:stCondLst>
                                        </p:cTn>
                                        <p:tgtEl>
                                          <p:spTgt spid="101379">
                                            <p:txEl>
                                              <p:pRg st="7" end="7"/>
                                            </p:txEl>
                                          </p:spTgt>
                                        </p:tgtEl>
                                      </p:cBhvr>
                                    </p:animEffect>
                                    <p:anim calcmode="lin" valueType="num">
                                      <p:cBhvr>
                                        <p:cTn id="51" dur="500" fill="hold">
                                          <p:stCondLst>
                                            <p:cond delay="0"/>
                                          </p:stCondLst>
                                        </p:cTn>
                                        <p:tgtEl>
                                          <p:spTgt spid="101379">
                                            <p:txEl>
                                              <p:pRg st="7" end="7"/>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1013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0" presetClass="entr" presetSubtype="0" fill="hold" grpId="0" nodeType="clickEffect">
                                  <p:stCondLst>
                                    <p:cond delay="0"/>
                                  </p:stCondLst>
                                  <p:iterate type="lt">
                                    <p:tmPct val="10000"/>
                                  </p:iterate>
                                  <p:childTnLst>
                                    <p:set>
                                      <p:cBhvr>
                                        <p:cTn id="56" dur="1" fill="hold">
                                          <p:stCondLst>
                                            <p:cond delay="0"/>
                                          </p:stCondLst>
                                        </p:cTn>
                                        <p:tgtEl>
                                          <p:spTgt spid="101379">
                                            <p:txEl>
                                              <p:pRg st="8" end="8"/>
                                            </p:txEl>
                                          </p:spTgt>
                                        </p:tgtEl>
                                        <p:attrNameLst>
                                          <p:attrName>style.visibility</p:attrName>
                                        </p:attrNameLst>
                                      </p:cBhvr>
                                      <p:to>
                                        <p:strVal val="visible"/>
                                      </p:to>
                                    </p:set>
                                    <p:animEffect transition="in" filter="fade">
                                      <p:cBhvr>
                                        <p:cTn id="57" dur="500">
                                          <p:stCondLst>
                                            <p:cond delay="0"/>
                                          </p:stCondLst>
                                        </p:cTn>
                                        <p:tgtEl>
                                          <p:spTgt spid="101379">
                                            <p:txEl>
                                              <p:pRg st="8" end="8"/>
                                            </p:txEl>
                                          </p:spTgt>
                                        </p:tgtEl>
                                      </p:cBhvr>
                                    </p:animEffect>
                                    <p:anim calcmode="lin" valueType="num">
                                      <p:cBhvr>
                                        <p:cTn id="58" dur="500" fill="hold">
                                          <p:stCondLst>
                                            <p:cond delay="0"/>
                                          </p:stCondLst>
                                        </p:cTn>
                                        <p:tgtEl>
                                          <p:spTgt spid="101379">
                                            <p:txEl>
                                              <p:pRg st="8" end="8"/>
                                            </p:txEl>
                                          </p:spTgt>
                                        </p:tgtEl>
                                        <p:attrNameLst>
                                          <p:attrName>ppt_x</p:attrName>
                                        </p:attrNameLst>
                                      </p:cBhvr>
                                      <p:tavLst>
                                        <p:tav tm="0">
                                          <p:val>
                                            <p:strVal val="#ppt_x-.1"/>
                                          </p:val>
                                        </p:tav>
                                        <p:tav tm="100000">
                                          <p:val>
                                            <p:strVal val="#ppt_x"/>
                                          </p:val>
                                        </p:tav>
                                      </p:tavLst>
                                    </p:anim>
                                    <p:anim calcmode="lin" valueType="num">
                                      <p:cBhvr>
                                        <p:cTn id="59" dur="500" fill="hold">
                                          <p:stCondLst>
                                            <p:cond delay="0"/>
                                          </p:stCondLst>
                                        </p:cTn>
                                        <p:tgtEl>
                                          <p:spTgt spid="10137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101379">
                                            <p:txEl>
                                              <p:pRg st="9" end="9"/>
                                            </p:txEl>
                                          </p:spTgt>
                                        </p:tgtEl>
                                        <p:attrNameLst>
                                          <p:attrName>style.visibility</p:attrName>
                                        </p:attrNameLst>
                                      </p:cBhvr>
                                      <p:to>
                                        <p:strVal val="visible"/>
                                      </p:to>
                                    </p:set>
                                    <p:animEffect transition="in" filter="fade">
                                      <p:cBhvr>
                                        <p:cTn id="64" dur="500">
                                          <p:stCondLst>
                                            <p:cond delay="0"/>
                                          </p:stCondLst>
                                        </p:cTn>
                                        <p:tgtEl>
                                          <p:spTgt spid="101379">
                                            <p:txEl>
                                              <p:pRg st="9" end="9"/>
                                            </p:txEl>
                                          </p:spTgt>
                                        </p:tgtEl>
                                      </p:cBhvr>
                                    </p:animEffect>
                                    <p:anim calcmode="lin" valueType="num">
                                      <p:cBhvr>
                                        <p:cTn id="65" dur="500" fill="hold">
                                          <p:stCondLst>
                                            <p:cond delay="0"/>
                                          </p:stCondLst>
                                        </p:cTn>
                                        <p:tgtEl>
                                          <p:spTgt spid="101379">
                                            <p:txEl>
                                              <p:pRg st="9" end="9"/>
                                            </p:txEl>
                                          </p:spTgt>
                                        </p:tgtEl>
                                        <p:attrNameLst>
                                          <p:attrName>ppt_x</p:attrName>
                                        </p:attrNameLst>
                                      </p:cBhvr>
                                      <p:tavLst>
                                        <p:tav tm="0">
                                          <p:val>
                                            <p:strVal val="#ppt_x-.1"/>
                                          </p:val>
                                        </p:tav>
                                        <p:tav tm="100000">
                                          <p:val>
                                            <p:strVal val="#ppt_x"/>
                                          </p:val>
                                        </p:tav>
                                      </p:tavLst>
                                    </p:anim>
                                    <p:anim calcmode="lin" valueType="num">
                                      <p:cBhvr>
                                        <p:cTn id="66" dur="500" fill="hold">
                                          <p:stCondLst>
                                            <p:cond delay="0"/>
                                          </p:stCondLst>
                                        </p:cTn>
                                        <p:tgtEl>
                                          <p:spTgt spid="10137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0" presetClass="entr" presetSubtype="0" fill="hold" grpId="0" nodeType="clickEffect">
                                  <p:stCondLst>
                                    <p:cond delay="0"/>
                                  </p:stCondLst>
                                  <p:iterate type="lt">
                                    <p:tmPct val="10000"/>
                                  </p:iterate>
                                  <p:childTnLst>
                                    <p:set>
                                      <p:cBhvr>
                                        <p:cTn id="70" dur="1" fill="hold">
                                          <p:stCondLst>
                                            <p:cond delay="0"/>
                                          </p:stCondLst>
                                        </p:cTn>
                                        <p:tgtEl>
                                          <p:spTgt spid="101379">
                                            <p:txEl>
                                              <p:pRg st="10" end="10"/>
                                            </p:txEl>
                                          </p:spTgt>
                                        </p:tgtEl>
                                        <p:attrNameLst>
                                          <p:attrName>style.visibility</p:attrName>
                                        </p:attrNameLst>
                                      </p:cBhvr>
                                      <p:to>
                                        <p:strVal val="visible"/>
                                      </p:to>
                                    </p:set>
                                    <p:animEffect transition="in" filter="fade">
                                      <p:cBhvr>
                                        <p:cTn id="71" dur="500">
                                          <p:stCondLst>
                                            <p:cond delay="0"/>
                                          </p:stCondLst>
                                        </p:cTn>
                                        <p:tgtEl>
                                          <p:spTgt spid="101379">
                                            <p:txEl>
                                              <p:pRg st="10" end="10"/>
                                            </p:txEl>
                                          </p:spTgt>
                                        </p:tgtEl>
                                      </p:cBhvr>
                                    </p:animEffect>
                                    <p:anim calcmode="lin" valueType="num">
                                      <p:cBhvr>
                                        <p:cTn id="72" dur="500" fill="hold">
                                          <p:stCondLst>
                                            <p:cond delay="0"/>
                                          </p:stCondLst>
                                        </p:cTn>
                                        <p:tgtEl>
                                          <p:spTgt spid="101379">
                                            <p:txEl>
                                              <p:pRg st="10" end="10"/>
                                            </p:txEl>
                                          </p:spTgt>
                                        </p:tgtEl>
                                        <p:attrNameLst>
                                          <p:attrName>ppt_x</p:attrName>
                                        </p:attrNameLst>
                                      </p:cBhvr>
                                      <p:tavLst>
                                        <p:tav tm="0">
                                          <p:val>
                                            <p:strVal val="#ppt_x-.1"/>
                                          </p:val>
                                        </p:tav>
                                        <p:tav tm="100000">
                                          <p:val>
                                            <p:strVal val="#ppt_x"/>
                                          </p:val>
                                        </p:tav>
                                      </p:tavLst>
                                    </p:anim>
                                    <p:anim calcmode="lin" valueType="num">
                                      <p:cBhvr>
                                        <p:cTn id="73" dur="500" fill="hold">
                                          <p:stCondLst>
                                            <p:cond delay="0"/>
                                          </p:stCondLst>
                                        </p:cTn>
                                        <p:tgtEl>
                                          <p:spTgt spid="10137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0" presetClass="entr" presetSubtype="0" fill="hold" grpId="0" nodeType="clickEffect">
                                  <p:stCondLst>
                                    <p:cond delay="0"/>
                                  </p:stCondLst>
                                  <p:iterate type="lt">
                                    <p:tmPct val="10000"/>
                                  </p:iterate>
                                  <p:childTnLst>
                                    <p:set>
                                      <p:cBhvr>
                                        <p:cTn id="77" dur="1" fill="hold">
                                          <p:stCondLst>
                                            <p:cond delay="0"/>
                                          </p:stCondLst>
                                        </p:cTn>
                                        <p:tgtEl>
                                          <p:spTgt spid="101379">
                                            <p:txEl>
                                              <p:pRg st="12" end="12"/>
                                            </p:txEl>
                                          </p:spTgt>
                                        </p:tgtEl>
                                        <p:attrNameLst>
                                          <p:attrName>style.visibility</p:attrName>
                                        </p:attrNameLst>
                                      </p:cBhvr>
                                      <p:to>
                                        <p:strVal val="visible"/>
                                      </p:to>
                                    </p:set>
                                    <p:animEffect transition="in" filter="fade">
                                      <p:cBhvr>
                                        <p:cTn id="78" dur="500">
                                          <p:stCondLst>
                                            <p:cond delay="0"/>
                                          </p:stCondLst>
                                        </p:cTn>
                                        <p:tgtEl>
                                          <p:spTgt spid="101379">
                                            <p:txEl>
                                              <p:pRg st="12" end="12"/>
                                            </p:txEl>
                                          </p:spTgt>
                                        </p:tgtEl>
                                      </p:cBhvr>
                                    </p:animEffect>
                                    <p:anim calcmode="lin" valueType="num">
                                      <p:cBhvr>
                                        <p:cTn id="79" dur="500" fill="hold">
                                          <p:stCondLst>
                                            <p:cond delay="0"/>
                                          </p:stCondLst>
                                        </p:cTn>
                                        <p:tgtEl>
                                          <p:spTgt spid="101379">
                                            <p:txEl>
                                              <p:pRg st="12" end="12"/>
                                            </p:txEl>
                                          </p:spTgt>
                                        </p:tgtEl>
                                        <p:attrNameLst>
                                          <p:attrName>ppt_x</p:attrName>
                                        </p:attrNameLst>
                                      </p:cBhvr>
                                      <p:tavLst>
                                        <p:tav tm="0">
                                          <p:val>
                                            <p:strVal val="#ppt_x-.1"/>
                                          </p:val>
                                        </p:tav>
                                        <p:tav tm="100000">
                                          <p:val>
                                            <p:strVal val="#ppt_x"/>
                                          </p:val>
                                        </p:tav>
                                      </p:tavLst>
                                    </p:anim>
                                    <p:anim calcmode="lin" valueType="num">
                                      <p:cBhvr>
                                        <p:cTn id="80" dur="500" fill="hold">
                                          <p:stCondLst>
                                            <p:cond delay="0"/>
                                          </p:stCondLst>
                                        </p:cTn>
                                        <p:tgtEl>
                                          <p:spTgt spid="101379">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09600"/>
            <a:ext cx="8229600" cy="5867400"/>
          </a:xfrm>
        </p:spPr>
        <p:txBody>
          <a:bodyPr>
            <a:normAutofit/>
          </a:bodyPr>
          <a:lstStyle/>
          <a:p>
            <a:pPr algn="just">
              <a:lnSpc>
                <a:spcPct val="80000"/>
              </a:lnSpc>
              <a:buFont typeface="Arial" panose="020B0604020202020204" pitchFamily="34" charset="0"/>
              <a:buNone/>
            </a:pPr>
            <a:r>
              <a:rPr lang="en-US" sz="2000"/>
              <a:t>	</a:t>
            </a:r>
            <a:r>
              <a:rPr lang="en-US" sz="2400">
                <a:solidFill>
                  <a:schemeClr val="folHlink"/>
                </a:solidFill>
              </a:rPr>
              <a:t>Pendapatan atau dapat juga disebut keuntungan, adalah merupakan selisih antara penerimaan total dengan biaya total. Dimana biaya itu terdiri dari biaya tetap dan biaya tidak tetap. Secara matematis analisis pendapatan dapat ditulis dan digambarkan sebagai berikut (Soekartawi, 2002):</a:t>
            </a:r>
          </a:p>
          <a:p>
            <a:pPr>
              <a:lnSpc>
                <a:spcPct val="80000"/>
              </a:lnSpc>
              <a:buFont typeface="Arial" panose="020B0604020202020204" pitchFamily="34" charset="0"/>
              <a:buNone/>
            </a:pPr>
            <a:r>
              <a:rPr lang="en-US" sz="2000">
                <a:solidFill>
                  <a:schemeClr val="folHlink"/>
                </a:solidFill>
              </a:rPr>
              <a:t>		  Y = TR-TC</a:t>
            </a:r>
          </a:p>
          <a:p>
            <a:pPr>
              <a:lnSpc>
                <a:spcPct val="80000"/>
              </a:lnSpc>
              <a:buFont typeface="Arial" panose="020B0604020202020204" pitchFamily="34" charset="0"/>
              <a:buNone/>
            </a:pPr>
            <a:r>
              <a:rPr lang="en-US" sz="2000">
                <a:solidFill>
                  <a:schemeClr val="folHlink"/>
                </a:solidFill>
              </a:rPr>
              <a:t>		TR = PxQ</a:t>
            </a:r>
          </a:p>
          <a:p>
            <a:pPr>
              <a:lnSpc>
                <a:spcPct val="80000"/>
              </a:lnSpc>
              <a:buFont typeface="Arial" panose="020B0604020202020204" pitchFamily="34" charset="0"/>
              <a:buNone/>
            </a:pPr>
            <a:r>
              <a:rPr lang="en-US" sz="2000">
                <a:solidFill>
                  <a:schemeClr val="folHlink"/>
                </a:solidFill>
              </a:rPr>
              <a:t>                TC = TFC + TVC</a:t>
            </a:r>
          </a:p>
          <a:p>
            <a:pPr>
              <a:lnSpc>
                <a:spcPct val="80000"/>
              </a:lnSpc>
              <a:buFont typeface="Arial" panose="020B0604020202020204" pitchFamily="34" charset="0"/>
              <a:buNone/>
            </a:pPr>
            <a:r>
              <a:rPr lang="es-NI" sz="2000">
                <a:solidFill>
                  <a:schemeClr val="folHlink"/>
                </a:solidFill>
              </a:rPr>
              <a:t>Keterangan:</a:t>
            </a:r>
            <a:endParaRPr lang="en-US" sz="2000">
              <a:solidFill>
                <a:schemeClr val="folHlink"/>
              </a:solidFill>
            </a:endParaRPr>
          </a:p>
          <a:p>
            <a:pPr>
              <a:lnSpc>
                <a:spcPct val="80000"/>
              </a:lnSpc>
              <a:buFont typeface="Arial" panose="020B0604020202020204" pitchFamily="34" charset="0"/>
              <a:buNone/>
            </a:pPr>
            <a:r>
              <a:rPr lang="en-US" sz="2000">
                <a:solidFill>
                  <a:schemeClr val="folHlink"/>
                </a:solidFill>
              </a:rPr>
              <a:t>	</a:t>
            </a:r>
            <a:r>
              <a:rPr lang="id-ID" sz="2000">
                <a:solidFill>
                  <a:schemeClr val="folHlink"/>
                </a:solidFill>
              </a:rPr>
              <a:t>Y </a:t>
            </a:r>
            <a:r>
              <a:rPr lang="en-US" sz="2000">
                <a:solidFill>
                  <a:schemeClr val="folHlink"/>
                </a:solidFill>
              </a:rPr>
              <a:t>    </a:t>
            </a:r>
            <a:r>
              <a:rPr lang="id-ID" sz="2000">
                <a:solidFill>
                  <a:schemeClr val="folHlink"/>
                </a:solidFill>
              </a:rPr>
              <a:t>= Pendapatan (Rp)</a:t>
            </a:r>
            <a:endParaRPr lang="en-US" sz="2000">
              <a:solidFill>
                <a:schemeClr val="folHlink"/>
              </a:solidFill>
            </a:endParaRPr>
          </a:p>
          <a:p>
            <a:pPr>
              <a:lnSpc>
                <a:spcPct val="80000"/>
              </a:lnSpc>
              <a:buFont typeface="Arial" panose="020B0604020202020204" pitchFamily="34" charset="0"/>
              <a:buNone/>
            </a:pPr>
            <a:r>
              <a:rPr lang="en-US" sz="2000">
                <a:solidFill>
                  <a:schemeClr val="folHlink"/>
                </a:solidFill>
              </a:rPr>
              <a:t>	</a:t>
            </a:r>
            <a:r>
              <a:rPr lang="id-ID" sz="2000">
                <a:solidFill>
                  <a:schemeClr val="folHlink"/>
                </a:solidFill>
              </a:rPr>
              <a:t>TR </a:t>
            </a:r>
            <a:r>
              <a:rPr lang="en-US" sz="2000">
                <a:solidFill>
                  <a:schemeClr val="folHlink"/>
                </a:solidFill>
              </a:rPr>
              <a:t>  </a:t>
            </a:r>
            <a:r>
              <a:rPr lang="id-ID" sz="2000">
                <a:solidFill>
                  <a:schemeClr val="folHlink"/>
                </a:solidFill>
              </a:rPr>
              <a:t>= Total Penerimaan (Rp)</a:t>
            </a:r>
            <a:endParaRPr lang="en-US" sz="2000">
              <a:solidFill>
                <a:schemeClr val="folHlink"/>
              </a:solidFill>
            </a:endParaRPr>
          </a:p>
          <a:p>
            <a:pPr>
              <a:lnSpc>
                <a:spcPct val="80000"/>
              </a:lnSpc>
              <a:buFont typeface="Arial" panose="020B0604020202020204" pitchFamily="34" charset="0"/>
              <a:buNone/>
            </a:pPr>
            <a:r>
              <a:rPr lang="en-US" sz="2000">
                <a:solidFill>
                  <a:schemeClr val="folHlink"/>
                </a:solidFill>
              </a:rPr>
              <a:t>	TC   = Total Biaya (Rp)</a:t>
            </a:r>
          </a:p>
          <a:p>
            <a:pPr>
              <a:lnSpc>
                <a:spcPct val="80000"/>
              </a:lnSpc>
              <a:buFont typeface="Arial" panose="020B0604020202020204" pitchFamily="34" charset="0"/>
              <a:buNone/>
            </a:pPr>
            <a:r>
              <a:rPr lang="en-US" sz="2000">
                <a:solidFill>
                  <a:schemeClr val="folHlink"/>
                </a:solidFill>
              </a:rPr>
              <a:t>	</a:t>
            </a:r>
            <a:r>
              <a:rPr lang="id-ID" sz="2000">
                <a:solidFill>
                  <a:schemeClr val="folHlink"/>
                </a:solidFill>
              </a:rPr>
              <a:t>P </a:t>
            </a:r>
            <a:r>
              <a:rPr lang="en-US" sz="2000">
                <a:solidFill>
                  <a:schemeClr val="folHlink"/>
                </a:solidFill>
              </a:rPr>
              <a:t>    </a:t>
            </a:r>
            <a:r>
              <a:rPr lang="id-ID" sz="2000">
                <a:solidFill>
                  <a:schemeClr val="folHlink"/>
                </a:solidFill>
              </a:rPr>
              <a:t>= Harga per satuan (Rp)</a:t>
            </a:r>
            <a:endParaRPr lang="en-US" sz="2000">
              <a:solidFill>
                <a:schemeClr val="folHlink"/>
              </a:solidFill>
            </a:endParaRPr>
          </a:p>
          <a:p>
            <a:pPr>
              <a:lnSpc>
                <a:spcPct val="80000"/>
              </a:lnSpc>
              <a:buFont typeface="Arial" panose="020B0604020202020204" pitchFamily="34" charset="0"/>
              <a:buNone/>
            </a:pPr>
            <a:r>
              <a:rPr lang="en-US" sz="2000">
                <a:solidFill>
                  <a:schemeClr val="folHlink"/>
                </a:solidFill>
              </a:rPr>
              <a:t>	</a:t>
            </a:r>
            <a:r>
              <a:rPr lang="id-ID" sz="2000">
                <a:solidFill>
                  <a:schemeClr val="folHlink"/>
                </a:solidFill>
              </a:rPr>
              <a:t>Q </a:t>
            </a:r>
            <a:r>
              <a:rPr lang="en-US" sz="2000">
                <a:solidFill>
                  <a:schemeClr val="folHlink"/>
                </a:solidFill>
              </a:rPr>
              <a:t>   </a:t>
            </a:r>
            <a:r>
              <a:rPr lang="id-ID" sz="2000">
                <a:solidFill>
                  <a:schemeClr val="folHlink"/>
                </a:solidFill>
              </a:rPr>
              <a:t>= Jumlah Produksi (kg)</a:t>
            </a:r>
            <a:endParaRPr lang="en-US" sz="2000">
              <a:solidFill>
                <a:schemeClr val="folHlink"/>
              </a:solidFill>
            </a:endParaRPr>
          </a:p>
          <a:p>
            <a:pPr>
              <a:lnSpc>
                <a:spcPct val="80000"/>
              </a:lnSpc>
              <a:buFont typeface="Arial" panose="020B0604020202020204" pitchFamily="34" charset="0"/>
              <a:buNone/>
            </a:pPr>
            <a:r>
              <a:rPr lang="en-US" sz="2000">
                <a:solidFill>
                  <a:schemeClr val="folHlink"/>
                </a:solidFill>
              </a:rPr>
              <a:t>	</a:t>
            </a:r>
            <a:r>
              <a:rPr lang="id-ID" sz="2000">
                <a:solidFill>
                  <a:schemeClr val="folHlink"/>
                </a:solidFill>
              </a:rPr>
              <a:t>TVC= Total Biaya Variabel (Rp)</a:t>
            </a:r>
            <a:endParaRPr lang="en-US" sz="2000">
              <a:solidFill>
                <a:schemeClr val="folHlink"/>
              </a:solidFill>
            </a:endParaRPr>
          </a:p>
          <a:p>
            <a:pPr>
              <a:lnSpc>
                <a:spcPct val="80000"/>
              </a:lnSpc>
              <a:buFont typeface="Arial" panose="020B0604020202020204" pitchFamily="34" charset="0"/>
              <a:buNone/>
            </a:pPr>
            <a:r>
              <a:rPr lang="en-US" sz="2000">
                <a:solidFill>
                  <a:schemeClr val="folHlink"/>
                </a:solidFill>
              </a:rPr>
              <a:t>	</a:t>
            </a:r>
            <a:r>
              <a:rPr lang="id-ID" sz="2000">
                <a:solidFill>
                  <a:schemeClr val="folHlink"/>
                </a:solidFill>
              </a:rPr>
              <a:t>TFC= Total Biaya Tetap (Rp)</a:t>
            </a:r>
            <a:endParaRPr lang="en-US" sz="2000">
              <a:solidFill>
                <a:schemeClr val="folHlink"/>
              </a:solidFill>
            </a:endParaRPr>
          </a:p>
          <a:p>
            <a:pPr>
              <a:lnSpc>
                <a:spcPct val="80000"/>
              </a:lnSpc>
              <a:buFont typeface="Arial" panose="020B0604020202020204" pitchFamily="34" charset="0"/>
              <a:buNone/>
            </a:pPr>
            <a:r>
              <a:rPr lang="es-ES" sz="2000">
                <a:solidFill>
                  <a:schemeClr val="folHlink"/>
                </a:solidFill>
              </a:rPr>
              <a:t> </a:t>
            </a:r>
            <a:endParaRPr lang="en-US" sz="2000">
              <a:solidFill>
                <a:schemeClr val="folHlink"/>
              </a:solidFill>
            </a:endParaRPr>
          </a:p>
          <a:p>
            <a:pPr>
              <a:lnSpc>
                <a:spcPct val="80000"/>
              </a:lnSpc>
              <a:buFont typeface="Arial" panose="020B0604020202020204" pitchFamily="34" charset="0"/>
              <a:buNone/>
            </a:pPr>
            <a:endParaRPr lang="en-US" sz="2000">
              <a:solidFill>
                <a:schemeClr val="folHlin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53343"/>
            <a:ext cx="7886700" cy="1325563"/>
          </a:xfrm>
        </p:spPr>
        <p:txBody>
          <a:bodyPr/>
          <a:lstStyle/>
          <a:p>
            <a:r>
              <a:rPr lang="en-US" sz="3600" dirty="0" err="1">
                <a:effectLst>
                  <a:glow rad="228600">
                    <a:schemeClr val="accent4">
                      <a:satMod val="175000"/>
                      <a:alpha val="40000"/>
                    </a:schemeClr>
                  </a:glow>
                </a:effectLst>
                <a:latin typeface="Aharoni" pitchFamily="2" charset="-79"/>
                <a:cs typeface="Aharoni" pitchFamily="2" charset="-79"/>
              </a:rPr>
              <a:t>Analisa</a:t>
            </a:r>
            <a:r>
              <a:rPr lang="en-US" sz="3600" dirty="0">
                <a:effectLst>
                  <a:glow rad="228600">
                    <a:schemeClr val="accent4">
                      <a:satMod val="175000"/>
                      <a:alpha val="40000"/>
                    </a:schemeClr>
                  </a:glow>
                </a:effectLst>
                <a:latin typeface="Aharoni" pitchFamily="2" charset="-79"/>
                <a:cs typeface="Aharoni" pitchFamily="2" charset="-79"/>
              </a:rPr>
              <a:t> </a:t>
            </a:r>
            <a:r>
              <a:rPr lang="en-US" sz="3600" dirty="0" err="1">
                <a:effectLst>
                  <a:glow rad="228600">
                    <a:schemeClr val="accent4">
                      <a:satMod val="175000"/>
                      <a:alpha val="40000"/>
                    </a:schemeClr>
                  </a:glow>
                </a:effectLst>
                <a:latin typeface="Aharoni" pitchFamily="2" charset="-79"/>
                <a:cs typeface="Aharoni" pitchFamily="2" charset="-79"/>
              </a:rPr>
              <a:t>Keuangan</a:t>
            </a:r>
            <a:r>
              <a:rPr lang="en-US" sz="3600" dirty="0">
                <a:effectLst>
                  <a:glow rad="228600">
                    <a:schemeClr val="accent4">
                      <a:satMod val="175000"/>
                      <a:alpha val="40000"/>
                    </a:schemeClr>
                  </a:glow>
                </a:effectLst>
                <a:latin typeface="Aharoni" pitchFamily="2" charset="-79"/>
                <a:cs typeface="Aharoni" pitchFamily="2" charset="-79"/>
              </a:rPr>
              <a:t> Usaha </a:t>
            </a:r>
            <a:r>
              <a:rPr lang="en-US" sz="3600" dirty="0" err="1">
                <a:effectLst>
                  <a:glow rad="228600">
                    <a:schemeClr val="accent4">
                      <a:satMod val="175000"/>
                      <a:alpha val="40000"/>
                    </a:schemeClr>
                  </a:glow>
                </a:effectLst>
                <a:latin typeface="Aharoni" pitchFamily="2" charset="-79"/>
                <a:cs typeface="Aharoni" pitchFamily="2" charset="-79"/>
              </a:rPr>
              <a:t>Peternakan</a:t>
            </a:r>
            <a:endParaRPr lang="id-ID" sz="3600" dirty="0">
              <a:effectLst>
                <a:glow rad="228600">
                  <a:schemeClr val="accent4">
                    <a:satMod val="175000"/>
                    <a:alpha val="40000"/>
                  </a:schemeClr>
                </a:glow>
              </a:effectLst>
              <a:latin typeface="Aharoni" pitchFamily="2" charset="-79"/>
              <a:cs typeface="Aharoni" pitchFamily="2" charset="-79"/>
            </a:endParaRPr>
          </a:p>
        </p:txBody>
      </p:sp>
      <p:sp>
        <p:nvSpPr>
          <p:cNvPr id="3" name="Content Placeholder 2"/>
          <p:cNvSpPr>
            <a:spLocks noGrp="1"/>
          </p:cNvSpPr>
          <p:nvPr>
            <p:ph idx="1"/>
          </p:nvPr>
        </p:nvSpPr>
        <p:spPr>
          <a:xfrm>
            <a:off x="609600" y="1815692"/>
            <a:ext cx="7886700" cy="4351338"/>
          </a:xfrm>
        </p:spPr>
        <p:txBody>
          <a:bodyPr>
            <a:normAutofit/>
          </a:bodyPr>
          <a:lstStyle/>
          <a:p>
            <a:pPr algn="ctr"/>
            <a:r>
              <a:rPr lang="en-US" dirty="0" err="1"/>
              <a:t>oleh</a:t>
            </a:r>
            <a:r>
              <a:rPr lang="en-US" dirty="0"/>
              <a:t> </a:t>
            </a:r>
          </a:p>
          <a:p>
            <a:pPr algn="ctr"/>
            <a:r>
              <a:rPr lang="en-US" sz="2400" dirty="0">
                <a:latin typeface="Arial Black" panose="020B0A04020102020204" charset="0"/>
                <a:cs typeface="Arial Black" panose="020B0A04020102020204" charset="0"/>
              </a:rPr>
              <a:t>Dr. </a:t>
            </a:r>
            <a:r>
              <a:rPr lang="en-US" sz="2400" dirty="0" err="1">
                <a:latin typeface="Arial Black" panose="020B0A04020102020204" charset="0"/>
                <a:cs typeface="Arial Black" panose="020B0A04020102020204" charset="0"/>
              </a:rPr>
              <a:t>Nurhayati</a:t>
            </a:r>
            <a:r>
              <a:rPr lang="en-US" sz="2400" dirty="0">
                <a:latin typeface="Arial Black" panose="020B0A04020102020204" charset="0"/>
                <a:cs typeface="Arial Black" panose="020B0A04020102020204" charset="0"/>
              </a:rPr>
              <a:t>, </a:t>
            </a:r>
            <a:r>
              <a:rPr lang="en-US" sz="2400" dirty="0" err="1">
                <a:latin typeface="Arial Black" panose="020B0A04020102020204" charset="0"/>
                <a:cs typeface="Arial Black" panose="020B0A04020102020204" charset="0"/>
              </a:rPr>
              <a:t>S.Pt</a:t>
            </a:r>
            <a:r>
              <a:rPr lang="en-US" sz="2400" dirty="0">
                <a:latin typeface="Arial Black" panose="020B0A04020102020204" charset="0"/>
                <a:cs typeface="Arial Black" panose="020B0A04020102020204" charset="0"/>
              </a:rPr>
              <a:t>, M.M</a:t>
            </a:r>
          </a:p>
          <a:p>
            <a:pPr algn="ctr"/>
            <a:r>
              <a:rPr lang="en-US" sz="2400" dirty="0" err="1">
                <a:latin typeface="Arial Black" panose="020B0A04020102020204" charset="0"/>
                <a:cs typeface="Arial Black" panose="020B0A04020102020204" charset="0"/>
              </a:rPr>
              <a:t>Fakultas</a:t>
            </a:r>
            <a:r>
              <a:rPr lang="en-US" sz="2400" dirty="0">
                <a:latin typeface="Arial Black" panose="020B0A04020102020204" charset="0"/>
                <a:cs typeface="Arial Black" panose="020B0A04020102020204" charset="0"/>
              </a:rPr>
              <a:t> </a:t>
            </a:r>
            <a:r>
              <a:rPr lang="en-US" sz="2400" dirty="0" err="1">
                <a:latin typeface="Arial Black" panose="020B0A04020102020204" charset="0"/>
                <a:cs typeface="Arial Black" panose="020B0A04020102020204" charset="0"/>
              </a:rPr>
              <a:t>Peternakan</a:t>
            </a:r>
            <a:r>
              <a:rPr lang="en-US" sz="2400" dirty="0">
                <a:latin typeface="Arial Black" panose="020B0A04020102020204" charset="0"/>
                <a:cs typeface="Arial Black" panose="020B0A04020102020204" charset="0"/>
              </a:rPr>
              <a:t> </a:t>
            </a:r>
          </a:p>
          <a:p>
            <a:pPr algn="ctr"/>
            <a:r>
              <a:rPr lang="en-US" sz="2400" dirty="0" err="1">
                <a:latin typeface="Arial Black" panose="020B0A04020102020204" charset="0"/>
                <a:cs typeface="Arial Black" panose="020B0A04020102020204" charset="0"/>
              </a:rPr>
              <a:t>Universitas</a:t>
            </a:r>
            <a:r>
              <a:rPr lang="en-US" sz="2400" dirty="0">
                <a:latin typeface="Arial Black" panose="020B0A04020102020204" charset="0"/>
                <a:cs typeface="Arial Black" panose="020B0A04020102020204" charset="0"/>
              </a:rPr>
              <a:t> </a:t>
            </a:r>
            <a:r>
              <a:rPr lang="en-US" sz="2400" dirty="0" err="1">
                <a:latin typeface="Arial Black" panose="020B0A04020102020204" charset="0"/>
                <a:cs typeface="Arial Black" panose="020B0A04020102020204" charset="0"/>
              </a:rPr>
              <a:t>Andalas</a:t>
            </a:r>
            <a:endParaRPr lang="en-US" sz="2400" dirty="0">
              <a:latin typeface="Arial Black" panose="020B0A04020102020204" charset="0"/>
              <a:cs typeface="Arial Black" panose="020B0A04020102020204" charset="0"/>
            </a:endParaRPr>
          </a:p>
        </p:txBody>
      </p:sp>
      <p:pic>
        <p:nvPicPr>
          <p:cNvPr id="4" name="Picture 3"/>
          <p:cNvPicPr>
            <a:picLocks noChangeAspect="1"/>
          </p:cNvPicPr>
          <p:nvPr/>
        </p:nvPicPr>
        <p:blipFill rotWithShape="1">
          <a:blip r:embed="rId2"/>
          <a:srcRect l="1627" t="23432" r="2795" b="24610"/>
          <a:stretch/>
        </p:blipFill>
        <p:spPr>
          <a:xfrm>
            <a:off x="85825" y="53311"/>
            <a:ext cx="1819175" cy="556289"/>
          </a:xfrm>
          <a:prstGeom prst="rect">
            <a:avLst/>
          </a:prstGeom>
        </p:spPr>
      </p:pic>
    </p:spTree>
    <p:extLst>
      <p:ext uri="{BB962C8B-B14F-4D97-AF65-F5344CB8AC3E}">
        <p14:creationId xmlns:p14="http://schemas.microsoft.com/office/powerpoint/2010/main" val="242544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103045"/>
            <a:ext cx="9144000" cy="445635"/>
          </a:xfrm>
          <a:prstGeom prst="rect">
            <a:avLst/>
          </a:prstGeom>
        </p:spPr>
        <p:txBody>
          <a:bodyPr wrap="square">
            <a:spAutoFit/>
          </a:bodyPr>
          <a:lstStyle/>
          <a:p>
            <a:pPr algn="ctr">
              <a:lnSpc>
                <a:spcPct val="80000"/>
              </a:lnSpc>
              <a:buFont typeface="Arial" panose="020B0604020202020204" pitchFamily="34" charset="0"/>
              <a:buNone/>
            </a:pPr>
            <a:r>
              <a:rPr lang="id-ID" sz="2800" b="1" dirty="0">
                <a:solidFill>
                  <a:schemeClr val="accent6">
                    <a:lumMod val="50000"/>
                  </a:schemeClr>
                </a:solidFill>
              </a:rPr>
              <a:t>Faktor-Faktor yang Mempengaruhi Biaya dan Pendapatan</a:t>
            </a:r>
            <a:endParaRPr lang="en-US" sz="2800" dirty="0">
              <a:solidFill>
                <a:schemeClr val="accent6">
                  <a:lumMod val="50000"/>
                </a:schemeClr>
              </a:solidFill>
            </a:endParaRPr>
          </a:p>
        </p:txBody>
      </p:sp>
      <p:sp>
        <p:nvSpPr>
          <p:cNvPr id="3" name="Rectangle 2"/>
          <p:cNvSpPr/>
          <p:nvPr/>
        </p:nvSpPr>
        <p:spPr>
          <a:xfrm>
            <a:off x="90772" y="620688"/>
            <a:ext cx="7812360"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d-ID"/>
          </a:p>
        </p:txBody>
      </p:sp>
      <p:sp>
        <p:nvSpPr>
          <p:cNvPr id="7" name="Rectangle 6"/>
          <p:cNvSpPr/>
          <p:nvPr/>
        </p:nvSpPr>
        <p:spPr>
          <a:xfrm>
            <a:off x="8047148" y="620688"/>
            <a:ext cx="989348" cy="2160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a:p>
        </p:txBody>
      </p:sp>
      <p:sp>
        <p:nvSpPr>
          <p:cNvPr id="5" name="Rectangle 4"/>
          <p:cNvSpPr/>
          <p:nvPr/>
        </p:nvSpPr>
        <p:spPr>
          <a:xfrm>
            <a:off x="162780" y="980728"/>
            <a:ext cx="4193196" cy="1728192"/>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lgn="just">
              <a:buFont typeface="+mj-lt"/>
              <a:buAutoNum type="arabicPeriod"/>
            </a:pPr>
            <a:r>
              <a:rPr lang="id-ID" dirty="0">
                <a:solidFill>
                  <a:schemeClr val="accent6">
                    <a:lumMod val="50000"/>
                  </a:schemeClr>
                </a:solidFill>
              </a:rPr>
              <a:t>Umur Petani</a:t>
            </a:r>
          </a:p>
          <a:p>
            <a:pPr marL="342900" indent="-342900" algn="just">
              <a:buFont typeface="+mj-lt"/>
              <a:buAutoNum type="arabicPeriod"/>
            </a:pPr>
            <a:r>
              <a:rPr lang="id-ID" dirty="0">
                <a:solidFill>
                  <a:schemeClr val="accent6">
                    <a:lumMod val="50000"/>
                  </a:schemeClr>
                </a:solidFill>
              </a:rPr>
              <a:t>Pendidikan, Pengetahuan, Pengalaman, Ketrampilan</a:t>
            </a:r>
          </a:p>
          <a:p>
            <a:pPr marL="342900" indent="-342900" algn="just">
              <a:buFont typeface="+mj-lt"/>
              <a:buAutoNum type="arabicPeriod"/>
            </a:pPr>
            <a:r>
              <a:rPr lang="id-ID" dirty="0">
                <a:solidFill>
                  <a:schemeClr val="accent6">
                    <a:lumMod val="50000"/>
                  </a:schemeClr>
                </a:solidFill>
              </a:rPr>
              <a:t>Jumlah tenaga kerja keluarga</a:t>
            </a:r>
          </a:p>
          <a:p>
            <a:pPr marL="342900" indent="-342900" algn="just">
              <a:buFont typeface="+mj-lt"/>
              <a:buAutoNum type="arabicPeriod"/>
            </a:pPr>
            <a:r>
              <a:rPr lang="id-ID" dirty="0">
                <a:solidFill>
                  <a:schemeClr val="accent6">
                    <a:lumMod val="50000"/>
                  </a:schemeClr>
                </a:solidFill>
              </a:rPr>
              <a:t>Luas lahan</a:t>
            </a:r>
          </a:p>
          <a:p>
            <a:pPr marL="342900" indent="-342900" algn="just">
              <a:buFont typeface="+mj-lt"/>
              <a:buAutoNum type="arabicPeriod"/>
            </a:pPr>
            <a:r>
              <a:rPr lang="id-ID" dirty="0">
                <a:solidFill>
                  <a:schemeClr val="accent6">
                    <a:lumMod val="50000"/>
                  </a:schemeClr>
                </a:solidFill>
              </a:rPr>
              <a:t>Modal</a:t>
            </a:r>
          </a:p>
        </p:txBody>
      </p:sp>
      <p:sp>
        <p:nvSpPr>
          <p:cNvPr id="9" name="Rectangle 8"/>
          <p:cNvSpPr/>
          <p:nvPr/>
        </p:nvSpPr>
        <p:spPr>
          <a:xfrm>
            <a:off x="4843300" y="980728"/>
            <a:ext cx="4193196" cy="1728192"/>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lgn="just">
              <a:buFont typeface="+mj-lt"/>
              <a:buAutoNum type="arabicPeriod"/>
            </a:pPr>
            <a:r>
              <a:rPr lang="id-ID" dirty="0">
                <a:solidFill>
                  <a:schemeClr val="accent6">
                    <a:lumMod val="50000"/>
                  </a:schemeClr>
                </a:solidFill>
              </a:rPr>
              <a:t>Input (Ketersediaan; Harga)</a:t>
            </a:r>
          </a:p>
          <a:p>
            <a:pPr marL="342900" indent="-342900" algn="just">
              <a:buFont typeface="+mj-lt"/>
              <a:buAutoNum type="arabicPeriod"/>
            </a:pPr>
            <a:r>
              <a:rPr lang="id-ID" dirty="0">
                <a:solidFill>
                  <a:schemeClr val="accent6">
                    <a:lumMod val="50000"/>
                  </a:schemeClr>
                </a:solidFill>
              </a:rPr>
              <a:t>Output (Permintaan; Harga)</a:t>
            </a:r>
          </a:p>
        </p:txBody>
      </p:sp>
      <p:cxnSp>
        <p:nvCxnSpPr>
          <p:cNvPr id="10" name="Straight Connector 9"/>
          <p:cNvCxnSpPr>
            <a:stCxn id="5" idx="2"/>
          </p:cNvCxnSpPr>
          <p:nvPr/>
        </p:nvCxnSpPr>
        <p:spPr>
          <a:xfrm>
            <a:off x="2259378" y="2708920"/>
            <a:ext cx="0" cy="576064"/>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6997197" y="2708920"/>
            <a:ext cx="0" cy="576064"/>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2259378" y="3284984"/>
            <a:ext cx="473781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4628287" y="3284984"/>
            <a:ext cx="0" cy="5040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Rectangle 15"/>
          <p:cNvSpPr/>
          <p:nvPr/>
        </p:nvSpPr>
        <p:spPr>
          <a:xfrm>
            <a:off x="3923928" y="3861048"/>
            <a:ext cx="1440160" cy="39604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accent6">
                    <a:lumMod val="50000"/>
                  </a:schemeClr>
                </a:solidFill>
              </a:rPr>
              <a:t>Usahatani</a:t>
            </a:r>
          </a:p>
        </p:txBody>
      </p:sp>
      <p:cxnSp>
        <p:nvCxnSpPr>
          <p:cNvPr id="18" name="Straight Arrow Connector 17"/>
          <p:cNvCxnSpPr/>
          <p:nvPr/>
        </p:nvCxnSpPr>
        <p:spPr>
          <a:xfrm>
            <a:off x="4644008" y="4257092"/>
            <a:ext cx="0" cy="5040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Rectangle 18"/>
          <p:cNvSpPr/>
          <p:nvPr/>
        </p:nvSpPr>
        <p:spPr>
          <a:xfrm>
            <a:off x="3275856" y="4797152"/>
            <a:ext cx="2808312" cy="39604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accent6">
                    <a:lumMod val="50000"/>
                  </a:schemeClr>
                </a:solidFill>
              </a:rPr>
              <a:t>Biaya dan Pendapatan</a:t>
            </a:r>
          </a:p>
        </p:txBody>
      </p:sp>
      <p:sp>
        <p:nvSpPr>
          <p:cNvPr id="21" name="Rectangle 20"/>
          <p:cNvSpPr/>
          <p:nvPr/>
        </p:nvSpPr>
        <p:spPr>
          <a:xfrm>
            <a:off x="191429" y="5589240"/>
            <a:ext cx="8873716" cy="923330"/>
          </a:xfrm>
          <a:prstGeom prst="rect">
            <a:avLst/>
          </a:prstGeom>
          <a:solidFill>
            <a:srgbClr val="FF0000"/>
          </a:solidFill>
        </p:spPr>
        <p:txBody>
          <a:bodyPr wrap="square">
            <a:spAutoFit/>
          </a:bodyPr>
          <a:lstStyle/>
          <a:p>
            <a:pPr fontAlgn="auto">
              <a:spcAft>
                <a:spcPts val="0"/>
              </a:spcAft>
              <a:defRPr/>
            </a:pPr>
            <a:r>
              <a:rPr lang="id-ID" dirty="0">
                <a:solidFill>
                  <a:srgbClr val="FFFF00"/>
                </a:solidFill>
                <a:latin typeface="Comic Sans MS" panose="030F0702030302020204" pitchFamily="66" charset="0"/>
              </a:rPr>
              <a:t>Faktor Manajemen : pengambilan keputusan dgn berbagai pertimbangan ekonomis shg diperoleh hasil yg memberikan pendapatan/keuntungan maksimal, dgn penggunaan faktor produksi scr optimal </a:t>
            </a:r>
            <a:r>
              <a:rPr lang="id-ID" dirty="0">
                <a:solidFill>
                  <a:srgbClr val="FFFF00"/>
                </a:solidFill>
                <a:latin typeface="Comic Sans MS" panose="030F0702030302020204" pitchFamily="66" charset="0"/>
                <a:sym typeface="Wingdings" panose="05000000000000000000" pitchFamily="2" charset="2"/>
              </a:rPr>
              <a:t> </a:t>
            </a:r>
            <a:r>
              <a:rPr lang="id-ID" dirty="0">
                <a:solidFill>
                  <a:srgbClr val="FFFF00"/>
                </a:solidFill>
                <a:latin typeface="Comic Sans MS" panose="030F0702030302020204" pitchFamily="66" charset="0"/>
              </a:rPr>
              <a:t>efisien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81000"/>
            <a:ext cx="8229600" cy="5745163"/>
          </a:xfrm>
        </p:spPr>
        <p:txBody>
          <a:bodyPr rtlCol="0">
            <a:normAutofit fontScale="92500" lnSpcReduction="20000"/>
          </a:bodyPr>
          <a:lstStyle/>
          <a:p>
            <a:pPr fontAlgn="auto">
              <a:spcAft>
                <a:spcPts val="0"/>
              </a:spcAft>
              <a:buFont typeface="Arial" panose="020B0604020202020204" pitchFamily="34" charset="0"/>
              <a:buNone/>
              <a:defRPr/>
            </a:pPr>
            <a:r>
              <a:rPr lang="en-US" dirty="0" err="1"/>
              <a:t>Besarnya</a:t>
            </a:r>
            <a:r>
              <a:rPr lang="en-US" dirty="0"/>
              <a:t> </a:t>
            </a:r>
            <a:r>
              <a:rPr lang="en-US" dirty="0" err="1"/>
              <a:t>pendapatan</a:t>
            </a:r>
            <a:r>
              <a:rPr lang="en-US" dirty="0"/>
              <a:t> </a:t>
            </a:r>
            <a:r>
              <a:rPr lang="en-US" dirty="0" err="1"/>
              <a:t>usahatani</a:t>
            </a:r>
            <a:r>
              <a:rPr lang="en-US" dirty="0"/>
              <a:t> /</a:t>
            </a:r>
            <a:r>
              <a:rPr lang="en-US" dirty="0" err="1"/>
              <a:t>ternak</a:t>
            </a:r>
            <a:r>
              <a:rPr lang="en-US" dirty="0"/>
              <a:t> </a:t>
            </a:r>
            <a:r>
              <a:rPr lang="en-US" dirty="0" err="1"/>
              <a:t>dipengaruhi</a:t>
            </a:r>
            <a:r>
              <a:rPr lang="en-US" dirty="0"/>
              <a:t> </a:t>
            </a:r>
            <a:r>
              <a:rPr lang="en-US" dirty="0" err="1"/>
              <a:t>oleh</a:t>
            </a:r>
            <a:r>
              <a:rPr lang="en-US" dirty="0"/>
              <a:t> :</a:t>
            </a:r>
          </a:p>
          <a:p>
            <a:pPr fontAlgn="auto">
              <a:spcAft>
                <a:spcPts val="0"/>
              </a:spcAft>
              <a:buFont typeface="Arial" panose="020B0604020202020204" pitchFamily="34" charset="0"/>
              <a:buNone/>
              <a:defRPr/>
            </a:pPr>
            <a:r>
              <a:rPr lang="en-US" sz="3000" dirty="0"/>
              <a:t>     - </a:t>
            </a:r>
            <a:r>
              <a:rPr lang="en-US" sz="3000" dirty="0" err="1"/>
              <a:t>Besarnya</a:t>
            </a:r>
            <a:r>
              <a:rPr lang="en-US" sz="3000" dirty="0"/>
              <a:t> </a:t>
            </a:r>
            <a:r>
              <a:rPr lang="en-US" sz="3000" dirty="0" err="1"/>
              <a:t>usahatani</a:t>
            </a:r>
            <a:r>
              <a:rPr lang="en-US" sz="3000" dirty="0"/>
              <a:t>/</a:t>
            </a:r>
            <a:r>
              <a:rPr lang="en-US" sz="3000" dirty="0" err="1"/>
              <a:t>ternak</a:t>
            </a:r>
            <a:r>
              <a:rPr lang="en-US" sz="3000" dirty="0"/>
              <a:t>  </a:t>
            </a:r>
            <a:r>
              <a:rPr lang="en-US" sz="3000" dirty="0" err="1"/>
              <a:t>sebagai</a:t>
            </a:r>
            <a:r>
              <a:rPr lang="en-US" sz="3000" dirty="0"/>
              <a:t> </a:t>
            </a:r>
            <a:r>
              <a:rPr lang="en-US" sz="3000" dirty="0" err="1"/>
              <a:t>suatu</a:t>
            </a:r>
            <a:r>
              <a:rPr lang="en-US" sz="3000" dirty="0"/>
              <a:t>     </a:t>
            </a:r>
          </a:p>
          <a:p>
            <a:pPr fontAlgn="auto">
              <a:spcAft>
                <a:spcPts val="0"/>
              </a:spcAft>
              <a:buFont typeface="Arial" panose="020B0604020202020204" pitchFamily="34" charset="0"/>
              <a:buNone/>
              <a:defRPr/>
            </a:pPr>
            <a:r>
              <a:rPr lang="en-US" sz="3000" dirty="0"/>
              <a:t>       </a:t>
            </a:r>
            <a:r>
              <a:rPr lang="en-US" sz="3000" dirty="0" err="1"/>
              <a:t>perusahaan</a:t>
            </a:r>
            <a:endParaRPr lang="en-US" sz="3000" dirty="0"/>
          </a:p>
          <a:p>
            <a:pPr fontAlgn="auto">
              <a:spcAft>
                <a:spcPts val="0"/>
              </a:spcAft>
              <a:buFont typeface="Arial" panose="020B0604020202020204" pitchFamily="34" charset="0"/>
              <a:buNone/>
              <a:defRPr/>
            </a:pPr>
            <a:r>
              <a:rPr lang="en-US" sz="3000" dirty="0"/>
              <a:t>     - </a:t>
            </a:r>
            <a:r>
              <a:rPr lang="en-US" sz="3000" dirty="0" err="1"/>
              <a:t>Tingginya</a:t>
            </a:r>
            <a:r>
              <a:rPr lang="en-US" sz="3000" dirty="0"/>
              <a:t> </a:t>
            </a:r>
            <a:r>
              <a:rPr lang="en-US" sz="3000" dirty="0" err="1"/>
              <a:t>hasil</a:t>
            </a:r>
            <a:r>
              <a:rPr lang="en-US" sz="3000" dirty="0"/>
              <a:t> </a:t>
            </a:r>
            <a:r>
              <a:rPr lang="en-US" sz="3000" dirty="0" err="1"/>
              <a:t>tanaman</a:t>
            </a:r>
            <a:r>
              <a:rPr lang="en-US" sz="3000" dirty="0"/>
              <a:t> </a:t>
            </a:r>
            <a:r>
              <a:rPr lang="en-US" sz="3000" dirty="0" err="1"/>
              <a:t>dan</a:t>
            </a:r>
            <a:r>
              <a:rPr lang="en-US" sz="3000" dirty="0"/>
              <a:t> </a:t>
            </a:r>
            <a:r>
              <a:rPr lang="en-US" sz="3000" dirty="0" err="1"/>
              <a:t>atau</a:t>
            </a:r>
            <a:r>
              <a:rPr lang="en-US" sz="3000" dirty="0"/>
              <a:t> </a:t>
            </a:r>
            <a:r>
              <a:rPr lang="en-US" sz="3000" dirty="0" err="1"/>
              <a:t>ternak</a:t>
            </a:r>
            <a:endParaRPr lang="en-US" sz="3000" dirty="0"/>
          </a:p>
          <a:p>
            <a:pPr fontAlgn="auto">
              <a:spcAft>
                <a:spcPts val="0"/>
              </a:spcAft>
              <a:buFont typeface="Arial" panose="020B0604020202020204" pitchFamily="34" charset="0"/>
              <a:buNone/>
              <a:defRPr/>
            </a:pPr>
            <a:r>
              <a:rPr lang="en-US" sz="3000" dirty="0"/>
              <a:t>     - </a:t>
            </a:r>
            <a:r>
              <a:rPr lang="en-US" sz="3000" dirty="0" err="1"/>
              <a:t>Efisiensi</a:t>
            </a:r>
            <a:r>
              <a:rPr lang="en-US" sz="3000" dirty="0"/>
              <a:t> </a:t>
            </a:r>
            <a:r>
              <a:rPr lang="en-US" sz="3000" dirty="0" err="1"/>
              <a:t>penggunaan</a:t>
            </a:r>
            <a:r>
              <a:rPr lang="en-US" sz="3000" dirty="0"/>
              <a:t> </a:t>
            </a:r>
            <a:r>
              <a:rPr lang="en-US" sz="3000" dirty="0" err="1"/>
              <a:t>alat-alat</a:t>
            </a:r>
            <a:r>
              <a:rPr lang="en-US" sz="3000" dirty="0"/>
              <a:t> , TK </a:t>
            </a:r>
            <a:r>
              <a:rPr lang="en-US" sz="3000" dirty="0" err="1"/>
              <a:t>dan</a:t>
            </a:r>
            <a:r>
              <a:rPr lang="en-US" sz="3000" dirty="0"/>
              <a:t> modal</a:t>
            </a:r>
          </a:p>
          <a:p>
            <a:pPr fontAlgn="auto">
              <a:spcAft>
                <a:spcPts val="0"/>
              </a:spcAft>
              <a:buFont typeface="Arial" panose="020B0604020202020204" pitchFamily="34" charset="0"/>
              <a:buNone/>
              <a:defRPr/>
            </a:pPr>
            <a:r>
              <a:rPr lang="en-US" sz="3000" dirty="0"/>
              <a:t>     - </a:t>
            </a:r>
            <a:r>
              <a:rPr lang="en-US" sz="3000" dirty="0" err="1"/>
              <a:t>Pembagian</a:t>
            </a:r>
            <a:r>
              <a:rPr lang="en-US" sz="3000" dirty="0"/>
              <a:t> </a:t>
            </a:r>
            <a:r>
              <a:rPr lang="en-US" sz="3000" dirty="0" err="1"/>
              <a:t>cabang</a:t>
            </a:r>
            <a:r>
              <a:rPr lang="en-US" sz="3000" dirty="0"/>
              <a:t> </a:t>
            </a:r>
            <a:r>
              <a:rPr lang="en-US" sz="3000" dirty="0" err="1"/>
              <a:t>usahatani</a:t>
            </a:r>
            <a:endParaRPr lang="en-US" sz="3000" dirty="0"/>
          </a:p>
          <a:p>
            <a:pPr fontAlgn="auto">
              <a:spcAft>
                <a:spcPts val="0"/>
              </a:spcAft>
              <a:buFont typeface="Arial" panose="020B0604020202020204" pitchFamily="34" charset="0"/>
              <a:buNone/>
              <a:defRPr/>
            </a:pPr>
            <a:r>
              <a:rPr lang="en-US" sz="3000" dirty="0"/>
              <a:t>     - Cara </a:t>
            </a:r>
            <a:r>
              <a:rPr lang="en-US" sz="3000" dirty="0" err="1"/>
              <a:t>pemasaran</a:t>
            </a:r>
            <a:r>
              <a:rPr lang="en-US" sz="3000" dirty="0"/>
              <a:t> </a:t>
            </a:r>
            <a:r>
              <a:rPr lang="en-US" sz="3000" dirty="0" err="1"/>
              <a:t>produk</a:t>
            </a:r>
            <a:endParaRPr lang="en-US" sz="3000" dirty="0"/>
          </a:p>
          <a:p>
            <a:pPr fontAlgn="auto">
              <a:spcAft>
                <a:spcPts val="0"/>
              </a:spcAft>
              <a:buFont typeface="Arial" panose="020B0604020202020204" pitchFamily="34" charset="0"/>
              <a:buNone/>
              <a:defRPr/>
            </a:pPr>
            <a:r>
              <a:rPr lang="en-US" sz="3000" dirty="0"/>
              <a:t>     - </a:t>
            </a:r>
            <a:r>
              <a:rPr lang="en-US" sz="3000" dirty="0" err="1"/>
              <a:t>Karakteristik</a:t>
            </a:r>
            <a:r>
              <a:rPr lang="en-US" sz="3000" dirty="0"/>
              <a:t> </a:t>
            </a:r>
            <a:r>
              <a:rPr lang="en-US" sz="3000" dirty="0" err="1"/>
              <a:t>petani</a:t>
            </a:r>
            <a:r>
              <a:rPr lang="en-US" sz="3000" dirty="0"/>
              <a:t>/</a:t>
            </a:r>
            <a:r>
              <a:rPr lang="en-US" sz="3000" dirty="0" err="1"/>
              <a:t>peternak</a:t>
            </a:r>
            <a:endParaRPr lang="en-US" sz="3000" dirty="0"/>
          </a:p>
          <a:p>
            <a:pPr fontAlgn="auto">
              <a:spcAft>
                <a:spcPts val="0"/>
              </a:spcAft>
              <a:buFont typeface="Arial" panose="020B0604020202020204" pitchFamily="34" charset="0"/>
              <a:buNone/>
              <a:defRPr/>
            </a:pPr>
            <a:r>
              <a:rPr lang="en-US" sz="3000" dirty="0"/>
              <a:t>     - </a:t>
            </a:r>
            <a:r>
              <a:rPr lang="en-US" sz="3000" dirty="0" err="1"/>
              <a:t>Penyesuaian</a:t>
            </a:r>
            <a:r>
              <a:rPr lang="en-US" sz="3000" dirty="0"/>
              <a:t> </a:t>
            </a:r>
            <a:r>
              <a:rPr lang="en-US" sz="3000" dirty="0" err="1"/>
              <a:t>usahatani</a:t>
            </a:r>
            <a:r>
              <a:rPr lang="en-US" sz="3000" dirty="0"/>
              <a:t> </a:t>
            </a:r>
            <a:r>
              <a:rPr lang="en-US" sz="3000" dirty="0" err="1"/>
              <a:t>dgn</a:t>
            </a:r>
            <a:r>
              <a:rPr lang="en-US" sz="3000" dirty="0"/>
              <a:t> </a:t>
            </a:r>
            <a:r>
              <a:rPr lang="en-US" sz="3000" dirty="0" err="1"/>
              <a:t>alat</a:t>
            </a:r>
            <a:r>
              <a:rPr lang="en-US" sz="3000" dirty="0"/>
              <a:t> &amp; modal yang</a:t>
            </a:r>
          </a:p>
          <a:p>
            <a:pPr fontAlgn="auto">
              <a:spcAft>
                <a:spcPts val="0"/>
              </a:spcAft>
              <a:buFont typeface="Arial" panose="020B0604020202020204" pitchFamily="34" charset="0"/>
              <a:buNone/>
              <a:defRPr/>
            </a:pPr>
            <a:r>
              <a:rPr lang="en-US" sz="3000" dirty="0"/>
              <a:t>       </a:t>
            </a:r>
            <a:r>
              <a:rPr lang="en-US" sz="3000" dirty="0" err="1"/>
              <a:t>tersedia</a:t>
            </a:r>
            <a:r>
              <a:rPr lang="en-US" sz="3000" dirty="0"/>
              <a:t>.</a:t>
            </a:r>
          </a:p>
          <a:p>
            <a:pPr fontAlgn="auto">
              <a:spcAft>
                <a:spcPts val="0"/>
              </a:spcAft>
              <a:buFont typeface="Arial" panose="020B0604020202020204" pitchFamily="34" charset="0"/>
              <a:buNone/>
              <a:defRPr/>
            </a:pPr>
            <a:r>
              <a:rPr lang="en-US" sz="3000" dirty="0"/>
              <a:t> </a:t>
            </a:r>
          </a:p>
          <a:p>
            <a:pPr fontAlgn="auto">
              <a:spcAft>
                <a:spcPts val="0"/>
              </a:spcAft>
              <a:buFont typeface="Arial" panose="020B0604020202020204" pitchFamily="34" charset="0"/>
              <a:buNone/>
              <a:defRPr/>
            </a:pPr>
            <a:r>
              <a:rPr lang="en-US"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2187714"/>
            <a:ext cx="5867400" cy="707886"/>
          </a:xfrm>
          <a:prstGeom prst="rect">
            <a:avLst/>
          </a:prstGeom>
          <a:noFill/>
        </p:spPr>
        <p:txBody>
          <a:bodyPr wrap="square" rtlCol="0">
            <a:spAutoFit/>
          </a:bodyPr>
          <a:lstStyle/>
          <a:p>
            <a:pPr algn="ctr"/>
            <a:r>
              <a:rPr lang="en-US" sz="4000" i="1" dirty="0" err="1">
                <a:solidFill>
                  <a:schemeClr val="accent6">
                    <a:lumMod val="75000"/>
                  </a:schemeClr>
                </a:solidFill>
                <a:latin typeface="Comic Sans MS" panose="030F0702030302020204" pitchFamily="66" charset="0"/>
              </a:rPr>
              <a:t>Terima</a:t>
            </a:r>
            <a:r>
              <a:rPr lang="en-US" sz="4000" i="1" dirty="0">
                <a:solidFill>
                  <a:schemeClr val="accent6">
                    <a:lumMod val="75000"/>
                  </a:schemeClr>
                </a:solidFill>
                <a:latin typeface="Comic Sans MS" panose="030F0702030302020204" pitchFamily="66" charset="0"/>
              </a:rPr>
              <a:t> </a:t>
            </a:r>
            <a:r>
              <a:rPr lang="en-US" sz="4000" i="1" dirty="0" err="1">
                <a:solidFill>
                  <a:schemeClr val="accent6">
                    <a:lumMod val="75000"/>
                  </a:schemeClr>
                </a:solidFill>
                <a:latin typeface="Comic Sans MS" panose="030F0702030302020204" pitchFamily="66" charset="0"/>
              </a:rPr>
              <a:t>Kasih</a:t>
            </a:r>
            <a:endParaRPr lang="en-US" sz="4000" i="1" dirty="0">
              <a:solidFill>
                <a:schemeClr val="accent6">
                  <a:lumMod val="75000"/>
                </a:schemeClr>
              </a:solidFill>
              <a:latin typeface="Comic Sans MS" panose="030F0702030302020204"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8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err="1">
                <a:effectLst>
                  <a:glow rad="228600">
                    <a:schemeClr val="accent4">
                      <a:satMod val="175000"/>
                      <a:alpha val="40000"/>
                    </a:schemeClr>
                  </a:glow>
                </a:effectLst>
                <a:latin typeface="Aharoni" pitchFamily="2" charset="-79"/>
                <a:cs typeface="Aharoni" pitchFamily="2" charset="-79"/>
              </a:rPr>
              <a:t>Analisa</a:t>
            </a:r>
            <a:r>
              <a:rPr lang="en-US" sz="4000" dirty="0">
                <a:effectLst>
                  <a:glow rad="228600">
                    <a:schemeClr val="accent4">
                      <a:satMod val="175000"/>
                      <a:alpha val="40000"/>
                    </a:schemeClr>
                  </a:glow>
                </a:effectLst>
                <a:latin typeface="Aharoni" pitchFamily="2" charset="-79"/>
                <a:cs typeface="Aharoni" pitchFamily="2" charset="-79"/>
              </a:rPr>
              <a:t> </a:t>
            </a:r>
            <a:r>
              <a:rPr lang="en-US" sz="4000" dirty="0" err="1">
                <a:effectLst>
                  <a:glow rad="228600">
                    <a:schemeClr val="accent4">
                      <a:satMod val="175000"/>
                      <a:alpha val="40000"/>
                    </a:schemeClr>
                  </a:glow>
                </a:effectLst>
                <a:latin typeface="Aharoni" pitchFamily="2" charset="-79"/>
                <a:cs typeface="Aharoni" pitchFamily="2" charset="-79"/>
              </a:rPr>
              <a:t>Keuangan</a:t>
            </a:r>
            <a:r>
              <a:rPr lang="en-US" sz="4000" dirty="0">
                <a:effectLst>
                  <a:glow rad="228600">
                    <a:schemeClr val="accent4">
                      <a:satMod val="175000"/>
                      <a:alpha val="40000"/>
                    </a:schemeClr>
                  </a:glow>
                </a:effectLst>
                <a:latin typeface="Aharoni" pitchFamily="2" charset="-79"/>
                <a:cs typeface="Aharoni" pitchFamily="2" charset="-79"/>
              </a:rPr>
              <a:t> Usaha </a:t>
            </a:r>
            <a:r>
              <a:rPr lang="en-US" sz="4000" dirty="0" err="1">
                <a:effectLst>
                  <a:glow rad="228600">
                    <a:schemeClr val="accent4">
                      <a:satMod val="175000"/>
                      <a:alpha val="40000"/>
                    </a:schemeClr>
                  </a:glow>
                </a:effectLst>
                <a:latin typeface="Aharoni" pitchFamily="2" charset="-79"/>
                <a:cs typeface="Aharoni" pitchFamily="2" charset="-79"/>
              </a:rPr>
              <a:t>Peternakan</a:t>
            </a:r>
            <a:endParaRPr lang="id-ID" sz="4000" dirty="0">
              <a:effectLst>
                <a:glow rad="228600">
                  <a:schemeClr val="accent4">
                    <a:satMod val="175000"/>
                    <a:alpha val="40000"/>
                  </a:schemeClr>
                </a:glow>
              </a:effectLst>
              <a:latin typeface="Aharoni" pitchFamily="2" charset="-79"/>
              <a:cs typeface="Aharoni" pitchFamily="2" charset="-79"/>
            </a:endParaRPr>
          </a:p>
        </p:txBody>
      </p:sp>
      <p:sp>
        <p:nvSpPr>
          <p:cNvPr id="6" name="Rectangle 5"/>
          <p:cNvSpPr/>
          <p:nvPr/>
        </p:nvSpPr>
        <p:spPr>
          <a:xfrm>
            <a:off x="-1" y="6019800"/>
            <a:ext cx="9144000" cy="838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sz="4400" dirty="0">
              <a:effectLst>
                <a:glow rad="228600">
                  <a:schemeClr val="accent4">
                    <a:satMod val="175000"/>
                    <a:alpha val="40000"/>
                  </a:schemeClr>
                </a:glow>
              </a:effectLst>
              <a:latin typeface="Aharoni" pitchFamily="2" charset="-79"/>
              <a:cs typeface="Aharoni" pitchFamily="2" charset="-79"/>
            </a:endParaRPr>
          </a:p>
        </p:txBody>
      </p:sp>
      <p:pic>
        <p:nvPicPr>
          <p:cNvPr id="5" name="Picture 2" descr="Hasil gambar untuk gambar sapi lokal pesis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335905"/>
            <a:ext cx="2666999" cy="14890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1143000"/>
            <a:ext cx="8686800" cy="523220"/>
          </a:xfrm>
          <a:prstGeom prst="rect">
            <a:avLst/>
          </a:prstGeom>
          <a:noFill/>
        </p:spPr>
        <p:txBody>
          <a:bodyPr wrap="square" rtlCol="0">
            <a:spAutoFit/>
          </a:bodyPr>
          <a:lstStyle/>
          <a:p>
            <a:r>
              <a:rPr lang="en-US" sz="2800" b="1" dirty="0" err="1">
                <a:solidFill>
                  <a:srgbClr val="FFC000"/>
                </a:solidFill>
                <a:latin typeface="Comic Sans MS" panose="030F0702030302020204" pitchFamily="66" charset="0"/>
              </a:rPr>
              <a:t>Tujuan</a:t>
            </a:r>
            <a:r>
              <a:rPr lang="en-US" sz="2800" b="1" dirty="0">
                <a:solidFill>
                  <a:srgbClr val="FFC000"/>
                </a:solidFill>
                <a:latin typeface="Comic Sans MS" panose="030F0702030302020204" pitchFamily="66" charset="0"/>
              </a:rPr>
              <a:t> </a:t>
            </a:r>
            <a:r>
              <a:rPr lang="en-US" sz="2800" b="1" dirty="0" err="1">
                <a:solidFill>
                  <a:srgbClr val="FFC000"/>
                </a:solidFill>
                <a:latin typeface="Comic Sans MS" panose="030F0702030302020204" pitchFamily="66" charset="0"/>
              </a:rPr>
              <a:t>Analisa</a:t>
            </a:r>
            <a:r>
              <a:rPr lang="en-US" sz="2800" b="1" dirty="0">
                <a:solidFill>
                  <a:srgbClr val="FFC000"/>
                </a:solidFill>
                <a:latin typeface="Comic Sans MS" panose="030F0702030302020204" pitchFamily="66" charset="0"/>
              </a:rPr>
              <a:t> Usaha </a:t>
            </a:r>
            <a:r>
              <a:rPr lang="en-US" sz="2800" b="1" dirty="0" err="1">
                <a:solidFill>
                  <a:srgbClr val="FFC000"/>
                </a:solidFill>
                <a:latin typeface="Comic Sans MS" panose="030F0702030302020204" pitchFamily="66" charset="0"/>
              </a:rPr>
              <a:t>Dalam</a:t>
            </a:r>
            <a:r>
              <a:rPr lang="en-US" sz="2800" b="1" dirty="0">
                <a:solidFill>
                  <a:srgbClr val="FFC000"/>
                </a:solidFill>
                <a:latin typeface="Comic Sans MS" panose="030F0702030302020204" pitchFamily="66" charset="0"/>
              </a:rPr>
              <a:t> Usaha </a:t>
            </a:r>
            <a:r>
              <a:rPr lang="en-US" sz="2800" b="1" dirty="0" err="1">
                <a:solidFill>
                  <a:srgbClr val="FFC000"/>
                </a:solidFill>
                <a:latin typeface="Comic Sans MS" panose="030F0702030302020204" pitchFamily="66" charset="0"/>
              </a:rPr>
              <a:t>Peternakan</a:t>
            </a:r>
            <a:endParaRPr lang="en-US" sz="2800" b="1" dirty="0">
              <a:solidFill>
                <a:srgbClr val="FFC000"/>
              </a:solidFill>
              <a:latin typeface="Comic Sans MS" panose="030F0702030302020204" pitchFamily="66" charset="0"/>
            </a:endParaRPr>
          </a:p>
        </p:txBody>
      </p:sp>
      <p:sp>
        <p:nvSpPr>
          <p:cNvPr id="8" name="Rectangle 7"/>
          <p:cNvSpPr/>
          <p:nvPr/>
        </p:nvSpPr>
        <p:spPr>
          <a:xfrm>
            <a:off x="457200" y="1828800"/>
            <a:ext cx="7543800" cy="4031873"/>
          </a:xfrm>
          <a:prstGeom prst="rect">
            <a:avLst/>
          </a:prstGeom>
        </p:spPr>
        <p:txBody>
          <a:bodyPr wrap="square">
            <a:spAutoFit/>
          </a:bodyPr>
          <a:lstStyle/>
          <a:p>
            <a:pPr marL="609600" indent="-609600">
              <a:buClr>
                <a:schemeClr val="tx1"/>
              </a:buClr>
              <a:buFont typeface="Wingdings" panose="05000000000000000000" pitchFamily="2" charset="2"/>
              <a:buNone/>
            </a:pPr>
            <a:r>
              <a:rPr lang="en-US" dirty="0">
                <a:latin typeface="Comic Sans MS" panose="030F0702030302020204" pitchFamily="66" charset="0"/>
              </a:rPr>
              <a:t>1.  </a:t>
            </a:r>
            <a:r>
              <a:rPr lang="en-US" dirty="0" err="1">
                <a:latin typeface="Comic Sans MS" panose="030F0702030302020204" pitchFamily="66" charset="0"/>
              </a:rPr>
              <a:t>Menggambarkan</a:t>
            </a:r>
            <a:r>
              <a:rPr lang="en-US" dirty="0">
                <a:latin typeface="Comic Sans MS" panose="030F0702030302020204" pitchFamily="66" charset="0"/>
              </a:rPr>
              <a:t> </a:t>
            </a:r>
            <a:r>
              <a:rPr lang="en-US" dirty="0" err="1">
                <a:latin typeface="Comic Sans MS" panose="030F0702030302020204" pitchFamily="66" charset="0"/>
              </a:rPr>
              <a:t>keadaan</a:t>
            </a:r>
            <a:r>
              <a:rPr lang="en-US" dirty="0">
                <a:latin typeface="Comic Sans MS" panose="030F0702030302020204" pitchFamily="66" charset="0"/>
              </a:rPr>
              <a:t> </a:t>
            </a:r>
            <a:r>
              <a:rPr lang="en-US" dirty="0" err="1">
                <a:latin typeface="Comic Sans MS" panose="030F0702030302020204" pitchFamily="66" charset="0"/>
              </a:rPr>
              <a:t>keuangan</a:t>
            </a:r>
            <a:r>
              <a:rPr lang="en-US" dirty="0">
                <a:latin typeface="Comic Sans MS" panose="030F0702030302020204" pitchFamily="66" charset="0"/>
              </a:rPr>
              <a:t> </a:t>
            </a:r>
            <a:r>
              <a:rPr lang="en-US" dirty="0" err="1">
                <a:latin typeface="Comic Sans MS" panose="030F0702030302020204" pitchFamily="66" charset="0"/>
              </a:rPr>
              <a:t>suatu</a:t>
            </a:r>
            <a:r>
              <a:rPr lang="en-US" dirty="0">
                <a:latin typeface="Comic Sans MS" panose="030F0702030302020204" pitchFamily="66" charset="0"/>
              </a:rPr>
              <a:t> </a:t>
            </a:r>
            <a:r>
              <a:rPr lang="en-US" dirty="0" err="1">
                <a:latin typeface="Comic Sans MS" panose="030F0702030302020204" pitchFamily="66" charset="0"/>
              </a:rPr>
              <a:t>kegiatan</a:t>
            </a:r>
            <a:r>
              <a:rPr lang="en-US" dirty="0">
                <a:latin typeface="Comic Sans MS" panose="030F0702030302020204" pitchFamily="66" charset="0"/>
              </a:rPr>
              <a:t> </a:t>
            </a:r>
            <a:r>
              <a:rPr lang="en-US" dirty="0" err="1">
                <a:latin typeface="Comic Sans MS" panose="030F0702030302020204" pitchFamily="66" charset="0"/>
              </a:rPr>
              <a:t>usaha</a:t>
            </a:r>
            <a:endParaRPr lang="en-US" dirty="0">
              <a:latin typeface="Comic Sans MS" panose="030F0702030302020204" pitchFamily="66" charset="0"/>
            </a:endParaRPr>
          </a:p>
          <a:p>
            <a:pPr marL="609600" indent="-609600">
              <a:buClr>
                <a:schemeClr val="tx1"/>
              </a:buClr>
              <a:buFont typeface="Wingdings" panose="05000000000000000000" pitchFamily="2" charset="2"/>
              <a:buNone/>
            </a:pPr>
            <a:r>
              <a:rPr lang="en-US" dirty="0">
                <a:latin typeface="Comic Sans MS" panose="030F0702030302020204" pitchFamily="66" charset="0"/>
              </a:rPr>
              <a:t>2.  </a:t>
            </a:r>
            <a:r>
              <a:rPr lang="en-US" dirty="0" err="1">
                <a:latin typeface="Comic Sans MS" panose="030F0702030302020204" pitchFamily="66" charset="0"/>
              </a:rPr>
              <a:t>Menggambarkan</a:t>
            </a:r>
            <a:r>
              <a:rPr lang="en-US" dirty="0">
                <a:latin typeface="Comic Sans MS" panose="030F0702030302020204" pitchFamily="66" charset="0"/>
              </a:rPr>
              <a:t> </a:t>
            </a:r>
            <a:r>
              <a:rPr lang="en-US" dirty="0" err="1">
                <a:latin typeface="Comic Sans MS" panose="030F0702030302020204" pitchFamily="66" charset="0"/>
              </a:rPr>
              <a:t>keadaan</a:t>
            </a:r>
            <a:r>
              <a:rPr lang="en-US" dirty="0">
                <a:latin typeface="Comic Sans MS" panose="030F0702030302020204" pitchFamily="66" charset="0"/>
              </a:rPr>
              <a:t> </a:t>
            </a:r>
            <a:r>
              <a:rPr lang="en-US" dirty="0" err="1">
                <a:latin typeface="Comic Sans MS" panose="030F0702030302020204" pitchFamily="66" charset="0"/>
              </a:rPr>
              <a:t>yg</a:t>
            </a:r>
            <a:r>
              <a:rPr lang="en-US" dirty="0">
                <a:latin typeface="Comic Sans MS" panose="030F0702030302020204" pitchFamily="66" charset="0"/>
              </a:rPr>
              <a:t> </a:t>
            </a:r>
            <a:r>
              <a:rPr lang="en-US" dirty="0" err="1">
                <a:latin typeface="Comic Sans MS" panose="030F0702030302020204" pitchFamily="66" charset="0"/>
              </a:rPr>
              <a:t>akan</a:t>
            </a:r>
            <a:r>
              <a:rPr lang="en-US" dirty="0">
                <a:latin typeface="Comic Sans MS" panose="030F0702030302020204" pitchFamily="66" charset="0"/>
              </a:rPr>
              <a:t> </a:t>
            </a:r>
            <a:r>
              <a:rPr lang="en-US" dirty="0" err="1">
                <a:latin typeface="Comic Sans MS" panose="030F0702030302020204" pitchFamily="66" charset="0"/>
              </a:rPr>
              <a:t>datang</a:t>
            </a:r>
            <a:r>
              <a:rPr lang="en-US" dirty="0">
                <a:latin typeface="Comic Sans MS" panose="030F0702030302020204" pitchFamily="66" charset="0"/>
              </a:rPr>
              <a:t> </a:t>
            </a:r>
            <a:r>
              <a:rPr lang="en-US" dirty="0" err="1">
                <a:latin typeface="Comic Sans MS" panose="030F0702030302020204" pitchFamily="66" charset="0"/>
              </a:rPr>
              <a:t>dari</a:t>
            </a:r>
            <a:r>
              <a:rPr lang="en-US" dirty="0">
                <a:latin typeface="Comic Sans MS" panose="030F0702030302020204" pitchFamily="66" charset="0"/>
              </a:rPr>
              <a:t> </a:t>
            </a:r>
            <a:r>
              <a:rPr lang="en-US" dirty="0" err="1">
                <a:latin typeface="Comic Sans MS" panose="030F0702030302020204" pitchFamily="66" charset="0"/>
              </a:rPr>
              <a:t>suatu</a:t>
            </a:r>
            <a:r>
              <a:rPr lang="en-US" dirty="0">
                <a:latin typeface="Comic Sans MS" panose="030F0702030302020204" pitchFamily="66" charset="0"/>
              </a:rPr>
              <a:t> </a:t>
            </a:r>
            <a:r>
              <a:rPr lang="en-US" dirty="0" err="1">
                <a:latin typeface="Comic Sans MS" panose="030F0702030302020204" pitchFamily="66" charset="0"/>
              </a:rPr>
              <a:t>perencanaan</a:t>
            </a:r>
            <a:endParaRPr lang="en-US" dirty="0">
              <a:latin typeface="Comic Sans MS" panose="030F0702030302020204" pitchFamily="66" charset="0"/>
            </a:endParaRPr>
          </a:p>
          <a:p>
            <a:pPr marL="609600" indent="-609600">
              <a:buClr>
                <a:schemeClr val="tx1"/>
              </a:buClr>
              <a:buFont typeface="Wingdings" panose="05000000000000000000" pitchFamily="2" charset="2"/>
              <a:buNone/>
            </a:pPr>
            <a:r>
              <a:rPr lang="en-US" dirty="0">
                <a:latin typeface="Comic Sans MS" panose="030F0702030302020204" pitchFamily="66" charset="0"/>
              </a:rPr>
              <a:t>     </a:t>
            </a:r>
            <a:r>
              <a:rPr lang="en-US" dirty="0" err="1">
                <a:latin typeface="Comic Sans MS" panose="030F0702030302020204" pitchFamily="66" charset="0"/>
              </a:rPr>
              <a:t>atau</a:t>
            </a:r>
            <a:r>
              <a:rPr lang="en-US" dirty="0">
                <a:latin typeface="Comic Sans MS" panose="030F0702030302020204" pitchFamily="66" charset="0"/>
              </a:rPr>
              <a:t> </a:t>
            </a:r>
            <a:r>
              <a:rPr lang="en-US" dirty="0" err="1">
                <a:latin typeface="Comic Sans MS" panose="030F0702030302020204" pitchFamily="66" charset="0"/>
              </a:rPr>
              <a:t>tindakan</a:t>
            </a:r>
            <a:endParaRPr lang="en-US" dirty="0">
              <a:latin typeface="Comic Sans MS" panose="030F0702030302020204" pitchFamily="66" charset="0"/>
            </a:endParaRPr>
          </a:p>
          <a:p>
            <a:pPr marL="609600" indent="-609600">
              <a:buClr>
                <a:schemeClr val="tx1"/>
              </a:buClr>
              <a:buFont typeface="Wingdings" panose="05000000000000000000" pitchFamily="2" charset="2"/>
              <a:buNone/>
            </a:pPr>
            <a:endParaRPr lang="en-US" sz="2000" b="1" dirty="0">
              <a:solidFill>
                <a:srgbClr val="FF9900"/>
              </a:solidFill>
              <a:latin typeface="Comic Sans MS" panose="030F0702030302020204" pitchFamily="66" charset="0"/>
            </a:endParaRPr>
          </a:p>
          <a:p>
            <a:pPr marL="609600" indent="-609600">
              <a:buClr>
                <a:schemeClr val="tx1"/>
              </a:buClr>
              <a:buFont typeface="Wingdings" panose="05000000000000000000" pitchFamily="2" charset="2"/>
              <a:buNone/>
            </a:pPr>
            <a:r>
              <a:rPr lang="en-US" sz="2800" b="1" dirty="0" err="1">
                <a:solidFill>
                  <a:srgbClr val="FF9900"/>
                </a:solidFill>
                <a:latin typeface="Comic Sans MS" panose="030F0702030302020204" pitchFamily="66" charset="0"/>
              </a:rPr>
              <a:t>Manfaat</a:t>
            </a:r>
            <a:r>
              <a:rPr lang="en-US" sz="2800" b="1" dirty="0">
                <a:solidFill>
                  <a:srgbClr val="FF9900"/>
                </a:solidFill>
                <a:latin typeface="Comic Sans MS" panose="030F0702030302020204" pitchFamily="66" charset="0"/>
              </a:rPr>
              <a:t> </a:t>
            </a:r>
            <a:r>
              <a:rPr lang="en-US" sz="2800" b="1" dirty="0" err="1">
                <a:solidFill>
                  <a:srgbClr val="FF9900"/>
                </a:solidFill>
                <a:latin typeface="Comic Sans MS" panose="030F0702030302020204" pitchFamily="66" charset="0"/>
              </a:rPr>
              <a:t>Melakukan</a:t>
            </a:r>
            <a:r>
              <a:rPr lang="en-US" sz="2800" b="1" dirty="0">
                <a:solidFill>
                  <a:srgbClr val="FF9900"/>
                </a:solidFill>
                <a:latin typeface="Comic Sans MS" panose="030F0702030302020204" pitchFamily="66" charset="0"/>
              </a:rPr>
              <a:t> </a:t>
            </a:r>
            <a:r>
              <a:rPr lang="en-US" sz="2800" b="1" dirty="0" err="1">
                <a:solidFill>
                  <a:srgbClr val="FF9900"/>
                </a:solidFill>
                <a:latin typeface="Comic Sans MS" panose="030F0702030302020204" pitchFamily="66" charset="0"/>
              </a:rPr>
              <a:t>Analisa</a:t>
            </a:r>
            <a:r>
              <a:rPr lang="en-US" sz="2800" b="1" dirty="0">
                <a:solidFill>
                  <a:srgbClr val="FF9900"/>
                </a:solidFill>
                <a:latin typeface="Comic Sans MS" panose="030F0702030302020204" pitchFamily="66" charset="0"/>
              </a:rPr>
              <a:t> Usaha </a:t>
            </a:r>
          </a:p>
          <a:p>
            <a:pPr marL="609600" indent="-609600">
              <a:spcBef>
                <a:spcPts val="1200"/>
              </a:spcBef>
              <a:buClr>
                <a:schemeClr val="tx1"/>
              </a:buClr>
              <a:buFont typeface="Wingdings" panose="05000000000000000000" pitchFamily="2" charset="2"/>
              <a:buNone/>
            </a:pPr>
            <a:r>
              <a:rPr lang="en-US" dirty="0">
                <a:latin typeface="Comic Sans MS" panose="030F0702030302020204" pitchFamily="66" charset="0"/>
              </a:rPr>
              <a:t>1.  </a:t>
            </a:r>
            <a:r>
              <a:rPr lang="en-US" dirty="0" err="1">
                <a:latin typeface="Comic Sans MS" panose="030F0702030302020204" pitchFamily="66" charset="0"/>
              </a:rPr>
              <a:t>Membantu</a:t>
            </a:r>
            <a:r>
              <a:rPr lang="en-US" dirty="0">
                <a:latin typeface="Comic Sans MS" panose="030F0702030302020204" pitchFamily="66" charset="0"/>
              </a:rPr>
              <a:t> </a:t>
            </a:r>
            <a:r>
              <a:rPr lang="en-US" dirty="0" err="1">
                <a:latin typeface="Comic Sans MS" panose="030F0702030302020204" pitchFamily="66" charset="0"/>
              </a:rPr>
              <a:t>petani</a:t>
            </a:r>
            <a:r>
              <a:rPr lang="en-US" dirty="0">
                <a:latin typeface="Comic Sans MS" panose="030F0702030302020204" pitchFamily="66" charset="0"/>
              </a:rPr>
              <a:t> </a:t>
            </a:r>
            <a:r>
              <a:rPr lang="en-US" dirty="0" err="1">
                <a:latin typeface="Comic Sans MS" panose="030F0702030302020204" pitchFamily="66" charset="0"/>
              </a:rPr>
              <a:t>dlm</a:t>
            </a:r>
            <a:r>
              <a:rPr lang="en-US" dirty="0">
                <a:latin typeface="Comic Sans MS" panose="030F0702030302020204" pitchFamily="66" charset="0"/>
              </a:rPr>
              <a:t> </a:t>
            </a:r>
            <a:r>
              <a:rPr lang="en-US" dirty="0" err="1">
                <a:latin typeface="Comic Sans MS" panose="030F0702030302020204" pitchFamily="66" charset="0"/>
              </a:rPr>
              <a:t>pengambilan</a:t>
            </a:r>
            <a:r>
              <a:rPr lang="en-US" dirty="0">
                <a:latin typeface="Comic Sans MS" panose="030F0702030302020204" pitchFamily="66" charset="0"/>
              </a:rPr>
              <a:t> </a:t>
            </a:r>
            <a:r>
              <a:rPr lang="en-US" dirty="0" err="1">
                <a:latin typeface="Comic Sans MS" panose="030F0702030302020204" pitchFamily="66" charset="0"/>
              </a:rPr>
              <a:t>keputusan</a:t>
            </a:r>
            <a:endParaRPr lang="en-US" dirty="0">
              <a:latin typeface="Comic Sans MS" panose="030F0702030302020204" pitchFamily="66" charset="0"/>
            </a:endParaRPr>
          </a:p>
          <a:p>
            <a:pPr marL="609600" indent="-609600">
              <a:buClr>
                <a:schemeClr val="tx1"/>
              </a:buClr>
              <a:buFont typeface="Wingdings" panose="05000000000000000000" pitchFamily="2" charset="2"/>
              <a:buNone/>
            </a:pPr>
            <a:r>
              <a:rPr lang="en-US" dirty="0">
                <a:latin typeface="Comic Sans MS" panose="030F0702030302020204" pitchFamily="66" charset="0"/>
              </a:rPr>
              <a:t>	* </a:t>
            </a:r>
            <a:r>
              <a:rPr lang="en-US" dirty="0" err="1">
                <a:latin typeface="Comic Sans MS" panose="030F0702030302020204" pitchFamily="66" charset="0"/>
              </a:rPr>
              <a:t>penggunaan</a:t>
            </a:r>
            <a:r>
              <a:rPr lang="en-US" dirty="0">
                <a:latin typeface="Comic Sans MS" panose="030F0702030302020204" pitchFamily="66" charset="0"/>
              </a:rPr>
              <a:t> </a:t>
            </a:r>
            <a:r>
              <a:rPr lang="en-US" dirty="0" err="1">
                <a:latin typeface="Comic Sans MS" panose="030F0702030302020204" pitchFamily="66" charset="0"/>
              </a:rPr>
              <a:t>teknologi</a:t>
            </a:r>
            <a:r>
              <a:rPr lang="en-US" dirty="0">
                <a:latin typeface="Comic Sans MS" panose="030F0702030302020204" pitchFamily="66" charset="0"/>
              </a:rPr>
              <a:t> </a:t>
            </a:r>
            <a:r>
              <a:rPr lang="en-US" dirty="0" err="1">
                <a:latin typeface="Comic Sans MS" panose="030F0702030302020204" pitchFamily="66" charset="0"/>
              </a:rPr>
              <a:t>baru</a:t>
            </a:r>
            <a:r>
              <a:rPr lang="en-US" dirty="0">
                <a:latin typeface="Comic Sans MS" panose="030F0702030302020204" pitchFamily="66" charset="0"/>
              </a:rPr>
              <a:t>	      </a:t>
            </a:r>
            <a:r>
              <a:rPr lang="en-US" dirty="0" err="1">
                <a:latin typeface="Comic Sans MS" panose="030F0702030302020204" pitchFamily="66" charset="0"/>
              </a:rPr>
              <a:t>peningkatan</a:t>
            </a:r>
            <a:r>
              <a:rPr lang="en-US" dirty="0">
                <a:latin typeface="Comic Sans MS" panose="030F0702030302020204" pitchFamily="66" charset="0"/>
              </a:rPr>
              <a:t> </a:t>
            </a:r>
            <a:r>
              <a:rPr lang="en-US" dirty="0" err="1">
                <a:latin typeface="Comic Sans MS" panose="030F0702030302020204" pitchFamily="66" charset="0"/>
              </a:rPr>
              <a:t>produksi</a:t>
            </a:r>
            <a:r>
              <a:rPr lang="en-US" dirty="0">
                <a:latin typeface="Comic Sans MS" panose="030F0702030302020204" pitchFamily="66" charset="0"/>
              </a:rPr>
              <a:t> </a:t>
            </a:r>
            <a:r>
              <a:rPr lang="en-US" dirty="0" err="1">
                <a:latin typeface="Comic Sans MS" panose="030F0702030302020204" pitchFamily="66" charset="0"/>
              </a:rPr>
              <a:t>sekaligus</a:t>
            </a:r>
            <a:endParaRPr lang="en-US" dirty="0">
              <a:latin typeface="Comic Sans MS" panose="030F0702030302020204" pitchFamily="66" charset="0"/>
            </a:endParaRPr>
          </a:p>
          <a:p>
            <a:pPr marL="609600" indent="-609600">
              <a:buClr>
                <a:schemeClr val="tx1"/>
              </a:buClr>
              <a:buFont typeface="Wingdings" panose="05000000000000000000" pitchFamily="2" charset="2"/>
              <a:buNone/>
            </a:pPr>
            <a:r>
              <a:rPr lang="en-US" dirty="0">
                <a:latin typeface="Comic Sans MS" panose="030F0702030302020204" pitchFamily="66" charset="0"/>
              </a:rPr>
              <a:t>	* </a:t>
            </a:r>
            <a:r>
              <a:rPr lang="en-US" dirty="0" err="1">
                <a:latin typeface="Comic Sans MS" panose="030F0702030302020204" pitchFamily="66" charset="0"/>
              </a:rPr>
              <a:t>menyusun</a:t>
            </a:r>
            <a:r>
              <a:rPr lang="en-US" dirty="0">
                <a:latin typeface="Comic Sans MS" panose="030F0702030302020204" pitchFamily="66" charset="0"/>
              </a:rPr>
              <a:t> </a:t>
            </a:r>
            <a:r>
              <a:rPr lang="en-US" dirty="0" err="1">
                <a:latin typeface="Comic Sans MS" panose="030F0702030302020204" pitchFamily="66" charset="0"/>
              </a:rPr>
              <a:t>rencana</a:t>
            </a:r>
            <a:r>
              <a:rPr lang="en-US" dirty="0">
                <a:latin typeface="Comic Sans MS" panose="030F0702030302020204" pitchFamily="66" charset="0"/>
              </a:rPr>
              <a:t> </a:t>
            </a:r>
            <a:r>
              <a:rPr lang="en-US" dirty="0" err="1">
                <a:latin typeface="Comic Sans MS" panose="030F0702030302020204" pitchFamily="66" charset="0"/>
              </a:rPr>
              <a:t>yg</a:t>
            </a:r>
            <a:r>
              <a:rPr lang="en-US" dirty="0">
                <a:latin typeface="Comic Sans MS" panose="030F0702030302020204" pitchFamily="66" charset="0"/>
              </a:rPr>
              <a:t> </a:t>
            </a:r>
            <a:r>
              <a:rPr lang="en-US" dirty="0" err="1">
                <a:latin typeface="Comic Sans MS" panose="030F0702030302020204" pitchFamily="66" charset="0"/>
              </a:rPr>
              <a:t>akan</a:t>
            </a:r>
            <a:r>
              <a:rPr lang="en-US" dirty="0">
                <a:latin typeface="Comic Sans MS" panose="030F0702030302020204" pitchFamily="66" charset="0"/>
              </a:rPr>
              <a:t> </a:t>
            </a:r>
            <a:r>
              <a:rPr lang="en-US" dirty="0" err="1">
                <a:latin typeface="Comic Sans MS" panose="030F0702030302020204" pitchFamily="66" charset="0"/>
              </a:rPr>
              <a:t>dtg</a:t>
            </a:r>
            <a:r>
              <a:rPr lang="en-US" dirty="0">
                <a:latin typeface="Comic Sans MS" panose="030F0702030302020204" pitchFamily="66" charset="0"/>
              </a:rPr>
              <a:t>	      </a:t>
            </a:r>
            <a:r>
              <a:rPr lang="en-US" dirty="0" err="1">
                <a:latin typeface="Comic Sans MS" panose="030F0702030302020204" pitchFamily="66" charset="0"/>
              </a:rPr>
              <a:t>pendapatan</a:t>
            </a:r>
            <a:r>
              <a:rPr lang="en-US" dirty="0">
                <a:latin typeface="Comic Sans MS" panose="030F0702030302020204" pitchFamily="66" charset="0"/>
              </a:rPr>
              <a:t> </a:t>
            </a:r>
            <a:r>
              <a:rPr lang="en-US" dirty="0" err="1">
                <a:latin typeface="Comic Sans MS" panose="030F0702030302020204" pitchFamily="66" charset="0"/>
              </a:rPr>
              <a:t>petani</a:t>
            </a:r>
            <a:endParaRPr lang="en-US" dirty="0">
              <a:latin typeface="Comic Sans MS" panose="030F0702030302020204" pitchFamily="66" charset="0"/>
            </a:endParaRPr>
          </a:p>
          <a:p>
            <a:pPr marL="609600" indent="-609600">
              <a:buClr>
                <a:schemeClr val="tx1"/>
              </a:buClr>
              <a:buFont typeface="Wingdings" panose="05000000000000000000" pitchFamily="2" charset="2"/>
              <a:buNone/>
            </a:pPr>
            <a:r>
              <a:rPr lang="en-US" dirty="0">
                <a:latin typeface="Comic Sans MS" panose="030F0702030302020204" pitchFamily="66" charset="0"/>
              </a:rPr>
              <a:t>2.  </a:t>
            </a:r>
            <a:r>
              <a:rPr lang="en-US" dirty="0" err="1">
                <a:latin typeface="Comic Sans MS" panose="030F0702030302020204" pitchFamily="66" charset="0"/>
              </a:rPr>
              <a:t>Sebagai</a:t>
            </a:r>
            <a:r>
              <a:rPr lang="en-US" dirty="0">
                <a:latin typeface="Comic Sans MS" panose="030F0702030302020204" pitchFamily="66" charset="0"/>
              </a:rPr>
              <a:t> </a:t>
            </a:r>
            <a:r>
              <a:rPr lang="en-US" dirty="0" err="1">
                <a:latin typeface="Comic Sans MS" panose="030F0702030302020204" pitchFamily="66" charset="0"/>
              </a:rPr>
              <a:t>bhn</a:t>
            </a:r>
            <a:r>
              <a:rPr lang="en-US" dirty="0">
                <a:latin typeface="Comic Sans MS" panose="030F0702030302020204" pitchFamily="66" charset="0"/>
              </a:rPr>
              <a:t> </a:t>
            </a:r>
            <a:r>
              <a:rPr lang="en-US" dirty="0" err="1">
                <a:latin typeface="Comic Sans MS" panose="030F0702030302020204" pitchFamily="66" charset="0"/>
              </a:rPr>
              <a:t>pertimbangan</a:t>
            </a:r>
            <a:r>
              <a:rPr lang="en-US" dirty="0">
                <a:latin typeface="Comic Sans MS" panose="030F0702030302020204" pitchFamily="66" charset="0"/>
              </a:rPr>
              <a:t> </a:t>
            </a:r>
            <a:r>
              <a:rPr lang="en-US" dirty="0" err="1">
                <a:latin typeface="Comic Sans MS" panose="030F0702030302020204" pitchFamily="66" charset="0"/>
              </a:rPr>
              <a:t>penentuan</a:t>
            </a:r>
            <a:r>
              <a:rPr lang="en-US" dirty="0">
                <a:latin typeface="Comic Sans MS" panose="030F0702030302020204" pitchFamily="66" charset="0"/>
              </a:rPr>
              <a:t> </a:t>
            </a:r>
            <a:r>
              <a:rPr lang="en-US" dirty="0" err="1">
                <a:latin typeface="Comic Sans MS" panose="030F0702030302020204" pitchFamily="66" charset="0"/>
              </a:rPr>
              <a:t>kebijakan</a:t>
            </a:r>
            <a:r>
              <a:rPr lang="en-US" dirty="0">
                <a:latin typeface="Comic Sans MS" panose="030F0702030302020204" pitchFamily="66" charset="0"/>
              </a:rPr>
              <a:t> </a:t>
            </a:r>
            <a:r>
              <a:rPr lang="en-US" dirty="0" err="1">
                <a:latin typeface="Comic Sans MS" panose="030F0702030302020204" pitchFamily="66" charset="0"/>
              </a:rPr>
              <a:t>pemerintah</a:t>
            </a:r>
            <a:r>
              <a:rPr lang="en-US" dirty="0">
                <a:latin typeface="Comic Sans MS" panose="030F0702030302020204" pitchFamily="66" charset="0"/>
              </a:rPr>
              <a:t> </a:t>
            </a:r>
            <a:r>
              <a:rPr lang="en-US" dirty="0" err="1">
                <a:latin typeface="Comic Sans MS" panose="030F0702030302020204" pitchFamily="66" charset="0"/>
              </a:rPr>
              <a:t>dlm</a:t>
            </a:r>
            <a:r>
              <a:rPr lang="en-US" dirty="0">
                <a:latin typeface="Comic Sans MS" panose="030F0702030302020204" pitchFamily="66" charset="0"/>
              </a:rPr>
              <a:t> </a:t>
            </a:r>
            <a:r>
              <a:rPr lang="en-US" dirty="0" err="1">
                <a:latin typeface="Comic Sans MS" panose="030F0702030302020204" pitchFamily="66" charset="0"/>
              </a:rPr>
              <a:t>hal</a:t>
            </a:r>
            <a:r>
              <a:rPr lang="en-US" dirty="0">
                <a:latin typeface="Comic Sans MS" panose="030F0702030302020204" pitchFamily="66" charset="0"/>
              </a:rPr>
              <a:t> :</a:t>
            </a:r>
          </a:p>
          <a:p>
            <a:pPr marL="609600" indent="-609600">
              <a:buClr>
                <a:schemeClr val="tx1"/>
              </a:buClr>
              <a:buFont typeface="Wingdings" panose="05000000000000000000" pitchFamily="2" charset="2"/>
              <a:buNone/>
            </a:pPr>
            <a:r>
              <a:rPr lang="en-US" dirty="0">
                <a:latin typeface="Comic Sans MS" panose="030F0702030302020204" pitchFamily="66" charset="0"/>
              </a:rPr>
              <a:t>	* </a:t>
            </a:r>
            <a:r>
              <a:rPr lang="en-US" dirty="0" err="1">
                <a:latin typeface="Comic Sans MS" panose="030F0702030302020204" pitchFamily="66" charset="0"/>
              </a:rPr>
              <a:t>harga</a:t>
            </a:r>
            <a:r>
              <a:rPr lang="en-US" dirty="0">
                <a:latin typeface="Comic Sans MS" panose="030F0702030302020204" pitchFamily="66" charset="0"/>
              </a:rPr>
              <a:t> </a:t>
            </a:r>
            <a:r>
              <a:rPr lang="en-US" dirty="0" err="1">
                <a:latin typeface="Comic Sans MS" panose="030F0702030302020204" pitchFamily="66" charset="0"/>
              </a:rPr>
              <a:t>dasar</a:t>
            </a:r>
            <a:r>
              <a:rPr lang="en-US" dirty="0">
                <a:latin typeface="Comic Sans MS" panose="030F0702030302020204" pitchFamily="66" charset="0"/>
              </a:rPr>
              <a:t> ( “ </a:t>
            </a:r>
            <a:r>
              <a:rPr lang="en-US" i="1" dirty="0">
                <a:solidFill>
                  <a:srgbClr val="FF3300"/>
                </a:solidFill>
                <a:latin typeface="Comic Sans MS" panose="030F0702030302020204" pitchFamily="66" charset="0"/>
              </a:rPr>
              <a:t>floor price</a:t>
            </a:r>
            <a:r>
              <a:rPr lang="en-US" dirty="0">
                <a:latin typeface="Comic Sans MS" panose="030F0702030302020204" pitchFamily="66" charset="0"/>
              </a:rPr>
              <a:t> “)</a:t>
            </a:r>
          </a:p>
          <a:p>
            <a:pPr marL="609600" indent="-609600">
              <a:buClr>
                <a:schemeClr val="tx1"/>
              </a:buClr>
              <a:buFont typeface="Wingdings" panose="05000000000000000000" pitchFamily="2" charset="2"/>
              <a:buNone/>
            </a:pPr>
            <a:r>
              <a:rPr lang="en-US" dirty="0">
                <a:latin typeface="Comic Sans MS" panose="030F0702030302020204" pitchFamily="66" charset="0"/>
              </a:rPr>
              <a:t>	* </a:t>
            </a:r>
            <a:r>
              <a:rPr lang="en-US" dirty="0" err="1">
                <a:latin typeface="Comic Sans MS" panose="030F0702030302020204" pitchFamily="66" charset="0"/>
              </a:rPr>
              <a:t>harga</a:t>
            </a:r>
            <a:r>
              <a:rPr lang="en-US" dirty="0">
                <a:latin typeface="Comic Sans MS" panose="030F0702030302020204" pitchFamily="66" charset="0"/>
              </a:rPr>
              <a:t> </a:t>
            </a:r>
            <a:r>
              <a:rPr lang="en-US" dirty="0" err="1">
                <a:latin typeface="Comic Sans MS" panose="030F0702030302020204" pitchFamily="66" charset="0"/>
              </a:rPr>
              <a:t>sarana</a:t>
            </a:r>
            <a:r>
              <a:rPr lang="en-US" dirty="0">
                <a:latin typeface="Comic Sans MS" panose="030F0702030302020204" pitchFamily="66" charset="0"/>
              </a:rPr>
              <a:t> </a:t>
            </a:r>
            <a:r>
              <a:rPr lang="en-US" dirty="0" err="1">
                <a:latin typeface="Comic Sans MS" panose="030F0702030302020204" pitchFamily="66" charset="0"/>
              </a:rPr>
              <a:t>produksi</a:t>
            </a:r>
            <a:r>
              <a:rPr lang="en-US" dirty="0">
                <a:latin typeface="Comic Sans MS" panose="030F0702030302020204" pitchFamily="66" charset="0"/>
              </a:rPr>
              <a:t>, </a:t>
            </a:r>
            <a:r>
              <a:rPr lang="en-US" dirty="0" err="1">
                <a:latin typeface="Comic Sans MS" panose="030F0702030302020204" pitchFamily="66" charset="0"/>
              </a:rPr>
              <a:t>dsb</a:t>
            </a:r>
            <a:endParaRPr lang="en-US" dirty="0">
              <a:latin typeface="Comic Sans MS" panose="030F0702030302020204" pitchFamily="66" charset="0"/>
            </a:endParaRPr>
          </a:p>
          <a:p>
            <a:pPr marL="609600" indent="-609600">
              <a:buClr>
                <a:schemeClr val="tx1"/>
              </a:buClr>
              <a:buFont typeface="Wingdings" panose="05000000000000000000" pitchFamily="2" charset="2"/>
              <a:buNone/>
            </a:pPr>
            <a:r>
              <a:rPr lang="en-US" dirty="0">
                <a:latin typeface="Comic Sans MS" panose="030F0702030302020204" pitchFamily="66"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609600" indent="-609600"/>
            <a:r>
              <a:rPr lang="en-US" sz="3600" dirty="0">
                <a:latin typeface="Comic Sans MS" panose="030F0702030302020204" pitchFamily="66" charset="0"/>
              </a:rPr>
              <a:t> </a:t>
            </a:r>
            <a:br>
              <a:rPr lang="en-US" sz="3600" dirty="0">
                <a:latin typeface="Comic Sans MS" panose="030F0702030302020204" pitchFamily="66" charset="0"/>
              </a:rPr>
            </a:br>
            <a:r>
              <a:rPr lang="en-US" sz="3600" b="1" dirty="0">
                <a:solidFill>
                  <a:srgbClr val="FF3399"/>
                </a:solidFill>
                <a:latin typeface="Comic Sans MS" panose="030F0702030302020204" pitchFamily="66" charset="0"/>
              </a:rPr>
              <a:t>2 (</a:t>
            </a:r>
            <a:r>
              <a:rPr lang="en-US" sz="3600" b="1" dirty="0" err="1">
                <a:solidFill>
                  <a:srgbClr val="FF3399"/>
                </a:solidFill>
                <a:latin typeface="Comic Sans MS" panose="030F0702030302020204" pitchFamily="66" charset="0"/>
              </a:rPr>
              <a:t>dua</a:t>
            </a:r>
            <a:r>
              <a:rPr lang="en-US" sz="3600" b="1" dirty="0">
                <a:solidFill>
                  <a:srgbClr val="FF3399"/>
                </a:solidFill>
                <a:latin typeface="Comic Sans MS" panose="030F0702030302020204" pitchFamily="66" charset="0"/>
              </a:rPr>
              <a:t>) </a:t>
            </a:r>
            <a:r>
              <a:rPr lang="en-US" sz="3600" b="1" dirty="0" err="1">
                <a:solidFill>
                  <a:srgbClr val="FF3399"/>
                </a:solidFill>
                <a:latin typeface="Comic Sans MS" panose="030F0702030302020204" pitchFamily="66" charset="0"/>
              </a:rPr>
              <a:t>informasi</a:t>
            </a:r>
            <a:r>
              <a:rPr lang="en-US" sz="3600" b="1" dirty="0">
                <a:solidFill>
                  <a:srgbClr val="FF3399"/>
                </a:solidFill>
                <a:latin typeface="Comic Sans MS" panose="030F0702030302020204" pitchFamily="66" charset="0"/>
              </a:rPr>
              <a:t> </a:t>
            </a:r>
            <a:r>
              <a:rPr lang="en-US" sz="3600" b="1" dirty="0" err="1">
                <a:solidFill>
                  <a:srgbClr val="FF3399"/>
                </a:solidFill>
                <a:latin typeface="Comic Sans MS" panose="030F0702030302020204" pitchFamily="66" charset="0"/>
              </a:rPr>
              <a:t>pokok</a:t>
            </a:r>
            <a:r>
              <a:rPr lang="en-US" sz="3600" b="1" dirty="0">
                <a:solidFill>
                  <a:srgbClr val="FF3399"/>
                </a:solidFill>
                <a:latin typeface="Comic Sans MS" panose="030F0702030302020204" pitchFamily="66" charset="0"/>
              </a:rPr>
              <a:t> :</a:t>
            </a:r>
            <a:br>
              <a:rPr lang="en-US" sz="3600" b="1" dirty="0">
                <a:solidFill>
                  <a:srgbClr val="FF3399"/>
                </a:solidFill>
                <a:latin typeface="Comic Sans MS" panose="030F0702030302020204" pitchFamily="66" charset="0"/>
              </a:rPr>
            </a:br>
            <a:r>
              <a:rPr lang="en-US" sz="3600" b="1" dirty="0">
                <a:solidFill>
                  <a:srgbClr val="FF3399"/>
                </a:solidFill>
                <a:latin typeface="Comic Sans MS" panose="030F0702030302020204" pitchFamily="66" charset="0"/>
              </a:rPr>
              <a:t/>
            </a:r>
            <a:br>
              <a:rPr lang="en-US" sz="3600" b="1" dirty="0">
                <a:solidFill>
                  <a:srgbClr val="FF3399"/>
                </a:solidFill>
                <a:latin typeface="Comic Sans MS" panose="030F0702030302020204" pitchFamily="66" charset="0"/>
              </a:rPr>
            </a:br>
            <a:r>
              <a:rPr lang="en-US" sz="3600" dirty="0">
                <a:latin typeface="Comic Sans MS" panose="030F0702030302020204" pitchFamily="66" charset="0"/>
              </a:rPr>
              <a:t>	               	</a:t>
            </a:r>
            <a:endParaRPr lang="en-US" sz="3600" dirty="0"/>
          </a:p>
        </p:txBody>
      </p:sp>
      <p:sp>
        <p:nvSpPr>
          <p:cNvPr id="3" name="Content Placeholder 2"/>
          <p:cNvSpPr>
            <a:spLocks noGrp="1"/>
          </p:cNvSpPr>
          <p:nvPr>
            <p:ph idx="1"/>
          </p:nvPr>
        </p:nvSpPr>
        <p:spPr>
          <a:xfrm>
            <a:off x="457200" y="990600"/>
            <a:ext cx="8229600" cy="4525963"/>
          </a:xfrm>
        </p:spPr>
        <p:txBody>
          <a:bodyPr/>
          <a:lstStyle/>
          <a:p>
            <a:pPr marL="514350" indent="-514350">
              <a:buAutoNum type="arabicPeriod"/>
            </a:pPr>
            <a:r>
              <a:rPr lang="en-US" dirty="0" err="1">
                <a:latin typeface="Comic Sans MS" panose="030F0702030302020204" pitchFamily="66" charset="0"/>
              </a:rPr>
              <a:t>Penerimaan</a:t>
            </a:r>
            <a:r>
              <a:rPr lang="en-US" dirty="0">
                <a:latin typeface="Comic Sans MS" panose="030F0702030302020204" pitchFamily="66" charset="0"/>
              </a:rPr>
              <a:t> Usaha </a:t>
            </a:r>
            <a:r>
              <a:rPr lang="en-US" dirty="0" err="1">
                <a:latin typeface="Comic Sans MS" panose="030F0702030302020204" pitchFamily="66" charset="0"/>
              </a:rPr>
              <a:t>Peternakan</a:t>
            </a:r>
            <a:endParaRPr lang="en-US" dirty="0">
              <a:latin typeface="Comic Sans MS" panose="030F0702030302020204" pitchFamily="66" charset="0"/>
            </a:endParaRPr>
          </a:p>
          <a:p>
            <a:pPr marL="514350" indent="-514350">
              <a:buAutoNum type="arabicPeriod"/>
            </a:pPr>
            <a:r>
              <a:rPr lang="en-US" dirty="0" err="1">
                <a:latin typeface="Comic Sans MS" panose="030F0702030302020204" pitchFamily="66" charset="0"/>
              </a:rPr>
              <a:t>Pengeluaran</a:t>
            </a:r>
            <a:r>
              <a:rPr lang="en-US" dirty="0">
                <a:latin typeface="Comic Sans MS" panose="030F0702030302020204" pitchFamily="66" charset="0"/>
              </a:rPr>
              <a:t> Usaha </a:t>
            </a:r>
            <a:r>
              <a:rPr lang="en-US" dirty="0" err="1">
                <a:latin typeface="Comic Sans MS" panose="030F0702030302020204" pitchFamily="66" charset="0"/>
              </a:rPr>
              <a:t>Peternakan</a:t>
            </a:r>
            <a:r>
              <a:rPr lang="en-US" dirty="0">
                <a:latin typeface="Comic Sans MS" panose="030F0702030302020204" pitchFamily="66" charset="0"/>
              </a:rPr>
              <a:t/>
            </a:r>
            <a:br>
              <a:rPr lang="en-US" dirty="0">
                <a:latin typeface="Comic Sans MS" panose="030F0702030302020204" pitchFamily="66" charset="0"/>
              </a:rPr>
            </a:br>
            <a:endParaRPr lang="en-US" dirty="0"/>
          </a:p>
        </p:txBody>
      </p:sp>
      <p:sp>
        <p:nvSpPr>
          <p:cNvPr id="4" name="TextBox 3"/>
          <p:cNvSpPr txBox="1"/>
          <p:nvPr/>
        </p:nvSpPr>
        <p:spPr>
          <a:xfrm>
            <a:off x="609600" y="2286000"/>
            <a:ext cx="8001000" cy="6370975"/>
          </a:xfrm>
          <a:prstGeom prst="rect">
            <a:avLst/>
          </a:prstGeom>
          <a:noFill/>
        </p:spPr>
        <p:txBody>
          <a:bodyPr wrap="square" rtlCol="0">
            <a:spAutoFit/>
          </a:bodyPr>
          <a:lstStyle/>
          <a:p>
            <a:r>
              <a:rPr lang="en-US" sz="2400" dirty="0" err="1">
                <a:latin typeface="Comic Sans MS" panose="030F0702030302020204" pitchFamily="66" charset="0"/>
              </a:rPr>
              <a:t>Pada</a:t>
            </a:r>
            <a:r>
              <a:rPr lang="en-US" sz="2400" dirty="0">
                <a:latin typeface="Comic Sans MS" panose="030F0702030302020204" pitchFamily="66" charset="0"/>
              </a:rPr>
              <a:t> </a:t>
            </a:r>
            <a:r>
              <a:rPr lang="en-US" sz="2400" dirty="0" err="1">
                <a:latin typeface="Comic Sans MS" panose="030F0702030302020204" pitchFamily="66" charset="0"/>
              </a:rPr>
              <a:t>analisis</a:t>
            </a:r>
            <a:r>
              <a:rPr lang="en-US" sz="2400" dirty="0">
                <a:latin typeface="Comic Sans MS" panose="030F0702030302020204" pitchFamily="66" charset="0"/>
              </a:rPr>
              <a:t> </a:t>
            </a:r>
            <a:r>
              <a:rPr lang="en-US" sz="2400" dirty="0" err="1">
                <a:latin typeface="Comic Sans MS" panose="030F0702030302020204" pitchFamily="66" charset="0"/>
              </a:rPr>
              <a:t>usaha</a:t>
            </a:r>
            <a:r>
              <a:rPr lang="en-US" sz="2400" dirty="0">
                <a:latin typeface="Comic Sans MS" panose="030F0702030302020204" pitchFamily="66" charset="0"/>
              </a:rPr>
              <a:t> </a:t>
            </a:r>
            <a:r>
              <a:rPr lang="en-US" sz="2400" dirty="0" err="1">
                <a:latin typeface="Comic Sans MS" panose="030F0702030302020204" pitchFamily="66" charset="0"/>
              </a:rPr>
              <a:t>tani</a:t>
            </a:r>
            <a:r>
              <a:rPr lang="en-US" sz="2400" dirty="0">
                <a:latin typeface="Comic Sans MS" panose="030F0702030302020204" pitchFamily="66" charset="0"/>
              </a:rPr>
              <a:t> (</a:t>
            </a:r>
            <a:r>
              <a:rPr lang="en-US" sz="2400" dirty="0" err="1">
                <a:latin typeface="Comic Sans MS" panose="030F0702030302020204" pitchFamily="66" charset="0"/>
              </a:rPr>
              <a:t>usaha</a:t>
            </a:r>
            <a:r>
              <a:rPr lang="en-US" sz="2400" dirty="0">
                <a:latin typeface="Comic Sans MS" panose="030F0702030302020204" pitchFamily="66" charset="0"/>
              </a:rPr>
              <a:t> </a:t>
            </a:r>
            <a:r>
              <a:rPr lang="en-US" sz="2400" dirty="0" err="1">
                <a:latin typeface="Comic Sans MS" panose="030F0702030302020204" pitchFamily="66" charset="0"/>
              </a:rPr>
              <a:t>peternakan</a:t>
            </a:r>
            <a:r>
              <a:rPr lang="en-US" sz="2400" dirty="0">
                <a:latin typeface="Comic Sans MS" panose="030F0702030302020204" pitchFamily="66" charset="0"/>
              </a:rPr>
              <a:t>) </a:t>
            </a:r>
            <a:r>
              <a:rPr lang="en-US" sz="2400" dirty="0" err="1">
                <a:latin typeface="Comic Sans MS" panose="030F0702030302020204" pitchFamily="66" charset="0"/>
              </a:rPr>
              <a:t>maka</a:t>
            </a:r>
            <a:r>
              <a:rPr lang="en-US" sz="2400" dirty="0">
                <a:latin typeface="Comic Sans MS" panose="030F0702030302020204" pitchFamily="66" charset="0"/>
              </a:rPr>
              <a:t> data </a:t>
            </a:r>
            <a:r>
              <a:rPr lang="en-US" sz="2400" dirty="0" err="1">
                <a:latin typeface="Comic Sans MS" panose="030F0702030302020204" pitchFamily="66" charset="0"/>
              </a:rPr>
              <a:t>tentang</a:t>
            </a:r>
            <a:r>
              <a:rPr lang="en-US" sz="2400" dirty="0">
                <a:latin typeface="Comic Sans MS" panose="030F0702030302020204" pitchFamily="66" charset="0"/>
              </a:rPr>
              <a:t>  </a:t>
            </a:r>
            <a:r>
              <a:rPr lang="en-US" sz="2400" dirty="0" err="1">
                <a:latin typeface="Comic Sans MS" panose="030F0702030302020204" pitchFamily="66" charset="0"/>
              </a:rPr>
              <a:t>penerimaan</a:t>
            </a:r>
            <a:r>
              <a:rPr lang="en-US" sz="2400" dirty="0">
                <a:latin typeface="Comic Sans MS" panose="030F0702030302020204" pitchFamily="66" charset="0"/>
              </a:rPr>
              <a:t> </a:t>
            </a:r>
            <a:r>
              <a:rPr lang="en-US" sz="2400" dirty="0" err="1">
                <a:latin typeface="Comic Sans MS" panose="030F0702030302020204" pitchFamily="66" charset="0"/>
              </a:rPr>
              <a:t>dan</a:t>
            </a:r>
            <a:r>
              <a:rPr lang="en-US" sz="2400" dirty="0">
                <a:latin typeface="Comic Sans MS" panose="030F0702030302020204" pitchFamily="66" charset="0"/>
              </a:rPr>
              <a:t>  </a:t>
            </a:r>
            <a:r>
              <a:rPr lang="en-US" sz="2400" dirty="0" err="1">
                <a:latin typeface="Comic Sans MS" panose="030F0702030302020204" pitchFamily="66" charset="0"/>
              </a:rPr>
              <a:t>biaya</a:t>
            </a:r>
            <a:r>
              <a:rPr lang="en-US" sz="2400" dirty="0">
                <a:latin typeface="Comic Sans MS" panose="030F0702030302020204" pitchFamily="66" charset="0"/>
              </a:rPr>
              <a:t> </a:t>
            </a:r>
            <a:r>
              <a:rPr lang="en-US" sz="2400" dirty="0" err="1">
                <a:latin typeface="Comic Sans MS" panose="030F0702030302020204" pitchFamily="66" charset="0"/>
              </a:rPr>
              <a:t>perlu</a:t>
            </a:r>
            <a:r>
              <a:rPr lang="en-US" sz="2400" dirty="0">
                <a:latin typeface="Comic Sans MS" panose="030F0702030302020204" pitchFamily="66" charset="0"/>
              </a:rPr>
              <a:t> </a:t>
            </a:r>
            <a:r>
              <a:rPr lang="en-US" sz="2400" dirty="0" err="1">
                <a:latin typeface="Comic Sans MS" panose="030F0702030302020204" pitchFamily="66" charset="0"/>
              </a:rPr>
              <a:t>diketahui</a:t>
            </a:r>
            <a:r>
              <a:rPr lang="en-US" sz="2400" dirty="0">
                <a:latin typeface="Comic Sans MS" panose="030F0702030302020204" pitchFamily="66" charset="0"/>
              </a:rPr>
              <a:t>.</a:t>
            </a:r>
          </a:p>
          <a:p>
            <a:endParaRPr lang="en-US" sz="2400" dirty="0">
              <a:latin typeface="Comic Sans MS" panose="030F0702030302020204" pitchFamily="66" charset="0"/>
            </a:endParaRPr>
          </a:p>
          <a:p>
            <a:r>
              <a:rPr lang="en-US" sz="2400" dirty="0" err="1">
                <a:latin typeface="Comic Sans MS" panose="030F0702030302020204" pitchFamily="66" charset="0"/>
              </a:rPr>
              <a:t>Hasil</a:t>
            </a:r>
            <a:r>
              <a:rPr lang="en-US" sz="2400" dirty="0">
                <a:latin typeface="Comic Sans MS" panose="030F0702030302020204" pitchFamily="66" charset="0"/>
              </a:rPr>
              <a:t> </a:t>
            </a:r>
            <a:r>
              <a:rPr lang="en-US" sz="2400" dirty="0" err="1">
                <a:latin typeface="Comic Sans MS" panose="030F0702030302020204" pitchFamily="66" charset="0"/>
              </a:rPr>
              <a:t>analisis</a:t>
            </a:r>
            <a:r>
              <a:rPr lang="en-US" sz="2400" dirty="0">
                <a:latin typeface="Comic Sans MS" panose="030F0702030302020204" pitchFamily="66" charset="0"/>
              </a:rPr>
              <a:t> </a:t>
            </a:r>
            <a:r>
              <a:rPr lang="en-US" sz="2400" dirty="0" err="1">
                <a:latin typeface="Comic Sans MS" panose="030F0702030302020204" pitchFamily="66" charset="0"/>
              </a:rPr>
              <a:t>ini</a:t>
            </a:r>
            <a:r>
              <a:rPr lang="en-US" sz="2400" dirty="0">
                <a:latin typeface="Comic Sans MS" panose="030F0702030302020204" pitchFamily="66" charset="0"/>
              </a:rPr>
              <a:t> </a:t>
            </a:r>
            <a:r>
              <a:rPr lang="en-US" sz="2400" dirty="0" err="1">
                <a:latin typeface="Comic Sans MS" panose="030F0702030302020204" pitchFamily="66" charset="0"/>
              </a:rPr>
              <a:t>dapat</a:t>
            </a:r>
            <a:r>
              <a:rPr lang="en-US" sz="2400" dirty="0">
                <a:latin typeface="Comic Sans MS" panose="030F0702030302020204" pitchFamily="66" charset="0"/>
              </a:rPr>
              <a:t> </a:t>
            </a:r>
            <a:r>
              <a:rPr lang="en-US" sz="2400" dirty="0" err="1">
                <a:latin typeface="Comic Sans MS" panose="030F0702030302020204" pitchFamily="66" charset="0"/>
              </a:rPr>
              <a:t>digunakan</a:t>
            </a:r>
            <a:r>
              <a:rPr lang="en-US" sz="2400" dirty="0">
                <a:latin typeface="Comic Sans MS" panose="030F0702030302020204" pitchFamily="66" charset="0"/>
              </a:rPr>
              <a:t> </a:t>
            </a:r>
            <a:r>
              <a:rPr lang="en-US" sz="2400" dirty="0" err="1">
                <a:latin typeface="Comic Sans MS" panose="030F0702030302020204" pitchFamily="66" charset="0"/>
              </a:rPr>
              <a:t>untuk</a:t>
            </a:r>
            <a:r>
              <a:rPr lang="en-US" sz="2400" dirty="0">
                <a:latin typeface="Comic Sans MS" panose="030F0702030302020204" pitchFamily="66" charset="0"/>
              </a:rPr>
              <a:t> </a:t>
            </a:r>
            <a:r>
              <a:rPr lang="en-US" sz="2400" dirty="0" err="1">
                <a:latin typeface="Comic Sans MS" panose="030F0702030302020204" pitchFamily="66" charset="0"/>
              </a:rPr>
              <a:t>merencanakan</a:t>
            </a:r>
            <a:r>
              <a:rPr lang="en-US" sz="2400" dirty="0">
                <a:latin typeface="Comic Sans MS" panose="030F0702030302020204" pitchFamily="66" charset="0"/>
              </a:rPr>
              <a:t> </a:t>
            </a:r>
            <a:r>
              <a:rPr lang="en-US" sz="2400" dirty="0" err="1">
                <a:latin typeface="Comic Sans MS" panose="030F0702030302020204" pitchFamily="66" charset="0"/>
              </a:rPr>
              <a:t>perluasan</a:t>
            </a:r>
            <a:r>
              <a:rPr lang="en-US" sz="2400" dirty="0">
                <a:latin typeface="Comic Sans MS" panose="030F0702030302020204" pitchFamily="66" charset="0"/>
              </a:rPr>
              <a:t> </a:t>
            </a:r>
            <a:r>
              <a:rPr lang="en-US" sz="2400" dirty="0" err="1">
                <a:latin typeface="Comic Sans MS" panose="030F0702030302020204" pitchFamily="66" charset="0"/>
              </a:rPr>
              <a:t>usaha</a:t>
            </a:r>
            <a:r>
              <a:rPr lang="en-US" sz="2400" dirty="0">
                <a:latin typeface="Comic Sans MS" panose="030F0702030302020204" pitchFamily="66" charset="0"/>
              </a:rPr>
              <a:t> </a:t>
            </a:r>
            <a:r>
              <a:rPr lang="en-US" sz="2400" dirty="0" err="1">
                <a:latin typeface="Comic Sans MS" panose="030F0702030302020204" pitchFamily="66" charset="0"/>
              </a:rPr>
              <a:t>baik</a:t>
            </a:r>
            <a:r>
              <a:rPr lang="en-US" sz="2400" dirty="0">
                <a:latin typeface="Comic Sans MS" panose="030F0702030302020204" pitchFamily="66" charset="0"/>
              </a:rPr>
              <a:t> </a:t>
            </a:r>
            <a:r>
              <a:rPr lang="en-US" sz="2400" dirty="0" err="1">
                <a:latin typeface="Comic Sans MS" panose="030F0702030302020204" pitchFamily="66" charset="0"/>
              </a:rPr>
              <a:t>menambah</a:t>
            </a:r>
            <a:r>
              <a:rPr lang="en-US" sz="2400" dirty="0">
                <a:latin typeface="Comic Sans MS" panose="030F0702030302020204" pitchFamily="66" charset="0"/>
              </a:rPr>
              <a:t> </a:t>
            </a:r>
            <a:r>
              <a:rPr lang="en-US" sz="2400" dirty="0" err="1">
                <a:latin typeface="Comic Sans MS" panose="030F0702030302020204" pitchFamily="66" charset="0"/>
              </a:rPr>
              <a:t>cabang</a:t>
            </a:r>
            <a:r>
              <a:rPr lang="en-US" sz="2400" dirty="0">
                <a:latin typeface="Comic Sans MS" panose="030F0702030302020204" pitchFamily="66" charset="0"/>
              </a:rPr>
              <a:t> </a:t>
            </a:r>
            <a:r>
              <a:rPr lang="en-US" sz="2400" dirty="0" err="1">
                <a:latin typeface="Comic Sans MS" panose="030F0702030302020204" pitchFamily="66" charset="0"/>
              </a:rPr>
              <a:t>usaha</a:t>
            </a:r>
            <a:r>
              <a:rPr lang="en-US" sz="2400" dirty="0">
                <a:latin typeface="Comic Sans MS" panose="030F0702030302020204" pitchFamily="66" charset="0"/>
              </a:rPr>
              <a:t> </a:t>
            </a:r>
            <a:r>
              <a:rPr lang="en-US" sz="2400" dirty="0" err="1">
                <a:latin typeface="Comic Sans MS" panose="030F0702030302020204" pitchFamily="66" charset="0"/>
              </a:rPr>
              <a:t>atau</a:t>
            </a:r>
            <a:r>
              <a:rPr lang="en-US" sz="2400" dirty="0">
                <a:latin typeface="Comic Sans MS" panose="030F0702030302020204" pitchFamily="66" charset="0"/>
              </a:rPr>
              <a:t> </a:t>
            </a:r>
            <a:r>
              <a:rPr lang="en-US" sz="2400" dirty="0" err="1">
                <a:latin typeface="Comic Sans MS" panose="030F0702030302020204" pitchFamily="66" charset="0"/>
              </a:rPr>
              <a:t>memperbesar</a:t>
            </a:r>
            <a:r>
              <a:rPr lang="en-US" sz="2400" dirty="0">
                <a:latin typeface="Comic Sans MS" panose="030F0702030302020204" pitchFamily="66" charset="0"/>
              </a:rPr>
              <a:t> </a:t>
            </a:r>
            <a:r>
              <a:rPr lang="en-US" sz="2400" dirty="0" err="1">
                <a:latin typeface="Comic Sans MS" panose="030F0702030302020204" pitchFamily="66" charset="0"/>
              </a:rPr>
              <a:t>skala</a:t>
            </a:r>
            <a:r>
              <a:rPr lang="en-US" sz="2400" dirty="0">
                <a:latin typeface="Comic Sans MS" panose="030F0702030302020204" pitchFamily="66" charset="0"/>
              </a:rPr>
              <a:t> </a:t>
            </a:r>
            <a:r>
              <a:rPr lang="en-US" sz="2400" dirty="0" err="1">
                <a:latin typeface="Comic Sans MS" panose="030F0702030302020204" pitchFamily="66" charset="0"/>
              </a:rPr>
              <a:t>usaha</a:t>
            </a:r>
            <a:r>
              <a:rPr lang="en-US" sz="2400" dirty="0">
                <a:latin typeface="Comic Sans MS" panose="030F0702030302020204" pitchFamily="66" charset="0"/>
              </a:rPr>
              <a:t>. </a:t>
            </a:r>
            <a:r>
              <a:rPr lang="en-US" sz="2400" dirty="0" err="1">
                <a:latin typeface="Comic Sans MS" panose="030F0702030302020204" pitchFamily="66" charset="0"/>
              </a:rPr>
              <a:t>Berdasarkan</a:t>
            </a:r>
            <a:r>
              <a:rPr lang="en-US" sz="2400" dirty="0">
                <a:latin typeface="Comic Sans MS" panose="030F0702030302020204" pitchFamily="66" charset="0"/>
              </a:rPr>
              <a:t> data </a:t>
            </a:r>
            <a:r>
              <a:rPr lang="en-US" sz="2400" dirty="0" err="1">
                <a:latin typeface="Comic Sans MS" panose="030F0702030302020204" pitchFamily="66" charset="0"/>
              </a:rPr>
              <a:t>tersebut</a:t>
            </a:r>
            <a:r>
              <a:rPr lang="en-US" sz="2400" dirty="0">
                <a:latin typeface="Comic Sans MS" panose="030F0702030302020204" pitchFamily="66" charset="0"/>
              </a:rPr>
              <a:t> </a:t>
            </a:r>
            <a:r>
              <a:rPr lang="en-US" sz="2400" dirty="0" err="1">
                <a:latin typeface="Comic Sans MS" panose="030F0702030302020204" pitchFamily="66" charset="0"/>
              </a:rPr>
              <a:t>dapat</a:t>
            </a:r>
            <a:r>
              <a:rPr lang="en-US" sz="2400" dirty="0">
                <a:latin typeface="Comic Sans MS" panose="030F0702030302020204" pitchFamily="66" charset="0"/>
              </a:rPr>
              <a:t> </a:t>
            </a:r>
            <a:r>
              <a:rPr lang="en-US" sz="2400" dirty="0" err="1">
                <a:latin typeface="Comic Sans MS" panose="030F0702030302020204" pitchFamily="66" charset="0"/>
              </a:rPr>
              <a:t>diukur</a:t>
            </a:r>
            <a:r>
              <a:rPr lang="en-US" sz="2400" dirty="0">
                <a:latin typeface="Comic Sans MS" panose="030F0702030302020204" pitchFamily="66" charset="0"/>
              </a:rPr>
              <a:t> </a:t>
            </a:r>
            <a:r>
              <a:rPr lang="en-US" sz="2400" dirty="0" err="1">
                <a:latin typeface="Comic Sans MS" panose="030F0702030302020204" pitchFamily="66" charset="0"/>
              </a:rPr>
              <a:t>keuntungan</a:t>
            </a:r>
            <a:r>
              <a:rPr lang="en-US" sz="2400" dirty="0">
                <a:latin typeface="Comic Sans MS" panose="030F0702030302020204" pitchFamily="66" charset="0"/>
              </a:rPr>
              <a:t> </a:t>
            </a:r>
            <a:r>
              <a:rPr lang="en-US" sz="2400" dirty="0" err="1">
                <a:latin typeface="Comic Sans MS" panose="030F0702030302020204" pitchFamily="66" charset="0"/>
              </a:rPr>
              <a:t>usaha</a:t>
            </a:r>
            <a:r>
              <a:rPr lang="en-US" sz="2400" dirty="0">
                <a:latin typeface="Comic Sans MS" panose="030F0702030302020204" pitchFamily="66" charset="0"/>
              </a:rPr>
              <a:t> </a:t>
            </a:r>
            <a:r>
              <a:rPr lang="en-US" sz="2400" dirty="0" err="1">
                <a:latin typeface="Comic Sans MS" panose="030F0702030302020204" pitchFamily="66" charset="0"/>
              </a:rPr>
              <a:t>dan</a:t>
            </a:r>
            <a:r>
              <a:rPr lang="en-US" sz="2400" dirty="0">
                <a:latin typeface="Comic Sans MS" panose="030F0702030302020204" pitchFamily="66" charset="0"/>
              </a:rPr>
              <a:t> </a:t>
            </a:r>
            <a:r>
              <a:rPr lang="en-US" sz="2400" dirty="0" err="1">
                <a:latin typeface="Comic Sans MS" panose="030F0702030302020204" pitchFamily="66" charset="0"/>
              </a:rPr>
              <a:t>tersedianya</a:t>
            </a:r>
            <a:r>
              <a:rPr lang="en-US" sz="2400" dirty="0">
                <a:latin typeface="Comic Sans MS" panose="030F0702030302020204" pitchFamily="66" charset="0"/>
              </a:rPr>
              <a:t> </a:t>
            </a:r>
            <a:r>
              <a:rPr lang="en-US" sz="2400" dirty="0" err="1">
                <a:latin typeface="Comic Sans MS" panose="030F0702030302020204" pitchFamily="66" charset="0"/>
              </a:rPr>
              <a:t>dana</a:t>
            </a:r>
            <a:r>
              <a:rPr lang="en-US" sz="2400" dirty="0">
                <a:latin typeface="Comic Sans MS" panose="030F0702030302020204" pitchFamily="66" charset="0"/>
              </a:rPr>
              <a:t> yang </a:t>
            </a:r>
            <a:r>
              <a:rPr lang="en-US" sz="2400" dirty="0" err="1">
                <a:latin typeface="Comic Sans MS" panose="030F0702030302020204" pitchFamily="66" charset="0"/>
              </a:rPr>
              <a:t>riil</a:t>
            </a:r>
            <a:r>
              <a:rPr lang="en-US" sz="2400" dirty="0">
                <a:latin typeface="Comic Sans MS" panose="030F0702030302020204" pitchFamily="66" charset="0"/>
              </a:rPr>
              <a:t> </a:t>
            </a:r>
            <a:r>
              <a:rPr lang="en-US" sz="2400" dirty="0" err="1">
                <a:latin typeface="Comic Sans MS" panose="030F0702030302020204" pitchFamily="66" charset="0"/>
              </a:rPr>
              <a:t>untuk</a:t>
            </a:r>
            <a:r>
              <a:rPr lang="en-US" sz="2400" dirty="0">
                <a:latin typeface="Comic Sans MS" panose="030F0702030302020204" pitchFamily="66" charset="0"/>
              </a:rPr>
              <a:t> </a:t>
            </a:r>
            <a:r>
              <a:rPr lang="en-US" sz="2400" dirty="0" err="1">
                <a:latin typeface="Comic Sans MS" panose="030F0702030302020204" pitchFamily="66" charset="0"/>
              </a:rPr>
              <a:t>periode</a:t>
            </a:r>
            <a:r>
              <a:rPr lang="en-US" sz="2400" dirty="0">
                <a:latin typeface="Comic Sans MS" panose="030F0702030302020204" pitchFamily="66" charset="0"/>
              </a:rPr>
              <a:t> </a:t>
            </a:r>
            <a:r>
              <a:rPr lang="en-US" sz="2400" dirty="0" err="1">
                <a:latin typeface="Comic Sans MS" panose="030F0702030302020204" pitchFamily="66" charset="0"/>
              </a:rPr>
              <a:t>selanjutnya</a:t>
            </a:r>
            <a:r>
              <a:rPr lang="en-US" sz="2400" dirty="0">
                <a:latin typeface="Comic Sans MS" panose="030F0702030302020204" pitchFamily="66" charset="0"/>
              </a:rPr>
              <a:t>.</a:t>
            </a:r>
          </a:p>
          <a:p>
            <a:endParaRPr lang="en-US" sz="2400" dirty="0">
              <a:latin typeface="Comic Sans MS" panose="030F0702030302020204" pitchFamily="66" charset="0"/>
            </a:endParaRPr>
          </a:p>
          <a:p>
            <a:r>
              <a:rPr lang="en-US" sz="2400" dirty="0" err="1">
                <a:latin typeface="Comic Sans MS" panose="030F0702030302020204" pitchFamily="66" charset="0"/>
              </a:rPr>
              <a:t>Analisis</a:t>
            </a:r>
            <a:r>
              <a:rPr lang="en-US" sz="2400" dirty="0">
                <a:latin typeface="Comic Sans MS" panose="030F0702030302020204" pitchFamily="66" charset="0"/>
              </a:rPr>
              <a:t> </a:t>
            </a:r>
            <a:r>
              <a:rPr lang="en-US" sz="2400" dirty="0" err="1">
                <a:latin typeface="Comic Sans MS" panose="030F0702030302020204" pitchFamily="66" charset="0"/>
              </a:rPr>
              <a:t>usaha</a:t>
            </a:r>
            <a:r>
              <a:rPr lang="en-US" sz="2400" dirty="0">
                <a:latin typeface="Comic Sans MS" panose="030F0702030302020204" pitchFamily="66" charset="0"/>
              </a:rPr>
              <a:t> </a:t>
            </a:r>
            <a:r>
              <a:rPr lang="en-US" sz="2400" dirty="0" err="1">
                <a:latin typeface="Comic Sans MS" panose="030F0702030302020204" pitchFamily="66" charset="0"/>
              </a:rPr>
              <a:t>dilakukan</a:t>
            </a:r>
            <a:r>
              <a:rPr lang="en-US" sz="2400" dirty="0">
                <a:latin typeface="Comic Sans MS" panose="030F0702030302020204" pitchFamily="66" charset="0"/>
              </a:rPr>
              <a:t> </a:t>
            </a:r>
            <a:r>
              <a:rPr lang="en-US" sz="2400" dirty="0" err="1">
                <a:latin typeface="Comic Sans MS" panose="030F0702030302020204" pitchFamily="66" charset="0"/>
              </a:rPr>
              <a:t>untuk</a:t>
            </a:r>
            <a:r>
              <a:rPr lang="en-US" sz="2400" dirty="0">
                <a:latin typeface="Comic Sans MS" panose="030F0702030302020204" pitchFamily="66" charset="0"/>
              </a:rPr>
              <a:t> </a:t>
            </a:r>
            <a:r>
              <a:rPr lang="en-US" sz="2400" dirty="0" err="1">
                <a:latin typeface="Comic Sans MS" panose="030F0702030302020204" pitchFamily="66" charset="0"/>
              </a:rPr>
              <a:t>mengukur</a:t>
            </a:r>
            <a:r>
              <a:rPr lang="en-US" sz="2400" dirty="0">
                <a:latin typeface="Comic Sans MS" panose="030F0702030302020204" pitchFamily="66" charset="0"/>
              </a:rPr>
              <a:t> </a:t>
            </a:r>
            <a:r>
              <a:rPr lang="en-US" sz="2400" dirty="0" err="1">
                <a:latin typeface="Comic Sans MS" panose="030F0702030302020204" pitchFamily="66" charset="0"/>
              </a:rPr>
              <a:t>atau</a:t>
            </a:r>
            <a:r>
              <a:rPr lang="en-US" sz="2400" dirty="0">
                <a:latin typeface="Comic Sans MS" panose="030F0702030302020204" pitchFamily="66" charset="0"/>
              </a:rPr>
              <a:t> </a:t>
            </a:r>
            <a:r>
              <a:rPr lang="en-US" sz="2400" dirty="0" err="1">
                <a:latin typeface="Comic Sans MS" panose="030F0702030302020204" pitchFamily="66" charset="0"/>
              </a:rPr>
              <a:t>menghitung</a:t>
            </a:r>
            <a:r>
              <a:rPr lang="en-US" sz="2400" dirty="0">
                <a:latin typeface="Comic Sans MS" panose="030F0702030302020204" pitchFamily="66" charset="0"/>
              </a:rPr>
              <a:t> </a:t>
            </a:r>
            <a:r>
              <a:rPr lang="en-US" sz="2400" dirty="0" err="1">
                <a:latin typeface="Comic Sans MS" panose="030F0702030302020204" pitchFamily="66" charset="0"/>
              </a:rPr>
              <a:t>apakah</a:t>
            </a:r>
            <a:r>
              <a:rPr lang="en-US" sz="2400" dirty="0">
                <a:latin typeface="Comic Sans MS" panose="030F0702030302020204" pitchFamily="66" charset="0"/>
              </a:rPr>
              <a:t> </a:t>
            </a:r>
            <a:r>
              <a:rPr lang="en-US" sz="2400" dirty="0" err="1">
                <a:latin typeface="Comic Sans MS" panose="030F0702030302020204" pitchFamily="66" charset="0"/>
              </a:rPr>
              <a:t>usaha</a:t>
            </a:r>
            <a:r>
              <a:rPr lang="en-US" sz="2400" dirty="0">
                <a:latin typeface="Comic Sans MS" panose="030F0702030302020204" pitchFamily="66" charset="0"/>
              </a:rPr>
              <a:t> </a:t>
            </a:r>
            <a:r>
              <a:rPr lang="en-US" sz="2400" dirty="0" err="1">
                <a:latin typeface="Comic Sans MS" panose="030F0702030302020204" pitchFamily="66" charset="0"/>
              </a:rPr>
              <a:t>tersebut</a:t>
            </a:r>
            <a:r>
              <a:rPr lang="en-US" sz="2400" dirty="0">
                <a:latin typeface="Comic Sans MS" panose="030F0702030302020204" pitchFamily="66" charset="0"/>
              </a:rPr>
              <a:t> </a:t>
            </a:r>
            <a:r>
              <a:rPr lang="en-US" sz="2400" dirty="0" err="1">
                <a:latin typeface="Comic Sans MS" panose="030F0702030302020204" pitchFamily="66" charset="0"/>
              </a:rPr>
              <a:t>menguntungkan</a:t>
            </a:r>
            <a:r>
              <a:rPr lang="en-US" sz="2400" dirty="0">
                <a:latin typeface="Comic Sans MS" panose="030F0702030302020204" pitchFamily="66" charset="0"/>
              </a:rPr>
              <a:t> </a:t>
            </a:r>
            <a:r>
              <a:rPr lang="en-US" sz="2400" dirty="0" err="1">
                <a:latin typeface="Comic Sans MS" panose="030F0702030302020204" pitchFamily="66" charset="0"/>
              </a:rPr>
              <a:t>atau</a:t>
            </a:r>
            <a:r>
              <a:rPr lang="en-US" sz="2400" dirty="0">
                <a:latin typeface="Comic Sans MS" panose="030F0702030302020204" pitchFamily="66" charset="0"/>
              </a:rPr>
              <a:t> </a:t>
            </a:r>
            <a:r>
              <a:rPr lang="en-US" sz="2400" dirty="0" err="1">
                <a:latin typeface="Comic Sans MS" panose="030F0702030302020204" pitchFamily="66" charset="0"/>
              </a:rPr>
              <a:t>merugikan</a:t>
            </a:r>
            <a:r>
              <a:rPr lang="en-US" sz="2400" dirty="0">
                <a:latin typeface="Comic Sans MS" panose="030F0702030302020204" pitchFamily="66" charset="0"/>
              </a:rPr>
              <a:t>.</a:t>
            </a:r>
            <a:br>
              <a:rPr lang="en-US" sz="2400" dirty="0">
                <a:latin typeface="Comic Sans MS" panose="030F0702030302020204" pitchFamily="66" charset="0"/>
              </a:rPr>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latin typeface="Comic Sans MS" panose="030F0702030302020204"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Penerimaan</a:t>
            </a:r>
            <a:endParaRPr lang="en-US" dirty="0"/>
          </a:p>
        </p:txBody>
      </p:sp>
      <p:sp>
        <p:nvSpPr>
          <p:cNvPr id="3" name="Content Placeholder 2"/>
          <p:cNvSpPr>
            <a:spLocks noGrp="1"/>
          </p:cNvSpPr>
          <p:nvPr>
            <p:ph idx="1"/>
          </p:nvPr>
        </p:nvSpPr>
        <p:spPr/>
        <p:txBody>
          <a:bodyPr>
            <a:normAutofit fontScale="92500" lnSpcReduction="20000"/>
          </a:bodyPr>
          <a:lstStyle/>
          <a:p>
            <a:pPr>
              <a:spcBef>
                <a:spcPts val="0"/>
              </a:spcBef>
              <a:buNone/>
            </a:pPr>
            <a:r>
              <a:rPr lang="en-US" sz="2400" dirty="0" err="1">
                <a:latin typeface="Comic Sans MS" panose="030F0702030302020204" pitchFamily="66" charset="0"/>
              </a:rPr>
              <a:t>Penerimaan</a:t>
            </a:r>
            <a:r>
              <a:rPr lang="en-US" sz="2400" dirty="0">
                <a:latin typeface="Comic Sans MS" panose="030F0702030302020204" pitchFamily="66" charset="0"/>
              </a:rPr>
              <a:t> </a:t>
            </a:r>
            <a:r>
              <a:rPr lang="en-US" sz="2400" dirty="0" err="1">
                <a:latin typeface="Comic Sans MS" panose="030F0702030302020204" pitchFamily="66" charset="0"/>
              </a:rPr>
              <a:t>dalam</a:t>
            </a:r>
            <a:r>
              <a:rPr lang="en-US" sz="2400" dirty="0">
                <a:latin typeface="Comic Sans MS" panose="030F0702030302020204" pitchFamily="66" charset="0"/>
              </a:rPr>
              <a:t> </a:t>
            </a:r>
            <a:r>
              <a:rPr lang="en-US" sz="2400" dirty="0" err="1">
                <a:latin typeface="Comic Sans MS" panose="030F0702030302020204" pitchFamily="66" charset="0"/>
              </a:rPr>
              <a:t>usahatani</a:t>
            </a:r>
            <a:r>
              <a:rPr lang="en-US" sz="2400" dirty="0">
                <a:latin typeface="Comic Sans MS" panose="030F0702030302020204" pitchFamily="66" charset="0"/>
              </a:rPr>
              <a:t>/</a:t>
            </a:r>
            <a:r>
              <a:rPr lang="en-US" sz="2400" dirty="0" err="1">
                <a:latin typeface="Comic Sans MS" panose="030F0702030302020204" pitchFamily="66" charset="0"/>
              </a:rPr>
              <a:t>ternak</a:t>
            </a:r>
            <a:r>
              <a:rPr lang="en-US" sz="2400" dirty="0">
                <a:latin typeface="Comic Sans MS" panose="030F0702030302020204" pitchFamily="66" charset="0"/>
              </a:rPr>
              <a:t> </a:t>
            </a:r>
            <a:r>
              <a:rPr lang="en-US" sz="2400" dirty="0" err="1">
                <a:latin typeface="Comic Sans MS" panose="030F0702030302020204" pitchFamily="66" charset="0"/>
              </a:rPr>
              <a:t>merupakan</a:t>
            </a:r>
            <a:endParaRPr lang="en-US" sz="2400" dirty="0">
              <a:latin typeface="Comic Sans MS" panose="030F0702030302020204" pitchFamily="66" charset="0"/>
            </a:endParaRPr>
          </a:p>
          <a:p>
            <a:pPr>
              <a:spcBef>
                <a:spcPts val="0"/>
              </a:spcBef>
              <a:buNone/>
            </a:pPr>
            <a:r>
              <a:rPr lang="en-US" sz="2400" dirty="0" err="1">
                <a:latin typeface="Comic Sans MS" panose="030F0702030302020204" pitchFamily="66" charset="0"/>
              </a:rPr>
              <a:t>hasil</a:t>
            </a:r>
            <a:r>
              <a:rPr lang="en-US" sz="2400" dirty="0">
                <a:latin typeface="Comic Sans MS" panose="030F0702030302020204" pitchFamily="66" charset="0"/>
              </a:rPr>
              <a:t> </a:t>
            </a:r>
            <a:r>
              <a:rPr lang="en-US" sz="2400" dirty="0" err="1">
                <a:latin typeface="Comic Sans MS" panose="030F0702030302020204" pitchFamily="66" charset="0"/>
              </a:rPr>
              <a:t>atau</a:t>
            </a:r>
            <a:r>
              <a:rPr lang="en-US" sz="2400" dirty="0">
                <a:latin typeface="Comic Sans MS" panose="030F0702030302020204" pitchFamily="66" charset="0"/>
              </a:rPr>
              <a:t> </a:t>
            </a:r>
            <a:r>
              <a:rPr lang="en-US" sz="2400" dirty="0" err="1">
                <a:latin typeface="Comic Sans MS" panose="030F0702030302020204" pitchFamily="66" charset="0"/>
              </a:rPr>
              <a:t>nilai</a:t>
            </a:r>
            <a:r>
              <a:rPr lang="en-US" sz="2400" dirty="0">
                <a:latin typeface="Comic Sans MS" panose="030F0702030302020204" pitchFamily="66" charset="0"/>
              </a:rPr>
              <a:t> yang </a:t>
            </a:r>
            <a:r>
              <a:rPr lang="en-US" sz="2400" dirty="0" err="1">
                <a:latin typeface="Comic Sans MS" panose="030F0702030302020204" pitchFamily="66" charset="0"/>
              </a:rPr>
              <a:t>diperoleh</a:t>
            </a:r>
            <a:r>
              <a:rPr lang="en-US" sz="2400" dirty="0">
                <a:latin typeface="Comic Sans MS" panose="030F0702030302020204" pitchFamily="66" charset="0"/>
              </a:rPr>
              <a:t> </a:t>
            </a:r>
            <a:r>
              <a:rPr lang="en-US" sz="2400" dirty="0" err="1">
                <a:latin typeface="Comic Sans MS" panose="030F0702030302020204" pitchFamily="66" charset="0"/>
              </a:rPr>
              <a:t>dari</a:t>
            </a:r>
            <a:r>
              <a:rPr lang="en-US" sz="2400" dirty="0">
                <a:latin typeface="Comic Sans MS" panose="030F0702030302020204" pitchFamily="66" charset="0"/>
              </a:rPr>
              <a:t> </a:t>
            </a:r>
            <a:r>
              <a:rPr lang="en-US" sz="2400" dirty="0" err="1">
                <a:latin typeface="Comic Sans MS" panose="030F0702030302020204" pitchFamily="66" charset="0"/>
              </a:rPr>
              <a:t>usaha</a:t>
            </a:r>
            <a:r>
              <a:rPr lang="en-US" sz="2400" dirty="0">
                <a:latin typeface="Comic Sans MS" panose="030F0702030302020204" pitchFamily="66" charset="0"/>
              </a:rPr>
              <a:t> yang </a:t>
            </a:r>
          </a:p>
          <a:p>
            <a:pPr>
              <a:spcBef>
                <a:spcPts val="0"/>
              </a:spcBef>
              <a:buNone/>
            </a:pPr>
            <a:r>
              <a:rPr lang="en-US" sz="2400" dirty="0" err="1">
                <a:latin typeface="Comic Sans MS" panose="030F0702030302020204" pitchFamily="66" charset="0"/>
              </a:rPr>
              <a:t>dilakukan</a:t>
            </a:r>
            <a:r>
              <a:rPr lang="en-US" sz="2400" dirty="0">
                <a:latin typeface="Comic Sans MS" panose="030F0702030302020204" pitchFamily="66" charset="0"/>
              </a:rPr>
              <a:t>. </a:t>
            </a:r>
          </a:p>
          <a:p>
            <a:pPr>
              <a:spcBef>
                <a:spcPts val="0"/>
              </a:spcBef>
              <a:buNone/>
            </a:pPr>
            <a:r>
              <a:rPr lang="en-US" sz="2400" dirty="0">
                <a:latin typeface="Comic Sans MS" panose="030F0702030302020204" pitchFamily="66" charset="0"/>
              </a:rPr>
              <a:t>	</a:t>
            </a:r>
          </a:p>
          <a:p>
            <a:pPr>
              <a:spcBef>
                <a:spcPts val="0"/>
              </a:spcBef>
              <a:buNone/>
            </a:pPr>
            <a:r>
              <a:rPr lang="en-US" sz="2400" dirty="0">
                <a:latin typeface="Comic Sans MS" panose="030F0702030302020204" pitchFamily="66" charset="0"/>
              </a:rPr>
              <a:t>	</a:t>
            </a:r>
            <a:r>
              <a:rPr lang="id-ID" sz="2400" dirty="0">
                <a:latin typeface="Comic Sans MS" panose="030F0702030302020204" pitchFamily="66" charset="0"/>
              </a:rPr>
              <a:t>Menurut Soekartawi (1995), penerimaan dalam usahatani merupakan perkalian antara produksi fisik dengan harga jual atau harga produksi. Sedangkan menurut Boediono (1995), penerimaan total (</a:t>
            </a:r>
            <a:r>
              <a:rPr lang="id-ID" sz="2400" i="1" dirty="0">
                <a:latin typeface="Comic Sans MS" panose="030F0702030302020204" pitchFamily="66" charset="0"/>
              </a:rPr>
              <a:t>total revenue</a:t>
            </a:r>
            <a:r>
              <a:rPr lang="id-ID" sz="2400" dirty="0">
                <a:latin typeface="Comic Sans MS" panose="030F0702030302020204" pitchFamily="66" charset="0"/>
              </a:rPr>
              <a:t>) adalah penerimaan produsen dari hasil penjualan output-nya</a:t>
            </a:r>
            <a:endParaRPr lang="en-US" sz="2400" dirty="0">
              <a:latin typeface="Comic Sans MS" panose="030F0702030302020204" pitchFamily="66" charset="0"/>
            </a:endParaRPr>
          </a:p>
          <a:p>
            <a:pPr>
              <a:spcBef>
                <a:spcPts val="0"/>
              </a:spcBef>
              <a:buNone/>
            </a:pPr>
            <a:endParaRPr lang="en-US" sz="2400" dirty="0">
              <a:latin typeface="Comic Sans MS" panose="030F0702030302020204" pitchFamily="66" charset="0"/>
            </a:endParaRPr>
          </a:p>
          <a:p>
            <a:pPr marL="609600" indent="-609600">
              <a:lnSpc>
                <a:spcPct val="90000"/>
              </a:lnSpc>
              <a:buFont typeface="Wingdings" panose="05000000000000000000" pitchFamily="2" charset="2"/>
              <a:buNone/>
            </a:pPr>
            <a:r>
              <a:rPr lang="en-US" sz="2400" dirty="0" err="1">
                <a:latin typeface="Comic Sans MS" panose="030F0702030302020204" pitchFamily="66" charset="0"/>
              </a:rPr>
              <a:t>Penerimaan</a:t>
            </a:r>
            <a:r>
              <a:rPr lang="en-US" sz="2400" dirty="0">
                <a:latin typeface="Comic Sans MS" panose="030F0702030302020204" pitchFamily="66" charset="0"/>
              </a:rPr>
              <a:t> </a:t>
            </a:r>
            <a:r>
              <a:rPr lang="en-US" sz="2400" dirty="0" err="1">
                <a:latin typeface="Comic Sans MS" panose="030F0702030302020204" pitchFamily="66" charset="0"/>
              </a:rPr>
              <a:t>usahatani</a:t>
            </a:r>
            <a:r>
              <a:rPr lang="en-US" sz="2400" dirty="0">
                <a:latin typeface="Comic Sans MS" panose="030F0702030302020204" pitchFamily="66" charset="0"/>
              </a:rPr>
              <a:t>/</a:t>
            </a:r>
            <a:r>
              <a:rPr lang="en-US" sz="2400" dirty="0" err="1">
                <a:latin typeface="Comic Sans MS" panose="030F0702030302020204" pitchFamily="66" charset="0"/>
              </a:rPr>
              <a:t>ternak</a:t>
            </a:r>
            <a:r>
              <a:rPr lang="en-US" sz="2400" dirty="0">
                <a:latin typeface="Comic Sans MS" panose="030F0702030302020204" pitchFamily="66" charset="0"/>
              </a:rPr>
              <a:t> </a:t>
            </a:r>
            <a:r>
              <a:rPr lang="en-US" sz="2400" dirty="0" err="1">
                <a:latin typeface="Comic Sans MS" panose="030F0702030302020204" pitchFamily="66" charset="0"/>
              </a:rPr>
              <a:t>terdiri</a:t>
            </a:r>
            <a:r>
              <a:rPr lang="en-US" sz="2400" dirty="0">
                <a:latin typeface="Comic Sans MS" panose="030F0702030302020204" pitchFamily="66" charset="0"/>
              </a:rPr>
              <a:t> 3 </a:t>
            </a:r>
            <a:r>
              <a:rPr lang="en-US" sz="2400" dirty="0" err="1">
                <a:latin typeface="Comic Sans MS" panose="030F0702030302020204" pitchFamily="66" charset="0"/>
              </a:rPr>
              <a:t>komponen</a:t>
            </a:r>
            <a:r>
              <a:rPr lang="en-US" sz="2400" dirty="0">
                <a:latin typeface="Comic Sans MS" panose="030F0702030302020204" pitchFamily="66" charset="0"/>
              </a:rPr>
              <a:t> :</a:t>
            </a:r>
          </a:p>
          <a:p>
            <a:pPr marL="609600" indent="-609600">
              <a:lnSpc>
                <a:spcPct val="90000"/>
              </a:lnSpc>
              <a:buClr>
                <a:schemeClr val="tx1"/>
              </a:buClr>
              <a:buFont typeface="Wingdings" panose="05000000000000000000" pitchFamily="2" charset="2"/>
              <a:buAutoNum type="arabicPeriod"/>
            </a:pPr>
            <a:r>
              <a:rPr lang="en-US" sz="2400" dirty="0" err="1">
                <a:latin typeface="Comic Sans MS" panose="030F0702030302020204" pitchFamily="66" charset="0"/>
              </a:rPr>
              <a:t>Penerimaan</a:t>
            </a:r>
            <a:r>
              <a:rPr lang="en-US" sz="2400" dirty="0">
                <a:latin typeface="Comic Sans MS" panose="030F0702030302020204" pitchFamily="66" charset="0"/>
              </a:rPr>
              <a:t> </a:t>
            </a:r>
            <a:r>
              <a:rPr lang="en-US" sz="2400" dirty="0" err="1">
                <a:latin typeface="Comic Sans MS" panose="030F0702030302020204" pitchFamily="66" charset="0"/>
              </a:rPr>
              <a:t>tunai</a:t>
            </a:r>
            <a:r>
              <a:rPr lang="en-US" sz="2400" dirty="0">
                <a:latin typeface="Comic Sans MS" panose="030F0702030302020204" pitchFamily="66" charset="0"/>
              </a:rPr>
              <a:t> : </a:t>
            </a:r>
            <a:r>
              <a:rPr lang="en-US" sz="2400" dirty="0" err="1">
                <a:latin typeface="Comic Sans MS" panose="030F0702030302020204" pitchFamily="66" charset="0"/>
              </a:rPr>
              <a:t>Nilai</a:t>
            </a:r>
            <a:r>
              <a:rPr lang="en-US" sz="2400" dirty="0">
                <a:latin typeface="Comic Sans MS" panose="030F0702030302020204" pitchFamily="66" charset="0"/>
              </a:rPr>
              <a:t> </a:t>
            </a:r>
            <a:r>
              <a:rPr lang="en-US" sz="2400" dirty="0" err="1">
                <a:latin typeface="Comic Sans MS" panose="030F0702030302020204" pitchFamily="66" charset="0"/>
              </a:rPr>
              <a:t>hasil</a:t>
            </a:r>
            <a:r>
              <a:rPr lang="en-US" sz="2400" dirty="0">
                <a:latin typeface="Comic Sans MS" panose="030F0702030302020204" pitchFamily="66" charset="0"/>
              </a:rPr>
              <a:t> </a:t>
            </a:r>
            <a:r>
              <a:rPr lang="en-US" sz="2400" dirty="0" err="1">
                <a:latin typeface="Comic Sans MS" panose="030F0702030302020204" pitchFamily="66" charset="0"/>
              </a:rPr>
              <a:t>usahatani</a:t>
            </a:r>
            <a:r>
              <a:rPr lang="en-US" sz="2400" dirty="0">
                <a:latin typeface="Comic Sans MS" panose="030F0702030302020204" pitchFamily="66" charset="0"/>
              </a:rPr>
              <a:t>/</a:t>
            </a:r>
            <a:r>
              <a:rPr lang="en-US" sz="2400" dirty="0" err="1">
                <a:latin typeface="Comic Sans MS" panose="030F0702030302020204" pitchFamily="66" charset="0"/>
              </a:rPr>
              <a:t>ternak</a:t>
            </a:r>
            <a:r>
              <a:rPr lang="en-US" sz="2400" dirty="0">
                <a:latin typeface="Comic Sans MS" panose="030F0702030302020204" pitchFamily="66" charset="0"/>
              </a:rPr>
              <a:t> </a:t>
            </a:r>
            <a:r>
              <a:rPr lang="en-US" sz="2400" dirty="0" err="1">
                <a:latin typeface="Comic Sans MS" panose="030F0702030302020204" pitchFamily="66" charset="0"/>
              </a:rPr>
              <a:t>yg</a:t>
            </a:r>
            <a:r>
              <a:rPr lang="en-US" sz="2400" dirty="0">
                <a:latin typeface="Comic Sans MS" panose="030F0702030302020204" pitchFamily="66" charset="0"/>
              </a:rPr>
              <a:t> </a:t>
            </a:r>
            <a:r>
              <a:rPr lang="en-US" sz="2400" dirty="0" err="1">
                <a:latin typeface="Comic Sans MS" panose="030F0702030302020204" pitchFamily="66" charset="0"/>
              </a:rPr>
              <a:t>dijual</a:t>
            </a:r>
            <a:endParaRPr lang="en-US" sz="2400" dirty="0">
              <a:latin typeface="Comic Sans MS" panose="030F0702030302020204" pitchFamily="66" charset="0"/>
            </a:endParaRPr>
          </a:p>
          <a:p>
            <a:pPr marL="609600" indent="-609600">
              <a:lnSpc>
                <a:spcPct val="90000"/>
              </a:lnSpc>
              <a:buClr>
                <a:schemeClr val="tx1"/>
              </a:buClr>
              <a:buFont typeface="Wingdings" panose="05000000000000000000" pitchFamily="2" charset="2"/>
              <a:buAutoNum type="arabicPeriod"/>
            </a:pPr>
            <a:r>
              <a:rPr lang="en-US" sz="2400" dirty="0" err="1">
                <a:latin typeface="Comic Sans MS" panose="030F0702030302020204" pitchFamily="66" charset="0"/>
              </a:rPr>
              <a:t>Penerimaan</a:t>
            </a:r>
            <a:r>
              <a:rPr lang="en-US" sz="2400" dirty="0">
                <a:latin typeface="Comic Sans MS" panose="030F0702030302020204" pitchFamily="66" charset="0"/>
              </a:rPr>
              <a:t> non </a:t>
            </a:r>
            <a:r>
              <a:rPr lang="en-US" sz="2400" dirty="0" err="1">
                <a:latin typeface="Comic Sans MS" panose="030F0702030302020204" pitchFamily="66" charset="0"/>
              </a:rPr>
              <a:t>tunai</a:t>
            </a:r>
            <a:r>
              <a:rPr lang="en-US" sz="2400" dirty="0">
                <a:latin typeface="Comic Sans MS" panose="030F0702030302020204" pitchFamily="66" charset="0"/>
              </a:rPr>
              <a:t> : </a:t>
            </a:r>
            <a:r>
              <a:rPr lang="en-US" sz="2400" dirty="0" err="1">
                <a:latin typeface="Comic Sans MS" panose="030F0702030302020204" pitchFamily="66" charset="0"/>
              </a:rPr>
              <a:t>Nilai</a:t>
            </a:r>
            <a:r>
              <a:rPr lang="en-US" sz="2400" dirty="0">
                <a:latin typeface="Comic Sans MS" panose="030F0702030302020204" pitchFamily="66" charset="0"/>
              </a:rPr>
              <a:t> </a:t>
            </a:r>
            <a:r>
              <a:rPr lang="en-US" sz="2400" dirty="0" err="1">
                <a:latin typeface="Comic Sans MS" panose="030F0702030302020204" pitchFamily="66" charset="0"/>
              </a:rPr>
              <a:t>hasil</a:t>
            </a:r>
            <a:r>
              <a:rPr lang="en-US" sz="2400" dirty="0">
                <a:latin typeface="Comic Sans MS" panose="030F0702030302020204" pitchFamily="66" charset="0"/>
              </a:rPr>
              <a:t> </a:t>
            </a:r>
            <a:r>
              <a:rPr lang="en-US" sz="2400" dirty="0" err="1">
                <a:latin typeface="Comic Sans MS" panose="030F0702030302020204" pitchFamily="66" charset="0"/>
              </a:rPr>
              <a:t>usahatani</a:t>
            </a:r>
            <a:r>
              <a:rPr lang="en-US" sz="2400" dirty="0">
                <a:latin typeface="Comic Sans MS" panose="030F0702030302020204" pitchFamily="66" charset="0"/>
              </a:rPr>
              <a:t>/</a:t>
            </a:r>
            <a:r>
              <a:rPr lang="en-US" sz="2400" dirty="0" err="1">
                <a:latin typeface="Comic Sans MS" panose="030F0702030302020204" pitchFamily="66" charset="0"/>
              </a:rPr>
              <a:t>ternak</a:t>
            </a:r>
            <a:r>
              <a:rPr lang="en-US" sz="2400" dirty="0">
                <a:latin typeface="Comic Sans MS" panose="030F0702030302020204" pitchFamily="66" charset="0"/>
              </a:rPr>
              <a:t> </a:t>
            </a:r>
            <a:r>
              <a:rPr lang="en-US" sz="2400" dirty="0" err="1">
                <a:latin typeface="Comic Sans MS" panose="030F0702030302020204" pitchFamily="66" charset="0"/>
              </a:rPr>
              <a:t>yg</a:t>
            </a:r>
            <a:r>
              <a:rPr lang="en-US" sz="2400" dirty="0">
                <a:latin typeface="Comic Sans MS" panose="030F0702030302020204" pitchFamily="66" charset="0"/>
              </a:rPr>
              <a:t> </a:t>
            </a:r>
            <a:r>
              <a:rPr lang="en-US" sz="2400" dirty="0" err="1">
                <a:latin typeface="Comic Sans MS" panose="030F0702030302020204" pitchFamily="66" charset="0"/>
              </a:rPr>
              <a:t>dikonsumsi</a:t>
            </a:r>
            <a:endParaRPr lang="en-US" sz="2400" dirty="0">
              <a:latin typeface="Comic Sans MS" panose="030F0702030302020204" pitchFamily="66" charset="0"/>
            </a:endParaRPr>
          </a:p>
          <a:p>
            <a:pPr marL="609600" indent="-609600">
              <a:lnSpc>
                <a:spcPct val="90000"/>
              </a:lnSpc>
              <a:buClr>
                <a:schemeClr val="tx1"/>
              </a:buClr>
              <a:buFont typeface="Wingdings" panose="05000000000000000000" pitchFamily="2" charset="2"/>
              <a:buAutoNum type="arabicPeriod"/>
            </a:pPr>
            <a:r>
              <a:rPr lang="en-US" sz="2400" dirty="0" err="1">
                <a:latin typeface="Comic Sans MS" panose="030F0702030302020204" pitchFamily="66" charset="0"/>
              </a:rPr>
              <a:t>Kenaikan</a:t>
            </a:r>
            <a:r>
              <a:rPr lang="en-US" sz="2400" dirty="0">
                <a:latin typeface="Comic Sans MS" panose="030F0702030302020204" pitchFamily="66" charset="0"/>
              </a:rPr>
              <a:t> </a:t>
            </a:r>
            <a:r>
              <a:rPr lang="en-US" sz="2400" dirty="0" err="1">
                <a:latin typeface="Comic Sans MS" panose="030F0702030302020204" pitchFamily="66" charset="0"/>
              </a:rPr>
              <a:t>nilai</a:t>
            </a:r>
            <a:r>
              <a:rPr lang="en-US" sz="2400" dirty="0">
                <a:latin typeface="Comic Sans MS" panose="030F0702030302020204" pitchFamily="66" charset="0"/>
              </a:rPr>
              <a:t> </a:t>
            </a:r>
            <a:r>
              <a:rPr lang="en-US" sz="2400" dirty="0" err="1">
                <a:latin typeface="Comic Sans MS" panose="030F0702030302020204" pitchFamily="66" charset="0"/>
              </a:rPr>
              <a:t>inventaris</a:t>
            </a:r>
            <a:r>
              <a:rPr lang="en-US" sz="2400" dirty="0">
                <a:latin typeface="Comic Sans MS" panose="030F0702030302020204" pitchFamily="66" charset="0"/>
              </a:rPr>
              <a:t> </a:t>
            </a:r>
            <a:r>
              <a:rPr lang="en-US" sz="2400" dirty="0" err="1">
                <a:latin typeface="Comic Sans MS" panose="030F0702030302020204" pitchFamily="66" charset="0"/>
              </a:rPr>
              <a:t>atau</a:t>
            </a:r>
            <a:r>
              <a:rPr lang="en-US" sz="2400" dirty="0">
                <a:latin typeface="Comic Sans MS" panose="030F0702030302020204" pitchFamily="66" charset="0"/>
              </a:rPr>
              <a:t> </a:t>
            </a:r>
            <a:r>
              <a:rPr lang="en-US" sz="2400" dirty="0" err="1">
                <a:latin typeface="Comic Sans MS" panose="030F0702030302020204" pitchFamily="66" charset="0"/>
              </a:rPr>
              <a:t>pertambahan</a:t>
            </a:r>
            <a:r>
              <a:rPr lang="en-US" sz="2400" dirty="0">
                <a:latin typeface="Comic Sans MS" panose="030F0702030302020204" pitchFamily="66" charset="0"/>
              </a:rPr>
              <a:t> </a:t>
            </a:r>
            <a:r>
              <a:rPr lang="en-US" sz="2400" dirty="0" err="1">
                <a:latin typeface="Comic Sans MS" panose="030F0702030302020204" pitchFamily="66" charset="0"/>
              </a:rPr>
              <a:t>nilai</a:t>
            </a:r>
            <a:r>
              <a:rPr lang="en-US" sz="2400" dirty="0">
                <a:latin typeface="Comic Sans MS" panose="030F0702030302020204" pitchFamily="66" charset="0"/>
              </a:rPr>
              <a:t> :</a:t>
            </a:r>
          </a:p>
          <a:p>
            <a:pPr marL="609600" indent="-609600">
              <a:lnSpc>
                <a:spcPct val="90000"/>
              </a:lnSpc>
              <a:buClr>
                <a:schemeClr val="tx1"/>
              </a:buClr>
              <a:buNone/>
            </a:pPr>
            <a:r>
              <a:rPr lang="en-US" sz="2400" dirty="0">
                <a:latin typeface="Comic Sans MS" panose="030F0702030302020204" pitchFamily="66" charset="0"/>
              </a:rPr>
              <a:t>	 </a:t>
            </a:r>
            <a:r>
              <a:rPr lang="en-US" sz="2400" i="1" dirty="0" err="1">
                <a:latin typeface="Comic Sans MS" panose="030F0702030302020204" pitchFamily="66" charset="0"/>
              </a:rPr>
              <a:t>nilai</a:t>
            </a:r>
            <a:r>
              <a:rPr lang="en-US" sz="2400" i="1" dirty="0">
                <a:latin typeface="Comic Sans MS" panose="030F0702030302020204" pitchFamily="66" charset="0"/>
              </a:rPr>
              <a:t> </a:t>
            </a:r>
            <a:r>
              <a:rPr lang="en-US" sz="2400" i="1" dirty="0" err="1">
                <a:latin typeface="Comic Sans MS" panose="030F0702030302020204" pitchFamily="66" charset="0"/>
              </a:rPr>
              <a:t>akhir</a:t>
            </a:r>
            <a:r>
              <a:rPr lang="en-US" sz="2400" i="1" dirty="0">
                <a:latin typeface="Comic Sans MS" panose="030F0702030302020204" pitchFamily="66" charset="0"/>
              </a:rPr>
              <a:t> </a:t>
            </a:r>
            <a:r>
              <a:rPr lang="en-US" sz="2400" i="1" dirty="0" err="1">
                <a:latin typeface="Comic Sans MS" panose="030F0702030302020204" pitchFamily="66" charset="0"/>
              </a:rPr>
              <a:t>tahun</a:t>
            </a:r>
            <a:r>
              <a:rPr lang="en-US" sz="2400" i="1" dirty="0">
                <a:latin typeface="Comic Sans MS" panose="030F0702030302020204" pitchFamily="66" charset="0"/>
              </a:rPr>
              <a:t> – </a:t>
            </a:r>
            <a:r>
              <a:rPr lang="en-US" sz="2400" i="1" dirty="0" err="1">
                <a:latin typeface="Comic Sans MS" panose="030F0702030302020204" pitchFamily="66" charset="0"/>
              </a:rPr>
              <a:t>nilai</a:t>
            </a:r>
            <a:r>
              <a:rPr lang="en-US" sz="2400" i="1" dirty="0">
                <a:latin typeface="Comic Sans MS" panose="030F0702030302020204" pitchFamily="66" charset="0"/>
              </a:rPr>
              <a:t> </a:t>
            </a:r>
            <a:r>
              <a:rPr lang="en-US" sz="2400" i="1" dirty="0" err="1">
                <a:latin typeface="Comic Sans MS" panose="030F0702030302020204" pitchFamily="66" charset="0"/>
              </a:rPr>
              <a:t>awal</a:t>
            </a:r>
            <a:endParaRPr lang="en-US" sz="2400" i="1" dirty="0">
              <a:latin typeface="Comic Sans MS" panose="030F0702030302020204" pitchFamily="66" charset="0"/>
            </a:endParaRPr>
          </a:p>
          <a:p>
            <a:pPr>
              <a:spcBef>
                <a:spcPts val="0"/>
              </a:spcBef>
              <a:buNone/>
            </a:pPr>
            <a:endParaRPr lang="en-US" sz="2400" dirty="0">
              <a:latin typeface="Comic Sans MS" panose="030F0702030302020204" pitchFamily="66" charset="0"/>
            </a:endParaRPr>
          </a:p>
          <a:p>
            <a:pPr>
              <a:spcBef>
                <a:spcPts val="0"/>
              </a:spcBef>
              <a:buNone/>
            </a:pPr>
            <a:endParaRPr lang="en-US" sz="2400" dirty="0">
              <a:latin typeface="Comic Sans MS" panose="030F07020303020202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Contoh</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sz="2000" dirty="0" err="1">
                <a:latin typeface="Comic Sans MS" panose="030F0702030302020204" pitchFamily="66" charset="0"/>
              </a:rPr>
              <a:t>Penerimaan</a:t>
            </a:r>
            <a:r>
              <a:rPr lang="en-US" sz="2000" dirty="0">
                <a:latin typeface="Comic Sans MS" panose="030F0702030302020204" pitchFamily="66" charset="0"/>
              </a:rPr>
              <a:t> </a:t>
            </a:r>
            <a:r>
              <a:rPr lang="en-US" sz="2000" dirty="0" err="1">
                <a:latin typeface="Comic Sans MS" panose="030F0702030302020204" pitchFamily="66" charset="0"/>
              </a:rPr>
              <a:t>Tunai</a:t>
            </a:r>
            <a:r>
              <a:rPr lang="en-US" sz="2000" dirty="0">
                <a:latin typeface="Comic Sans MS" panose="030F0702030302020204" pitchFamily="66" charset="0"/>
              </a:rPr>
              <a:t> </a:t>
            </a:r>
            <a:r>
              <a:rPr lang="en-US" sz="2000" dirty="0" err="1">
                <a:latin typeface="Comic Sans MS" panose="030F0702030302020204" pitchFamily="66" charset="0"/>
              </a:rPr>
              <a:t>pada</a:t>
            </a:r>
            <a:r>
              <a:rPr lang="en-US" sz="2000" dirty="0">
                <a:latin typeface="Comic Sans MS" panose="030F0702030302020204" pitchFamily="66" charset="0"/>
              </a:rPr>
              <a:t> </a:t>
            </a:r>
            <a:r>
              <a:rPr lang="en-US" sz="2000" dirty="0" err="1">
                <a:latin typeface="Comic Sans MS" panose="030F0702030302020204" pitchFamily="66" charset="0"/>
              </a:rPr>
              <a:t>usaha</a:t>
            </a:r>
            <a:r>
              <a:rPr lang="en-US" sz="2000" dirty="0">
                <a:latin typeface="Comic Sans MS" panose="030F0702030302020204" pitchFamily="66" charset="0"/>
              </a:rPr>
              <a:t> </a:t>
            </a:r>
            <a:r>
              <a:rPr lang="en-US" sz="2000" dirty="0" err="1">
                <a:latin typeface="Comic Sans MS" panose="030F0702030302020204" pitchFamily="66" charset="0"/>
              </a:rPr>
              <a:t>peternakan</a:t>
            </a:r>
            <a:r>
              <a:rPr lang="en-US" sz="2000" dirty="0">
                <a:latin typeface="Comic Sans MS" panose="030F0702030302020204" pitchFamily="66" charset="0"/>
              </a:rPr>
              <a:t> :</a:t>
            </a:r>
          </a:p>
          <a:p>
            <a:pPr marL="514350" indent="-514350">
              <a:buNone/>
            </a:pPr>
            <a:r>
              <a:rPr lang="en-US" sz="2000" dirty="0">
                <a:latin typeface="Comic Sans MS" panose="030F0702030302020204" pitchFamily="66" charset="0"/>
              </a:rPr>
              <a:t>	</a:t>
            </a:r>
            <a:r>
              <a:rPr lang="en-US" sz="2000" dirty="0" err="1">
                <a:latin typeface="Comic Sans MS" panose="030F0702030302020204" pitchFamily="66" charset="0"/>
              </a:rPr>
              <a:t>Nilai</a:t>
            </a:r>
            <a:r>
              <a:rPr lang="en-US" sz="2000" dirty="0">
                <a:latin typeface="Comic Sans MS" panose="030F0702030302020204" pitchFamily="66" charset="0"/>
              </a:rPr>
              <a:t> </a:t>
            </a:r>
            <a:r>
              <a:rPr lang="en-US" sz="2000" dirty="0" err="1">
                <a:latin typeface="Comic Sans MS" panose="030F0702030302020204" pitchFamily="66" charset="0"/>
              </a:rPr>
              <a:t>penjualan</a:t>
            </a:r>
            <a:r>
              <a:rPr lang="en-US" sz="2000" dirty="0">
                <a:latin typeface="Comic Sans MS" panose="030F0702030302020204" pitchFamily="66" charset="0"/>
              </a:rPr>
              <a:t> </a:t>
            </a:r>
            <a:r>
              <a:rPr lang="en-US" sz="2000" dirty="0" err="1">
                <a:latin typeface="Comic Sans MS" panose="030F0702030302020204" pitchFamily="66" charset="0"/>
              </a:rPr>
              <a:t>sapi</a:t>
            </a:r>
            <a:r>
              <a:rPr lang="en-US" sz="2000" dirty="0">
                <a:latin typeface="Comic Sans MS" panose="030F0702030302020204" pitchFamily="66" charset="0"/>
              </a:rPr>
              <a:t> : </a:t>
            </a:r>
            <a:r>
              <a:rPr lang="en-US" sz="2000" dirty="0" err="1">
                <a:latin typeface="Comic Sans MS" panose="030F0702030302020204" pitchFamily="66" charset="0"/>
              </a:rPr>
              <a:t>Jumlah</a:t>
            </a:r>
            <a:r>
              <a:rPr lang="en-US" sz="2000" dirty="0">
                <a:latin typeface="Comic Sans MS" panose="030F0702030302020204" pitchFamily="66" charset="0"/>
              </a:rPr>
              <a:t> </a:t>
            </a:r>
            <a:r>
              <a:rPr lang="en-US" sz="2000" dirty="0" err="1">
                <a:latin typeface="Comic Sans MS" panose="030F0702030302020204" pitchFamily="66" charset="0"/>
              </a:rPr>
              <a:t>sapi</a:t>
            </a:r>
            <a:r>
              <a:rPr lang="en-US" sz="2000" dirty="0">
                <a:latin typeface="Comic Sans MS" panose="030F0702030302020204" pitchFamily="66" charset="0"/>
              </a:rPr>
              <a:t> yang </a:t>
            </a:r>
            <a:r>
              <a:rPr lang="en-US" sz="2000" dirty="0" err="1">
                <a:latin typeface="Comic Sans MS" panose="030F0702030302020204" pitchFamily="66" charset="0"/>
              </a:rPr>
              <a:t>di</a:t>
            </a:r>
            <a:r>
              <a:rPr lang="en-US" sz="2000" dirty="0">
                <a:latin typeface="Comic Sans MS" panose="030F0702030302020204" pitchFamily="66" charset="0"/>
              </a:rPr>
              <a:t> </a:t>
            </a:r>
            <a:r>
              <a:rPr lang="en-US" sz="2000" dirty="0" err="1">
                <a:latin typeface="Comic Sans MS" panose="030F0702030302020204" pitchFamily="66" charset="0"/>
              </a:rPr>
              <a:t>jual</a:t>
            </a:r>
            <a:r>
              <a:rPr lang="en-US" sz="2000" dirty="0">
                <a:latin typeface="Comic Sans MS" panose="030F0702030302020204" pitchFamily="66" charset="0"/>
              </a:rPr>
              <a:t> (</a:t>
            </a:r>
            <a:r>
              <a:rPr lang="en-US" sz="2000" dirty="0" err="1">
                <a:latin typeface="Comic Sans MS" panose="030F0702030302020204" pitchFamily="66" charset="0"/>
              </a:rPr>
              <a:t>ekor</a:t>
            </a:r>
            <a:r>
              <a:rPr lang="en-US" sz="2000" dirty="0">
                <a:latin typeface="Comic Sans MS" panose="030F0702030302020204" pitchFamily="66" charset="0"/>
              </a:rPr>
              <a:t>) x </a:t>
            </a:r>
            <a:r>
              <a:rPr lang="en-US" sz="2000" dirty="0" err="1">
                <a:latin typeface="Comic Sans MS" panose="030F0702030302020204" pitchFamily="66" charset="0"/>
              </a:rPr>
              <a:t>harga</a:t>
            </a:r>
            <a:r>
              <a:rPr lang="en-US" sz="2000" dirty="0">
                <a:latin typeface="Comic Sans MS" panose="030F0702030302020204" pitchFamily="66" charset="0"/>
              </a:rPr>
              <a:t> 			   </a:t>
            </a:r>
            <a:r>
              <a:rPr lang="en-US" sz="2000" dirty="0" err="1">
                <a:latin typeface="Comic Sans MS" panose="030F0702030302020204" pitchFamily="66" charset="0"/>
              </a:rPr>
              <a:t>jual</a:t>
            </a:r>
            <a:r>
              <a:rPr lang="en-US" sz="2000" dirty="0">
                <a:latin typeface="Comic Sans MS" panose="030F0702030302020204" pitchFamily="66" charset="0"/>
              </a:rPr>
              <a:t> (</a:t>
            </a:r>
            <a:r>
              <a:rPr lang="en-US" sz="2000" dirty="0" err="1">
                <a:latin typeface="Comic Sans MS" panose="030F0702030302020204" pitchFamily="66" charset="0"/>
              </a:rPr>
              <a:t>Rp</a:t>
            </a:r>
            <a:r>
              <a:rPr lang="en-US" sz="2000" dirty="0">
                <a:latin typeface="Comic Sans MS" panose="030F0702030302020204" pitchFamily="66" charset="0"/>
              </a:rPr>
              <a:t>/</a:t>
            </a:r>
            <a:r>
              <a:rPr lang="en-US" sz="2000" dirty="0" err="1">
                <a:latin typeface="Comic Sans MS" panose="030F0702030302020204" pitchFamily="66" charset="0"/>
              </a:rPr>
              <a:t>ekor</a:t>
            </a:r>
            <a:r>
              <a:rPr lang="en-US" sz="2000" dirty="0">
                <a:latin typeface="Comic Sans MS" panose="030F0702030302020204" pitchFamily="66" charset="0"/>
              </a:rPr>
              <a:t>)</a:t>
            </a:r>
          </a:p>
          <a:p>
            <a:pPr marL="514350" indent="-514350">
              <a:buNone/>
            </a:pPr>
            <a:r>
              <a:rPr lang="en-US" sz="2000" dirty="0">
                <a:latin typeface="Comic Sans MS" panose="030F0702030302020204" pitchFamily="66" charset="0"/>
              </a:rPr>
              <a:t>	</a:t>
            </a:r>
            <a:r>
              <a:rPr lang="en-US" sz="2000" dirty="0" err="1">
                <a:latin typeface="Comic Sans MS" panose="030F0702030302020204" pitchFamily="66" charset="0"/>
              </a:rPr>
              <a:t>Nilai</a:t>
            </a:r>
            <a:r>
              <a:rPr lang="en-US" sz="2000" dirty="0">
                <a:latin typeface="Comic Sans MS" panose="030F0702030302020204" pitchFamily="66" charset="0"/>
              </a:rPr>
              <a:t> </a:t>
            </a:r>
            <a:r>
              <a:rPr lang="en-US" sz="2000" dirty="0" err="1">
                <a:latin typeface="Comic Sans MS" panose="030F0702030302020204" pitchFamily="66" charset="0"/>
              </a:rPr>
              <a:t>penjualan</a:t>
            </a:r>
            <a:r>
              <a:rPr lang="en-US" sz="2000" dirty="0">
                <a:latin typeface="Comic Sans MS" panose="030F0702030302020204" pitchFamily="66" charset="0"/>
              </a:rPr>
              <a:t> </a:t>
            </a:r>
            <a:r>
              <a:rPr lang="en-US" sz="2000" dirty="0" err="1">
                <a:latin typeface="Comic Sans MS" panose="030F0702030302020204" pitchFamily="66" charset="0"/>
              </a:rPr>
              <a:t>ayam</a:t>
            </a:r>
            <a:r>
              <a:rPr lang="en-US" sz="2000" dirty="0">
                <a:latin typeface="Comic Sans MS" panose="030F0702030302020204" pitchFamily="66" charset="0"/>
              </a:rPr>
              <a:t> broiler : </a:t>
            </a:r>
            <a:r>
              <a:rPr lang="en-US" sz="2000" dirty="0" err="1">
                <a:latin typeface="Comic Sans MS" panose="030F0702030302020204" pitchFamily="66" charset="0"/>
              </a:rPr>
              <a:t>jumlah</a:t>
            </a:r>
            <a:r>
              <a:rPr lang="en-US" sz="2000" dirty="0">
                <a:latin typeface="Comic Sans MS" panose="030F0702030302020204" pitchFamily="66" charset="0"/>
              </a:rPr>
              <a:t> </a:t>
            </a:r>
            <a:r>
              <a:rPr lang="en-US" sz="2000" dirty="0" err="1">
                <a:latin typeface="Comic Sans MS" panose="030F0702030302020204" pitchFamily="66" charset="0"/>
              </a:rPr>
              <a:t>ayam</a:t>
            </a:r>
            <a:r>
              <a:rPr lang="en-US" sz="2000" dirty="0">
                <a:latin typeface="Comic Sans MS" panose="030F0702030302020204" pitchFamily="66" charset="0"/>
              </a:rPr>
              <a:t> broiler (</a:t>
            </a:r>
            <a:r>
              <a:rPr lang="en-US" sz="2000" dirty="0" err="1">
                <a:latin typeface="Comic Sans MS" panose="030F0702030302020204" pitchFamily="66" charset="0"/>
              </a:rPr>
              <a:t>ekor</a:t>
            </a:r>
            <a:r>
              <a:rPr lang="en-US" sz="2000" dirty="0">
                <a:latin typeface="Comic Sans MS" panose="030F0702030302020204" pitchFamily="66" charset="0"/>
              </a:rPr>
              <a:t> </a:t>
            </a:r>
            <a:r>
              <a:rPr lang="en-US" sz="2000" dirty="0" err="1">
                <a:latin typeface="Comic Sans MS" panose="030F0702030302020204" pitchFamily="66" charset="0"/>
              </a:rPr>
              <a:t>atau</a:t>
            </a:r>
            <a:r>
              <a:rPr lang="en-US" sz="2000" dirty="0">
                <a:latin typeface="Comic Sans MS" panose="030F0702030302020204" pitchFamily="66" charset="0"/>
              </a:rPr>
              <a:t> 		                             kg) x </a:t>
            </a:r>
            <a:r>
              <a:rPr lang="en-US" sz="2000" dirty="0" err="1">
                <a:latin typeface="Comic Sans MS" panose="030F0702030302020204" pitchFamily="66" charset="0"/>
              </a:rPr>
              <a:t>harga</a:t>
            </a:r>
            <a:r>
              <a:rPr lang="en-US" sz="2000" dirty="0">
                <a:latin typeface="Comic Sans MS" panose="030F0702030302020204" pitchFamily="66" charset="0"/>
              </a:rPr>
              <a:t> per </a:t>
            </a:r>
            <a:r>
              <a:rPr lang="en-US" sz="2000" dirty="0" err="1">
                <a:latin typeface="Comic Sans MS" panose="030F0702030302020204" pitchFamily="66" charset="0"/>
              </a:rPr>
              <a:t>ekor</a:t>
            </a:r>
            <a:r>
              <a:rPr lang="en-US" sz="2000" dirty="0">
                <a:latin typeface="Comic Sans MS" panose="030F0702030302020204" pitchFamily="66" charset="0"/>
              </a:rPr>
              <a:t> </a:t>
            </a:r>
            <a:r>
              <a:rPr lang="en-US" sz="2000" dirty="0" err="1">
                <a:latin typeface="Comic Sans MS" panose="030F0702030302020204" pitchFamily="66" charset="0"/>
              </a:rPr>
              <a:t>atau</a:t>
            </a:r>
            <a:r>
              <a:rPr lang="en-US" sz="2000" dirty="0">
                <a:latin typeface="Comic Sans MS" panose="030F0702030302020204" pitchFamily="66" charset="0"/>
              </a:rPr>
              <a:t> per kg</a:t>
            </a:r>
          </a:p>
          <a:p>
            <a:pPr marL="514350" indent="-514350">
              <a:buNone/>
            </a:pPr>
            <a:r>
              <a:rPr lang="en-US" sz="2000" dirty="0">
                <a:latin typeface="Comic Sans MS" panose="030F0702030302020204" pitchFamily="66" charset="0"/>
              </a:rPr>
              <a:t>	</a:t>
            </a:r>
            <a:r>
              <a:rPr lang="en-US" sz="2000" dirty="0" err="1">
                <a:latin typeface="Comic Sans MS" panose="030F0702030302020204" pitchFamily="66" charset="0"/>
              </a:rPr>
              <a:t>Nilai</a:t>
            </a:r>
            <a:r>
              <a:rPr lang="en-US" sz="2000" dirty="0">
                <a:latin typeface="Comic Sans MS" panose="030F0702030302020204" pitchFamily="66" charset="0"/>
              </a:rPr>
              <a:t> </a:t>
            </a:r>
            <a:r>
              <a:rPr lang="en-US" sz="2000" dirty="0" err="1">
                <a:latin typeface="Comic Sans MS" panose="030F0702030302020204" pitchFamily="66" charset="0"/>
              </a:rPr>
              <a:t>penjualan</a:t>
            </a:r>
            <a:r>
              <a:rPr lang="en-US" sz="2000" dirty="0">
                <a:latin typeface="Comic Sans MS" panose="030F0702030302020204" pitchFamily="66" charset="0"/>
              </a:rPr>
              <a:t> </a:t>
            </a:r>
            <a:r>
              <a:rPr lang="en-US" sz="2000" dirty="0" err="1">
                <a:latin typeface="Comic Sans MS" panose="030F0702030302020204" pitchFamily="66" charset="0"/>
              </a:rPr>
              <a:t>telur</a:t>
            </a:r>
            <a:r>
              <a:rPr lang="en-US" sz="2000" dirty="0">
                <a:latin typeface="Comic Sans MS" panose="030F0702030302020204" pitchFamily="66" charset="0"/>
              </a:rPr>
              <a:t>  : </a:t>
            </a:r>
            <a:r>
              <a:rPr lang="en-US" sz="2000" dirty="0" err="1">
                <a:latin typeface="Comic Sans MS" panose="030F0702030302020204" pitchFamily="66" charset="0"/>
              </a:rPr>
              <a:t>jumlah</a:t>
            </a:r>
            <a:r>
              <a:rPr lang="en-US" sz="2000" dirty="0">
                <a:latin typeface="Comic Sans MS" panose="030F0702030302020204" pitchFamily="66" charset="0"/>
              </a:rPr>
              <a:t> </a:t>
            </a:r>
            <a:r>
              <a:rPr lang="en-US" sz="2000" dirty="0" err="1">
                <a:latin typeface="Comic Sans MS" panose="030F0702030302020204" pitchFamily="66" charset="0"/>
              </a:rPr>
              <a:t>telur</a:t>
            </a:r>
            <a:r>
              <a:rPr lang="en-US" sz="2000" dirty="0">
                <a:latin typeface="Comic Sans MS" panose="030F0702030302020204" pitchFamily="66" charset="0"/>
              </a:rPr>
              <a:t> (</a:t>
            </a:r>
            <a:r>
              <a:rPr lang="en-US" sz="2000" dirty="0" err="1">
                <a:latin typeface="Comic Sans MS" panose="030F0702030302020204" pitchFamily="66" charset="0"/>
              </a:rPr>
              <a:t>butir</a:t>
            </a:r>
            <a:r>
              <a:rPr lang="en-US" sz="2000" dirty="0">
                <a:latin typeface="Comic Sans MS" panose="030F0702030302020204" pitchFamily="66" charset="0"/>
              </a:rPr>
              <a:t>) x </a:t>
            </a:r>
            <a:r>
              <a:rPr lang="en-US" sz="2000" dirty="0" err="1">
                <a:latin typeface="Comic Sans MS" panose="030F0702030302020204" pitchFamily="66" charset="0"/>
              </a:rPr>
              <a:t>harga</a:t>
            </a:r>
            <a:r>
              <a:rPr lang="en-US" sz="2000" dirty="0">
                <a:latin typeface="Comic Sans MS" panose="030F0702030302020204" pitchFamily="66" charset="0"/>
              </a:rPr>
              <a:t> </a:t>
            </a:r>
            <a:r>
              <a:rPr lang="en-US" sz="2000" dirty="0" err="1">
                <a:latin typeface="Comic Sans MS" panose="030F0702030302020204" pitchFamily="66" charset="0"/>
              </a:rPr>
              <a:t>telur</a:t>
            </a:r>
            <a:r>
              <a:rPr lang="en-US" sz="2000" dirty="0">
                <a:latin typeface="Comic Sans MS" panose="030F0702030302020204" pitchFamily="66" charset="0"/>
              </a:rPr>
              <a:t> /</a:t>
            </a:r>
            <a:r>
              <a:rPr lang="en-US" sz="2000" dirty="0" err="1">
                <a:latin typeface="Comic Sans MS" panose="030F0702030302020204" pitchFamily="66" charset="0"/>
              </a:rPr>
              <a:t>butir</a:t>
            </a:r>
            <a:endParaRPr lang="en-US" sz="2000" dirty="0">
              <a:latin typeface="Comic Sans MS" panose="030F0702030302020204" pitchFamily="66" charset="0"/>
            </a:endParaRPr>
          </a:p>
          <a:p>
            <a:pPr marL="514350" indent="-514350">
              <a:buNone/>
            </a:pPr>
            <a:endParaRPr lang="en-US" sz="2000" dirty="0">
              <a:latin typeface="Comic Sans MS" panose="030F0702030302020204" pitchFamily="66" charset="0"/>
            </a:endParaRPr>
          </a:p>
          <a:p>
            <a:pPr marL="514350" indent="-514350">
              <a:buAutoNum type="arabicPeriod" startAt="2"/>
            </a:pPr>
            <a:r>
              <a:rPr lang="en-US" sz="2000" dirty="0" err="1">
                <a:latin typeface="Comic Sans MS" panose="030F0702030302020204" pitchFamily="66" charset="0"/>
              </a:rPr>
              <a:t>Penerimaan</a:t>
            </a:r>
            <a:r>
              <a:rPr lang="en-US" sz="2000" dirty="0">
                <a:latin typeface="Comic Sans MS" panose="030F0702030302020204" pitchFamily="66" charset="0"/>
              </a:rPr>
              <a:t> non </a:t>
            </a:r>
            <a:r>
              <a:rPr lang="en-US" sz="2000" dirty="0" err="1">
                <a:latin typeface="Comic Sans MS" panose="030F0702030302020204" pitchFamily="66" charset="0"/>
              </a:rPr>
              <a:t>tunai</a:t>
            </a:r>
            <a:r>
              <a:rPr lang="en-US" sz="2000" dirty="0">
                <a:latin typeface="Comic Sans MS" panose="030F0702030302020204" pitchFamily="66" charset="0"/>
              </a:rPr>
              <a:t> </a:t>
            </a:r>
          </a:p>
          <a:p>
            <a:pPr marL="514350" indent="-514350">
              <a:buNone/>
            </a:pPr>
            <a:r>
              <a:rPr lang="en-US" sz="2000" dirty="0">
                <a:latin typeface="Comic Sans MS" panose="030F0702030302020204" pitchFamily="66" charset="0"/>
              </a:rPr>
              <a:t>	</a:t>
            </a:r>
            <a:r>
              <a:rPr lang="en-US" sz="2000" dirty="0" err="1">
                <a:latin typeface="Comic Sans MS" panose="030F0702030302020204" pitchFamily="66" charset="0"/>
              </a:rPr>
              <a:t>Misal</a:t>
            </a:r>
            <a:r>
              <a:rPr lang="en-US" sz="2000" dirty="0">
                <a:latin typeface="Comic Sans MS" panose="030F0702030302020204" pitchFamily="66" charset="0"/>
              </a:rPr>
              <a:t> </a:t>
            </a:r>
            <a:r>
              <a:rPr lang="en-US" sz="2000" dirty="0" err="1">
                <a:latin typeface="Comic Sans MS" panose="030F0702030302020204" pitchFamily="66" charset="0"/>
              </a:rPr>
              <a:t>penerimaan</a:t>
            </a:r>
            <a:r>
              <a:rPr lang="en-US" sz="2000" dirty="0">
                <a:latin typeface="Comic Sans MS" panose="030F0702030302020204" pitchFamily="66" charset="0"/>
              </a:rPr>
              <a:t> </a:t>
            </a:r>
            <a:r>
              <a:rPr lang="en-US" sz="2000" dirty="0" err="1">
                <a:latin typeface="Comic Sans MS" panose="030F0702030302020204" pitchFamily="66" charset="0"/>
              </a:rPr>
              <a:t>tunai</a:t>
            </a:r>
            <a:r>
              <a:rPr lang="en-US" sz="2000" dirty="0">
                <a:latin typeface="Comic Sans MS" panose="030F0702030302020204" pitchFamily="66" charset="0"/>
              </a:rPr>
              <a:t> </a:t>
            </a:r>
            <a:r>
              <a:rPr lang="en-US" sz="2000" dirty="0" err="1">
                <a:latin typeface="Comic Sans MS" panose="030F0702030302020204" pitchFamily="66" charset="0"/>
              </a:rPr>
              <a:t>dari</a:t>
            </a:r>
            <a:r>
              <a:rPr lang="en-US" sz="2000" dirty="0">
                <a:latin typeface="Comic Sans MS" panose="030F0702030302020204" pitchFamily="66" charset="0"/>
              </a:rPr>
              <a:t> </a:t>
            </a:r>
            <a:r>
              <a:rPr lang="en-US" sz="2000" dirty="0" err="1">
                <a:latin typeface="Comic Sans MS" panose="030F0702030302020204" pitchFamily="66" charset="0"/>
              </a:rPr>
              <a:t>usaha</a:t>
            </a:r>
            <a:r>
              <a:rPr lang="en-US" sz="2000" dirty="0">
                <a:latin typeface="Comic Sans MS" panose="030F0702030302020204" pitchFamily="66" charset="0"/>
              </a:rPr>
              <a:t> </a:t>
            </a:r>
            <a:r>
              <a:rPr lang="en-US" sz="2000" dirty="0" err="1">
                <a:latin typeface="Comic Sans MS" panose="030F0702030302020204" pitchFamily="66" charset="0"/>
              </a:rPr>
              <a:t>penggemukan</a:t>
            </a:r>
            <a:r>
              <a:rPr lang="en-US" sz="2000" dirty="0">
                <a:latin typeface="Comic Sans MS" panose="030F0702030302020204" pitchFamily="66" charset="0"/>
              </a:rPr>
              <a:t> </a:t>
            </a:r>
            <a:r>
              <a:rPr lang="en-US" sz="2000" dirty="0" err="1">
                <a:latin typeface="Comic Sans MS" panose="030F0702030302020204" pitchFamily="66" charset="0"/>
              </a:rPr>
              <a:t>sapi</a:t>
            </a:r>
            <a:r>
              <a:rPr lang="en-US" sz="2000" dirty="0">
                <a:latin typeface="Comic Sans MS" panose="030F0702030302020204" pitchFamily="66" charset="0"/>
              </a:rPr>
              <a:t> : </a:t>
            </a:r>
            <a:r>
              <a:rPr lang="en-US" sz="2000" dirty="0" err="1">
                <a:latin typeface="Comic Sans MS" panose="030F0702030302020204" pitchFamily="66" charset="0"/>
              </a:rPr>
              <a:t>nilai</a:t>
            </a:r>
            <a:r>
              <a:rPr lang="en-US" sz="2000" dirty="0">
                <a:latin typeface="Comic Sans MS" panose="030F0702030302020204" pitchFamily="66" charset="0"/>
              </a:rPr>
              <a:t> </a:t>
            </a:r>
            <a:r>
              <a:rPr lang="en-US" sz="2000" dirty="0" err="1">
                <a:latin typeface="Comic Sans MS" panose="030F0702030302020204" pitchFamily="66" charset="0"/>
              </a:rPr>
              <a:t>pupuk</a:t>
            </a:r>
            <a:r>
              <a:rPr lang="en-US" sz="2000" dirty="0">
                <a:latin typeface="Comic Sans MS" panose="030F0702030302020204" pitchFamily="66" charset="0"/>
              </a:rPr>
              <a:t> yang </a:t>
            </a:r>
            <a:r>
              <a:rPr lang="en-US" sz="2000" dirty="0" err="1">
                <a:latin typeface="Comic Sans MS" panose="030F0702030302020204" pitchFamily="66" charset="0"/>
              </a:rPr>
              <a:t>dipakai</a:t>
            </a:r>
            <a:r>
              <a:rPr lang="en-US" sz="2000" dirty="0">
                <a:latin typeface="Comic Sans MS" panose="030F0702030302020204" pitchFamily="66" charset="0"/>
              </a:rPr>
              <a:t> </a:t>
            </a:r>
            <a:r>
              <a:rPr lang="en-US" sz="2000" dirty="0" err="1">
                <a:latin typeface="Comic Sans MS" panose="030F0702030302020204" pitchFamily="66" charset="0"/>
              </a:rPr>
              <a:t>sendiri</a:t>
            </a:r>
            <a:r>
              <a:rPr lang="en-US" sz="2000" dirty="0">
                <a:latin typeface="Comic Sans MS" panose="030F0702030302020204" pitchFamily="66" charset="0"/>
              </a:rPr>
              <a:t> (</a:t>
            </a:r>
            <a:r>
              <a:rPr lang="en-US" sz="2000" dirty="0" err="1">
                <a:latin typeface="Comic Sans MS" panose="030F0702030302020204" pitchFamily="66" charset="0"/>
              </a:rPr>
              <a:t>misal</a:t>
            </a:r>
            <a:r>
              <a:rPr lang="en-US" sz="2000" dirty="0">
                <a:latin typeface="Comic Sans MS" panose="030F0702030302020204" pitchFamily="66" charset="0"/>
              </a:rPr>
              <a:t> </a:t>
            </a:r>
            <a:r>
              <a:rPr lang="en-US" sz="2000" dirty="0" err="1">
                <a:latin typeface="Comic Sans MS" panose="030F0702030302020204" pitchFamily="66" charset="0"/>
              </a:rPr>
              <a:t>untuk</a:t>
            </a:r>
            <a:r>
              <a:rPr lang="en-US" sz="2000" dirty="0">
                <a:latin typeface="Comic Sans MS" panose="030F0702030302020204" pitchFamily="66" charset="0"/>
              </a:rPr>
              <a:t> </a:t>
            </a:r>
            <a:r>
              <a:rPr lang="en-US" sz="2000" dirty="0" err="1">
                <a:latin typeface="Comic Sans MS" panose="030F0702030302020204" pitchFamily="66" charset="0"/>
              </a:rPr>
              <a:t>memupuk</a:t>
            </a:r>
            <a:r>
              <a:rPr lang="en-US" sz="2000" dirty="0">
                <a:latin typeface="Comic Sans MS" panose="030F0702030302020204" pitchFamily="66" charset="0"/>
              </a:rPr>
              <a:t> </a:t>
            </a:r>
            <a:r>
              <a:rPr lang="en-US" sz="2000" dirty="0" err="1">
                <a:latin typeface="Comic Sans MS" panose="030F0702030302020204" pitchFamily="66" charset="0"/>
              </a:rPr>
              <a:t>lahan</a:t>
            </a:r>
            <a:r>
              <a:rPr lang="en-US" sz="2000" dirty="0">
                <a:latin typeface="Comic Sans MS" panose="030F0702030302020204" pitchFamily="66" charset="0"/>
              </a:rPr>
              <a:t> </a:t>
            </a:r>
            <a:r>
              <a:rPr lang="en-US" sz="2000" dirty="0" err="1">
                <a:latin typeface="Comic Sans MS" panose="030F0702030302020204" pitchFamily="66" charset="0"/>
              </a:rPr>
              <a:t>hijauan</a:t>
            </a:r>
            <a:r>
              <a:rPr lang="en-US" sz="2000" dirty="0">
                <a:latin typeface="Comic Sans MS" panose="030F0702030302020204" pitchFamily="66" charset="0"/>
              </a:rPr>
              <a:t>)</a:t>
            </a:r>
          </a:p>
          <a:p>
            <a:pPr marL="514350" indent="-514350">
              <a:buNone/>
            </a:pPr>
            <a:endParaRPr lang="en-US" sz="2000" dirty="0">
              <a:latin typeface="Comic Sans MS" panose="030F0702030302020204" pitchFamily="66" charset="0"/>
            </a:endParaRPr>
          </a:p>
          <a:p>
            <a:pPr marL="514350" indent="-514350">
              <a:buNone/>
            </a:pPr>
            <a:r>
              <a:rPr lang="en-US" sz="2000" dirty="0">
                <a:latin typeface="Comic Sans MS" panose="030F0702030302020204" pitchFamily="66" charset="0"/>
              </a:rPr>
              <a:t>	</a:t>
            </a:r>
            <a:r>
              <a:rPr lang="en-US" sz="2000" dirty="0" err="1">
                <a:latin typeface="Comic Sans MS" panose="030F0702030302020204" pitchFamily="66" charset="0"/>
              </a:rPr>
              <a:t>Penerimaan</a:t>
            </a:r>
            <a:r>
              <a:rPr lang="en-US" sz="2000" dirty="0">
                <a:latin typeface="Comic Sans MS" panose="030F0702030302020204" pitchFamily="66" charset="0"/>
              </a:rPr>
              <a:t> non </a:t>
            </a:r>
            <a:r>
              <a:rPr lang="en-US" sz="2000" dirty="0" err="1">
                <a:latin typeface="Comic Sans MS" panose="030F0702030302020204" pitchFamily="66" charset="0"/>
              </a:rPr>
              <a:t>tunai</a:t>
            </a:r>
            <a:r>
              <a:rPr lang="en-US" sz="2000" dirty="0">
                <a:latin typeface="Comic Sans MS" panose="030F0702030302020204" pitchFamily="66" charset="0"/>
              </a:rPr>
              <a:t> </a:t>
            </a:r>
            <a:r>
              <a:rPr lang="en-US" sz="2000" dirty="0" err="1">
                <a:latin typeface="Comic Sans MS" panose="030F0702030302020204" pitchFamily="66" charset="0"/>
              </a:rPr>
              <a:t>dari</a:t>
            </a:r>
            <a:r>
              <a:rPr lang="en-US" sz="2000" dirty="0">
                <a:latin typeface="Comic Sans MS" panose="030F0702030302020204" pitchFamily="66" charset="0"/>
              </a:rPr>
              <a:t> </a:t>
            </a:r>
            <a:r>
              <a:rPr lang="en-US" sz="2000" dirty="0" err="1">
                <a:latin typeface="Comic Sans MS" panose="030F0702030302020204" pitchFamily="66" charset="0"/>
              </a:rPr>
              <a:t>usaha</a:t>
            </a:r>
            <a:r>
              <a:rPr lang="en-US" sz="2000" dirty="0">
                <a:latin typeface="Comic Sans MS" panose="030F0702030302020204" pitchFamily="66" charset="0"/>
              </a:rPr>
              <a:t> </a:t>
            </a:r>
            <a:r>
              <a:rPr lang="en-US" sz="2000" dirty="0" err="1">
                <a:latin typeface="Comic Sans MS" panose="030F0702030302020204" pitchFamily="66" charset="0"/>
              </a:rPr>
              <a:t>ayam</a:t>
            </a:r>
            <a:r>
              <a:rPr lang="en-US" sz="2000" dirty="0">
                <a:latin typeface="Comic Sans MS" panose="030F0702030302020204" pitchFamily="66" charset="0"/>
              </a:rPr>
              <a:t> broiler : </a:t>
            </a:r>
            <a:r>
              <a:rPr lang="en-US" sz="2000" dirty="0" err="1">
                <a:latin typeface="Comic Sans MS" panose="030F0702030302020204" pitchFamily="66" charset="0"/>
              </a:rPr>
              <a:t>nilai</a:t>
            </a:r>
            <a:r>
              <a:rPr lang="en-US" sz="2000" dirty="0">
                <a:latin typeface="Comic Sans MS" panose="030F0702030302020204" pitchFamily="66" charset="0"/>
              </a:rPr>
              <a:t> </a:t>
            </a:r>
            <a:r>
              <a:rPr lang="en-US" sz="2000" dirty="0" err="1">
                <a:latin typeface="Comic Sans MS" panose="030F0702030302020204" pitchFamily="66" charset="0"/>
              </a:rPr>
              <a:t>ayam</a:t>
            </a:r>
            <a:r>
              <a:rPr lang="en-US" sz="2000" dirty="0">
                <a:latin typeface="Comic Sans MS" panose="030F0702030302020204" pitchFamily="66" charset="0"/>
              </a:rPr>
              <a:t> yang </a:t>
            </a:r>
            <a:r>
              <a:rPr lang="en-US" sz="2000" dirty="0" err="1">
                <a:latin typeface="Comic Sans MS" panose="030F0702030302020204" pitchFamily="66" charset="0"/>
              </a:rPr>
              <a:t>dikonsumsi</a:t>
            </a:r>
            <a:r>
              <a:rPr lang="en-US" sz="2000" dirty="0">
                <a:latin typeface="Comic Sans MS" panose="030F0702030302020204" pitchFamily="66" charset="0"/>
              </a:rPr>
              <a:t> </a:t>
            </a:r>
            <a:r>
              <a:rPr lang="en-US" sz="2000" dirty="0" err="1">
                <a:latin typeface="Comic Sans MS" panose="030F0702030302020204" pitchFamily="66" charset="0"/>
              </a:rPr>
              <a:t>oleh</a:t>
            </a:r>
            <a:r>
              <a:rPr lang="en-US" sz="2000" dirty="0">
                <a:latin typeface="Comic Sans MS" panose="030F0702030302020204" pitchFamily="66" charset="0"/>
              </a:rPr>
              <a:t> </a:t>
            </a:r>
            <a:r>
              <a:rPr lang="en-US" sz="2000" dirty="0" err="1">
                <a:latin typeface="Comic Sans MS" panose="030F0702030302020204" pitchFamily="66" charset="0"/>
              </a:rPr>
              <a:t>pemilik</a:t>
            </a:r>
            <a:r>
              <a:rPr lang="en-US" sz="2000" dirty="0">
                <a:latin typeface="Comic Sans MS" panose="030F0702030302020204" pitchFamily="66"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Konsep</a:t>
            </a:r>
            <a:r>
              <a:rPr lang="en-US" dirty="0"/>
              <a:t> </a:t>
            </a:r>
            <a:r>
              <a:rPr lang="en-US" dirty="0" err="1"/>
              <a:t>Penerimaan</a:t>
            </a:r>
            <a:endParaRPr lang="en-US" dirty="0"/>
          </a:p>
        </p:txBody>
      </p:sp>
      <p:sp>
        <p:nvSpPr>
          <p:cNvPr id="3" name="Content Placeholder 2"/>
          <p:cNvSpPr>
            <a:spLocks noGrp="1"/>
          </p:cNvSpPr>
          <p:nvPr>
            <p:ph idx="1"/>
          </p:nvPr>
        </p:nvSpPr>
        <p:spPr/>
        <p:txBody>
          <a:bodyPr>
            <a:noAutofit/>
          </a:bodyPr>
          <a:lstStyle/>
          <a:p>
            <a:pPr marL="514350" indent="-514350">
              <a:buAutoNum type="alphaLcPeriod"/>
            </a:pPr>
            <a:r>
              <a:rPr lang="en-US" sz="1800" dirty="0"/>
              <a:t>Total </a:t>
            </a:r>
            <a:r>
              <a:rPr lang="en-US" sz="1800" dirty="0" err="1"/>
              <a:t>Penerimaan</a:t>
            </a:r>
            <a:r>
              <a:rPr lang="en-US" sz="1800" dirty="0"/>
              <a:t> (TR) </a:t>
            </a:r>
            <a:r>
              <a:rPr lang="en-US" sz="1800" dirty="0" err="1"/>
              <a:t>Adalah</a:t>
            </a:r>
            <a:r>
              <a:rPr lang="en-US" sz="1800" dirty="0"/>
              <a:t> </a:t>
            </a:r>
            <a:r>
              <a:rPr lang="en-US" sz="1800" dirty="0" err="1"/>
              <a:t>penerimaan</a:t>
            </a:r>
            <a:r>
              <a:rPr lang="en-US" sz="1800" dirty="0"/>
              <a:t> total </a:t>
            </a:r>
            <a:r>
              <a:rPr lang="en-US" sz="1800" dirty="0" err="1"/>
              <a:t>produsen</a:t>
            </a:r>
            <a:r>
              <a:rPr lang="en-US" sz="1800" dirty="0"/>
              <a:t> </a:t>
            </a:r>
            <a:r>
              <a:rPr lang="en-US" sz="1800" dirty="0" err="1"/>
              <a:t>dari</a:t>
            </a:r>
            <a:r>
              <a:rPr lang="en-US" sz="1800" dirty="0"/>
              <a:t> </a:t>
            </a:r>
            <a:r>
              <a:rPr lang="en-US" sz="1800" dirty="0" err="1"/>
              <a:t>hasil</a:t>
            </a:r>
            <a:r>
              <a:rPr lang="en-US" sz="1800" dirty="0"/>
              <a:t> </a:t>
            </a:r>
            <a:r>
              <a:rPr lang="en-US" sz="1800" dirty="0" err="1"/>
              <a:t>penjualan</a:t>
            </a:r>
            <a:r>
              <a:rPr lang="en-US" sz="1800" dirty="0"/>
              <a:t> output </a:t>
            </a:r>
            <a:r>
              <a:rPr lang="en-US" sz="1800" dirty="0" err="1"/>
              <a:t>dikalikan</a:t>
            </a:r>
            <a:r>
              <a:rPr lang="en-US" sz="1800" dirty="0"/>
              <a:t> </a:t>
            </a:r>
            <a:r>
              <a:rPr lang="en-US" sz="1800" dirty="0" err="1"/>
              <a:t>dengan</a:t>
            </a:r>
            <a:r>
              <a:rPr lang="en-US" sz="1800" dirty="0"/>
              <a:t> </a:t>
            </a:r>
            <a:r>
              <a:rPr lang="en-US" sz="1800" dirty="0" err="1"/>
              <a:t>harganya</a:t>
            </a:r>
            <a:r>
              <a:rPr lang="en-US" sz="1800" dirty="0"/>
              <a:t>.</a:t>
            </a:r>
          </a:p>
          <a:p>
            <a:pPr marL="514350" indent="-514350">
              <a:buNone/>
            </a:pPr>
            <a:r>
              <a:rPr lang="en-US" sz="1800" dirty="0"/>
              <a:t>	 </a:t>
            </a:r>
            <a:r>
              <a:rPr lang="en-US" sz="1800" dirty="0" err="1"/>
              <a:t>Secara</a:t>
            </a:r>
            <a:r>
              <a:rPr lang="en-US" sz="1800" dirty="0"/>
              <a:t> </a:t>
            </a:r>
            <a:r>
              <a:rPr lang="en-US" sz="1800" dirty="0" err="1"/>
              <a:t>matematika</a:t>
            </a:r>
            <a:r>
              <a:rPr lang="en-US" sz="1800" dirty="0"/>
              <a:t> </a:t>
            </a:r>
            <a:r>
              <a:rPr lang="en-US" sz="1800" dirty="0" err="1"/>
              <a:t>dinotasikan</a:t>
            </a:r>
            <a:r>
              <a:rPr lang="en-US" sz="1800" dirty="0"/>
              <a:t> :   </a:t>
            </a:r>
            <a:r>
              <a:rPr lang="en-US" sz="1800" b="1" dirty="0">
                <a:solidFill>
                  <a:srgbClr val="FF0000"/>
                </a:solidFill>
              </a:rPr>
              <a:t>TR = P . Q</a:t>
            </a:r>
          </a:p>
          <a:p>
            <a:pPr marL="514350" indent="-514350">
              <a:buNone/>
            </a:pPr>
            <a:r>
              <a:rPr lang="en-US" sz="1800" dirty="0"/>
              <a:t>	</a:t>
            </a:r>
            <a:r>
              <a:rPr lang="en-US" sz="1800" dirty="0" err="1"/>
              <a:t>Catatan</a:t>
            </a:r>
            <a:r>
              <a:rPr lang="en-US" sz="1800" dirty="0"/>
              <a:t> : TR = Total </a:t>
            </a:r>
            <a:r>
              <a:rPr lang="en-US" sz="1800" dirty="0" err="1"/>
              <a:t>penerimaan</a:t>
            </a:r>
            <a:r>
              <a:rPr lang="en-US" sz="1800" dirty="0"/>
              <a:t> Q = </a:t>
            </a:r>
            <a:r>
              <a:rPr lang="en-US" sz="1800" dirty="0" err="1"/>
              <a:t>Jumlah</a:t>
            </a:r>
            <a:r>
              <a:rPr lang="en-US" sz="1800" dirty="0"/>
              <a:t> output P = </a:t>
            </a:r>
            <a:r>
              <a:rPr lang="en-US" sz="1800" dirty="0" err="1"/>
              <a:t>Harga</a:t>
            </a:r>
            <a:r>
              <a:rPr lang="en-US" sz="1800" dirty="0"/>
              <a:t> output</a:t>
            </a:r>
          </a:p>
          <a:p>
            <a:pPr marL="514350" indent="-514350">
              <a:buNone/>
            </a:pPr>
            <a:endParaRPr lang="en-US" sz="1800" dirty="0"/>
          </a:p>
          <a:p>
            <a:pPr marL="514350" indent="-514350">
              <a:lnSpc>
                <a:spcPct val="120000"/>
              </a:lnSpc>
              <a:spcBef>
                <a:spcPts val="0"/>
              </a:spcBef>
              <a:buNone/>
            </a:pPr>
            <a:r>
              <a:rPr lang="en-US" sz="1800" dirty="0"/>
              <a:t> b.	 </a:t>
            </a:r>
            <a:r>
              <a:rPr lang="en-US" sz="1800" dirty="0" err="1"/>
              <a:t>Penerimaan</a:t>
            </a:r>
            <a:r>
              <a:rPr lang="en-US" sz="1800" dirty="0"/>
              <a:t> Rata – Rata (AR) </a:t>
            </a:r>
            <a:r>
              <a:rPr lang="en-US" sz="1800" dirty="0" err="1"/>
              <a:t>Adalah</a:t>
            </a:r>
            <a:r>
              <a:rPr lang="en-US" sz="1800" dirty="0"/>
              <a:t> </a:t>
            </a:r>
            <a:r>
              <a:rPr lang="en-US" sz="1800" dirty="0" err="1"/>
              <a:t>penerimaan</a:t>
            </a:r>
            <a:r>
              <a:rPr lang="en-US" sz="1800" dirty="0"/>
              <a:t> </a:t>
            </a:r>
            <a:r>
              <a:rPr lang="en-US" sz="1800" dirty="0" err="1"/>
              <a:t>produsen</a:t>
            </a:r>
            <a:r>
              <a:rPr lang="en-US" sz="1800" dirty="0"/>
              <a:t> per unit output yang </a:t>
            </a:r>
            <a:r>
              <a:rPr lang="en-US" sz="1800" dirty="0" err="1"/>
              <a:t>dijual</a:t>
            </a:r>
            <a:r>
              <a:rPr lang="en-US" sz="1800" dirty="0"/>
              <a:t>. </a:t>
            </a:r>
            <a:r>
              <a:rPr lang="en-US" sz="1800" dirty="0" err="1"/>
              <a:t>Secara</a:t>
            </a:r>
            <a:r>
              <a:rPr lang="en-US" sz="1800" dirty="0"/>
              <a:t> </a:t>
            </a:r>
            <a:r>
              <a:rPr lang="en-US" sz="1800" dirty="0" err="1"/>
              <a:t>matematika</a:t>
            </a:r>
            <a:r>
              <a:rPr lang="en-US" sz="1800" dirty="0"/>
              <a:t> </a:t>
            </a:r>
            <a:r>
              <a:rPr lang="en-US" sz="1800" dirty="0" err="1"/>
              <a:t>dinotasikan</a:t>
            </a:r>
            <a:r>
              <a:rPr lang="en-US" sz="1800" dirty="0"/>
              <a:t> :</a:t>
            </a:r>
            <a:br>
              <a:rPr lang="en-US" sz="1800" dirty="0"/>
            </a:br>
            <a:r>
              <a:rPr lang="en-US" sz="1800" dirty="0"/>
              <a:t>		         </a:t>
            </a:r>
            <a:r>
              <a:rPr lang="en-US" sz="1800" b="1" dirty="0">
                <a:solidFill>
                  <a:srgbClr val="FF0000"/>
                </a:solidFill>
              </a:rPr>
              <a:t> TR</a:t>
            </a:r>
          </a:p>
          <a:p>
            <a:pPr marL="514350" indent="-514350">
              <a:lnSpc>
                <a:spcPct val="120000"/>
              </a:lnSpc>
              <a:spcBef>
                <a:spcPts val="0"/>
              </a:spcBef>
              <a:buNone/>
            </a:pPr>
            <a:r>
              <a:rPr lang="en-US" sz="1800" b="1" i="1" dirty="0">
                <a:solidFill>
                  <a:srgbClr val="FF0000"/>
                </a:solidFill>
              </a:rPr>
              <a:t>			AR = </a:t>
            </a:r>
          </a:p>
          <a:p>
            <a:pPr marL="514350" indent="-514350">
              <a:lnSpc>
                <a:spcPct val="120000"/>
              </a:lnSpc>
              <a:spcBef>
                <a:spcPts val="0"/>
              </a:spcBef>
              <a:buNone/>
            </a:pPr>
            <a:r>
              <a:rPr lang="en-US" sz="1800" b="1" dirty="0">
                <a:solidFill>
                  <a:srgbClr val="FF0000"/>
                </a:solidFill>
              </a:rPr>
              <a:t>		 	            Q</a:t>
            </a:r>
          </a:p>
          <a:p>
            <a:pPr marL="514350" indent="-514350">
              <a:spcBef>
                <a:spcPts val="0"/>
              </a:spcBef>
              <a:buAutoNum type="alphaLcPeriod" startAt="3"/>
            </a:pPr>
            <a:r>
              <a:rPr lang="en-US" sz="1800" dirty="0" err="1"/>
              <a:t>Penerimaan</a:t>
            </a:r>
            <a:r>
              <a:rPr lang="en-US" sz="1800" dirty="0"/>
              <a:t> </a:t>
            </a:r>
            <a:r>
              <a:rPr lang="en-US" sz="1800" dirty="0" err="1"/>
              <a:t>Marjinal</a:t>
            </a:r>
            <a:r>
              <a:rPr lang="en-US" sz="1800" dirty="0"/>
              <a:t> (MR) </a:t>
            </a:r>
            <a:r>
              <a:rPr lang="en-US" sz="1800" dirty="0" err="1"/>
              <a:t>Adalah</a:t>
            </a:r>
            <a:r>
              <a:rPr lang="en-US" sz="1800" dirty="0"/>
              <a:t> </a:t>
            </a:r>
            <a:r>
              <a:rPr lang="en-US" sz="1800" dirty="0" err="1"/>
              <a:t>kenaikkan</a:t>
            </a:r>
            <a:r>
              <a:rPr lang="en-US" sz="1800" dirty="0"/>
              <a:t> </a:t>
            </a:r>
            <a:r>
              <a:rPr lang="en-US" sz="1800" dirty="0" err="1"/>
              <a:t>dari</a:t>
            </a:r>
            <a:r>
              <a:rPr lang="en-US" sz="1800" dirty="0"/>
              <a:t> </a:t>
            </a:r>
            <a:r>
              <a:rPr lang="en-US" sz="1800" dirty="0" err="1"/>
              <a:t>penerimaan</a:t>
            </a:r>
            <a:r>
              <a:rPr lang="en-US" sz="1800" dirty="0"/>
              <a:t> total (TR) yang </a:t>
            </a:r>
            <a:r>
              <a:rPr lang="en-US" sz="1800" dirty="0" err="1"/>
              <a:t>disebabkan</a:t>
            </a:r>
            <a:r>
              <a:rPr lang="en-US" sz="1800" dirty="0"/>
              <a:t> </a:t>
            </a:r>
            <a:r>
              <a:rPr lang="en-US" sz="1800" dirty="0" err="1"/>
              <a:t>oleh</a:t>
            </a:r>
            <a:r>
              <a:rPr lang="en-US" sz="1800" dirty="0"/>
              <a:t> </a:t>
            </a:r>
            <a:r>
              <a:rPr lang="en-US" sz="1800" dirty="0" err="1"/>
              <a:t>tambahan</a:t>
            </a:r>
            <a:r>
              <a:rPr lang="en-US" sz="1800" dirty="0"/>
              <a:t> </a:t>
            </a:r>
            <a:r>
              <a:rPr lang="en-US" sz="1800" dirty="0" err="1"/>
              <a:t>penjualan</a:t>
            </a:r>
            <a:r>
              <a:rPr lang="en-US" sz="1800" dirty="0"/>
              <a:t> 1 unit output. </a:t>
            </a:r>
            <a:r>
              <a:rPr lang="en-US" sz="1800" dirty="0" err="1"/>
              <a:t>Secara</a:t>
            </a:r>
            <a:r>
              <a:rPr lang="en-US" sz="1800" dirty="0"/>
              <a:t> </a:t>
            </a:r>
            <a:r>
              <a:rPr lang="en-US" sz="1800" dirty="0" err="1"/>
              <a:t>matematika</a:t>
            </a:r>
            <a:r>
              <a:rPr lang="en-US" sz="1800" dirty="0"/>
              <a:t> </a:t>
            </a:r>
            <a:r>
              <a:rPr lang="en-US" sz="1800" dirty="0" err="1"/>
              <a:t>dinotasikan</a:t>
            </a:r>
            <a:r>
              <a:rPr lang="en-US" sz="1800" dirty="0"/>
              <a:t> :</a:t>
            </a:r>
            <a:br>
              <a:rPr lang="en-US" sz="1800" dirty="0"/>
            </a:br>
            <a:r>
              <a:rPr lang="en-US" sz="1800" dirty="0"/>
              <a:t>		      </a:t>
            </a:r>
            <a:r>
              <a:rPr lang="en-US" sz="1800" b="1" i="1" dirty="0">
                <a:solidFill>
                  <a:srgbClr val="FF0000"/>
                </a:solidFill>
              </a:rPr>
              <a:t> </a:t>
            </a:r>
            <a:r>
              <a:rPr lang="el-GR" sz="1800" b="1" i="1" dirty="0">
                <a:solidFill>
                  <a:srgbClr val="FF0000"/>
                </a:solidFill>
              </a:rPr>
              <a:t>Δ</a:t>
            </a:r>
            <a:r>
              <a:rPr lang="en-US" sz="1800" b="1" i="1" dirty="0">
                <a:solidFill>
                  <a:srgbClr val="FF0000"/>
                </a:solidFill>
              </a:rPr>
              <a:t> TR</a:t>
            </a:r>
            <a:endParaRPr lang="en-US" sz="1800" b="1" dirty="0">
              <a:solidFill>
                <a:srgbClr val="FF0000"/>
              </a:solidFill>
            </a:endParaRPr>
          </a:p>
          <a:p>
            <a:pPr marL="514350" indent="-514350">
              <a:spcBef>
                <a:spcPts val="0"/>
              </a:spcBef>
              <a:buNone/>
            </a:pPr>
            <a:r>
              <a:rPr lang="en-US" sz="1800" b="1" dirty="0">
                <a:solidFill>
                  <a:srgbClr val="FF0000"/>
                </a:solidFill>
              </a:rPr>
              <a:t>      		           MR =         </a:t>
            </a:r>
            <a:br>
              <a:rPr lang="en-US" sz="1800" b="1" dirty="0">
                <a:solidFill>
                  <a:srgbClr val="FF0000"/>
                </a:solidFill>
              </a:rPr>
            </a:br>
            <a:r>
              <a:rPr lang="en-US" sz="1800" b="1" dirty="0">
                <a:solidFill>
                  <a:srgbClr val="FF0000"/>
                </a:solidFill>
              </a:rPr>
              <a:t>        	         </a:t>
            </a:r>
            <a:r>
              <a:rPr lang="el-GR" sz="1800" b="1" dirty="0">
                <a:solidFill>
                  <a:srgbClr val="FF0000"/>
                </a:solidFill>
              </a:rPr>
              <a:t>Δ</a:t>
            </a:r>
            <a:r>
              <a:rPr lang="en-US" sz="1800" b="1" dirty="0">
                <a:solidFill>
                  <a:srgbClr val="FF0000"/>
                </a:solidFill>
              </a:rPr>
              <a:t> Q</a:t>
            </a:r>
          </a:p>
        </p:txBody>
      </p:sp>
      <p:cxnSp>
        <p:nvCxnSpPr>
          <p:cNvPr id="5" name="Straight Connector 4"/>
          <p:cNvCxnSpPr/>
          <p:nvPr/>
        </p:nvCxnSpPr>
        <p:spPr>
          <a:xfrm>
            <a:off x="2895600" y="4341812"/>
            <a:ext cx="381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6094412"/>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Comic Sans MS" panose="030F0702030302020204" pitchFamily="66" charset="0"/>
              </a:rPr>
              <a:t>Hal-</a:t>
            </a:r>
            <a:r>
              <a:rPr lang="en-US" sz="2800" dirty="0" err="1">
                <a:latin typeface="Comic Sans MS" panose="030F0702030302020204" pitchFamily="66" charset="0"/>
              </a:rPr>
              <a:t>hal</a:t>
            </a:r>
            <a:r>
              <a:rPr lang="en-US" sz="2800" dirty="0">
                <a:latin typeface="Comic Sans MS" panose="030F0702030302020204" pitchFamily="66" charset="0"/>
              </a:rPr>
              <a:t> yang </a:t>
            </a:r>
            <a:r>
              <a:rPr lang="en-US" sz="2800" dirty="0" err="1">
                <a:latin typeface="Comic Sans MS" panose="030F0702030302020204" pitchFamily="66" charset="0"/>
              </a:rPr>
              <a:t>perlu</a:t>
            </a:r>
            <a:r>
              <a:rPr lang="en-US" sz="2800" dirty="0">
                <a:latin typeface="Comic Sans MS" panose="030F0702030302020204" pitchFamily="66" charset="0"/>
              </a:rPr>
              <a:t> </a:t>
            </a:r>
            <a:r>
              <a:rPr lang="en-US" sz="2800" dirty="0" err="1">
                <a:latin typeface="Comic Sans MS" panose="030F0702030302020204" pitchFamily="66" charset="0"/>
              </a:rPr>
              <a:t>diperhatikan</a:t>
            </a:r>
            <a:r>
              <a:rPr lang="en-US" sz="2800" dirty="0">
                <a:latin typeface="Comic Sans MS" panose="030F0702030302020204" pitchFamily="66" charset="0"/>
              </a:rPr>
              <a:t> </a:t>
            </a:r>
            <a:r>
              <a:rPr lang="en-US" sz="2800" dirty="0" err="1">
                <a:latin typeface="Comic Sans MS" panose="030F0702030302020204" pitchFamily="66" charset="0"/>
              </a:rPr>
              <a:t>dalam</a:t>
            </a:r>
            <a:r>
              <a:rPr lang="en-US" sz="2800" dirty="0">
                <a:latin typeface="Comic Sans MS" panose="030F0702030302020204" pitchFamily="66" charset="0"/>
              </a:rPr>
              <a:t> </a:t>
            </a:r>
            <a:r>
              <a:rPr lang="en-US" sz="2800" dirty="0" err="1">
                <a:latin typeface="Comic Sans MS" panose="030F0702030302020204" pitchFamily="66" charset="0"/>
              </a:rPr>
              <a:t>menghitung</a:t>
            </a:r>
            <a:r>
              <a:rPr lang="en-US" sz="2800" dirty="0">
                <a:latin typeface="Comic Sans MS" panose="030F0702030302020204" pitchFamily="66" charset="0"/>
              </a:rPr>
              <a:t> </a:t>
            </a:r>
            <a:r>
              <a:rPr lang="en-US" sz="2800" dirty="0" err="1">
                <a:latin typeface="Comic Sans MS" panose="030F0702030302020204" pitchFamily="66" charset="0"/>
              </a:rPr>
              <a:t>penerimaan</a:t>
            </a:r>
            <a:r>
              <a:rPr lang="en-US" sz="2800" dirty="0">
                <a:latin typeface="Comic Sans MS" panose="030F0702030302020204" pitchFamily="66" charset="0"/>
              </a:rPr>
              <a:t> </a:t>
            </a:r>
            <a:r>
              <a:rPr lang="en-US" sz="2800" dirty="0" err="1">
                <a:latin typeface="Comic Sans MS" panose="030F0702030302020204" pitchFamily="66" charset="0"/>
              </a:rPr>
              <a:t>usaha</a:t>
            </a:r>
            <a:r>
              <a:rPr lang="en-US" sz="2800" dirty="0">
                <a:latin typeface="Comic Sans MS" panose="030F0702030302020204" pitchFamily="66" charset="0"/>
              </a:rPr>
              <a:t> </a:t>
            </a:r>
            <a:r>
              <a:rPr lang="en-US" sz="2800" dirty="0" err="1">
                <a:latin typeface="Comic Sans MS" panose="030F0702030302020204" pitchFamily="66" charset="0"/>
              </a:rPr>
              <a:t>tani-ternak</a:t>
            </a:r>
            <a:endParaRPr lang="en-US" sz="2800"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457200" indent="-457200">
              <a:buAutoNum type="arabicPeriod"/>
            </a:pPr>
            <a:r>
              <a:rPr lang="en-US" sz="2400" dirty="0" err="1">
                <a:latin typeface="Comic Sans MS" panose="030F0702030302020204" pitchFamily="66" charset="0"/>
              </a:rPr>
              <a:t>Hati-hati</a:t>
            </a:r>
            <a:r>
              <a:rPr lang="en-US" sz="2400" dirty="0">
                <a:latin typeface="Comic Sans MS" panose="030F0702030302020204" pitchFamily="66" charset="0"/>
              </a:rPr>
              <a:t> </a:t>
            </a:r>
            <a:r>
              <a:rPr lang="en-US" sz="2400" dirty="0" err="1">
                <a:latin typeface="Comic Sans MS" panose="030F0702030302020204" pitchFamily="66" charset="0"/>
              </a:rPr>
              <a:t>menghitung</a:t>
            </a:r>
            <a:r>
              <a:rPr lang="en-US" sz="2400" dirty="0">
                <a:latin typeface="Comic Sans MS" panose="030F0702030302020204" pitchFamily="66" charset="0"/>
              </a:rPr>
              <a:t> </a:t>
            </a:r>
            <a:r>
              <a:rPr lang="en-US" sz="2400" dirty="0" err="1">
                <a:latin typeface="Comic Sans MS" panose="030F0702030302020204" pitchFamily="66" charset="0"/>
              </a:rPr>
              <a:t>produksi</a:t>
            </a:r>
            <a:r>
              <a:rPr lang="en-US" sz="2400" dirty="0">
                <a:latin typeface="Comic Sans MS" panose="030F0702030302020204" pitchFamily="66" charset="0"/>
              </a:rPr>
              <a:t> </a:t>
            </a:r>
            <a:r>
              <a:rPr lang="en-US" sz="2400" dirty="0" err="1">
                <a:latin typeface="Comic Sans MS" panose="030F0702030302020204" pitchFamily="66" charset="0"/>
              </a:rPr>
              <a:t>usaha</a:t>
            </a:r>
            <a:r>
              <a:rPr lang="en-US" sz="2400" dirty="0">
                <a:latin typeface="Comic Sans MS" panose="030F0702030302020204" pitchFamily="66" charset="0"/>
              </a:rPr>
              <a:t> </a:t>
            </a:r>
            <a:r>
              <a:rPr lang="en-US" sz="2400" dirty="0" err="1">
                <a:latin typeface="Comic Sans MS" panose="030F0702030302020204" pitchFamily="66" charset="0"/>
              </a:rPr>
              <a:t>tani-ternak</a:t>
            </a:r>
            <a:r>
              <a:rPr lang="en-US" sz="2400" dirty="0">
                <a:latin typeface="Comic Sans MS" panose="030F0702030302020204" pitchFamily="66" charset="0"/>
              </a:rPr>
              <a:t>, </a:t>
            </a:r>
            <a:r>
              <a:rPr lang="en-US" sz="2400" dirty="0" err="1">
                <a:latin typeface="Comic Sans MS" panose="030F0702030302020204" pitchFamily="66" charset="0"/>
              </a:rPr>
              <a:t>karena</a:t>
            </a:r>
            <a:r>
              <a:rPr lang="en-US" sz="2400" dirty="0">
                <a:latin typeface="Comic Sans MS" panose="030F0702030302020204" pitchFamily="66" charset="0"/>
              </a:rPr>
              <a:t> </a:t>
            </a:r>
            <a:r>
              <a:rPr lang="en-US" sz="2400" dirty="0" err="1">
                <a:latin typeface="Comic Sans MS" panose="030F0702030302020204" pitchFamily="66" charset="0"/>
              </a:rPr>
              <a:t>tidak</a:t>
            </a:r>
            <a:r>
              <a:rPr lang="en-US" sz="2400" dirty="0">
                <a:latin typeface="Comic Sans MS" panose="030F0702030302020204" pitchFamily="66" charset="0"/>
              </a:rPr>
              <a:t> </a:t>
            </a:r>
            <a:r>
              <a:rPr lang="en-US" sz="2400" dirty="0" err="1">
                <a:latin typeface="Comic Sans MS" panose="030F0702030302020204" pitchFamily="66" charset="0"/>
              </a:rPr>
              <a:t>semua</a:t>
            </a:r>
            <a:r>
              <a:rPr lang="en-US" sz="2400" dirty="0">
                <a:latin typeface="Comic Sans MS" panose="030F0702030302020204" pitchFamily="66" charset="0"/>
              </a:rPr>
              <a:t> </a:t>
            </a:r>
            <a:r>
              <a:rPr lang="en-US" sz="2400" dirty="0" err="1">
                <a:latin typeface="Comic Sans MS" panose="030F0702030302020204" pitchFamily="66" charset="0"/>
              </a:rPr>
              <a:t>produksi</a:t>
            </a:r>
            <a:r>
              <a:rPr lang="en-US" sz="2400" dirty="0">
                <a:latin typeface="Comic Sans MS" panose="030F0702030302020204" pitchFamily="66" charset="0"/>
              </a:rPr>
              <a:t> </a:t>
            </a:r>
            <a:r>
              <a:rPr lang="en-US" sz="2400" dirty="0" err="1">
                <a:latin typeface="Comic Sans MS" panose="030F0702030302020204" pitchFamily="66" charset="0"/>
              </a:rPr>
              <a:t>pertanian</a:t>
            </a:r>
            <a:r>
              <a:rPr lang="en-US" sz="2400" dirty="0">
                <a:latin typeface="Comic Sans MS" panose="030F0702030302020204" pitchFamily="66" charset="0"/>
              </a:rPr>
              <a:t> </a:t>
            </a:r>
            <a:r>
              <a:rPr lang="en-US" sz="2400" dirty="0" err="1">
                <a:latin typeface="Comic Sans MS" panose="030F0702030302020204" pitchFamily="66" charset="0"/>
              </a:rPr>
              <a:t>atau</a:t>
            </a:r>
            <a:r>
              <a:rPr lang="en-US" sz="2400" dirty="0">
                <a:latin typeface="Comic Sans MS" panose="030F0702030302020204" pitchFamily="66" charset="0"/>
              </a:rPr>
              <a:t> </a:t>
            </a:r>
            <a:r>
              <a:rPr lang="en-US" sz="2400" dirty="0" err="1">
                <a:latin typeface="Comic Sans MS" panose="030F0702030302020204" pitchFamily="66" charset="0"/>
              </a:rPr>
              <a:t>peternakan</a:t>
            </a:r>
            <a:r>
              <a:rPr lang="en-US" sz="2400" dirty="0">
                <a:latin typeface="Comic Sans MS" panose="030F0702030302020204" pitchFamily="66" charset="0"/>
              </a:rPr>
              <a:t> </a:t>
            </a:r>
            <a:r>
              <a:rPr lang="en-US" sz="2400" dirty="0" err="1">
                <a:latin typeface="Comic Sans MS" panose="030F0702030302020204" pitchFamily="66" charset="0"/>
              </a:rPr>
              <a:t>dapat</a:t>
            </a:r>
            <a:r>
              <a:rPr lang="en-US" sz="2400" dirty="0">
                <a:latin typeface="Comic Sans MS" panose="030F0702030302020204" pitchFamily="66" charset="0"/>
              </a:rPr>
              <a:t> </a:t>
            </a:r>
            <a:r>
              <a:rPr lang="en-US" sz="2400" dirty="0" err="1">
                <a:latin typeface="Comic Sans MS" panose="030F0702030302020204" pitchFamily="66" charset="0"/>
              </a:rPr>
              <a:t>dipanen</a:t>
            </a:r>
            <a:r>
              <a:rPr lang="en-US" sz="2400" dirty="0">
                <a:latin typeface="Comic Sans MS" panose="030F0702030302020204" pitchFamily="66" charset="0"/>
              </a:rPr>
              <a:t> </a:t>
            </a:r>
            <a:r>
              <a:rPr lang="en-US" sz="2400" dirty="0" err="1">
                <a:latin typeface="Comic Sans MS" panose="030F0702030302020204" pitchFamily="66" charset="0"/>
              </a:rPr>
              <a:t>secara</a:t>
            </a:r>
            <a:r>
              <a:rPr lang="en-US" sz="2400" dirty="0">
                <a:latin typeface="Comic Sans MS" panose="030F0702030302020204" pitchFamily="66" charset="0"/>
              </a:rPr>
              <a:t> </a:t>
            </a:r>
            <a:r>
              <a:rPr lang="en-US" sz="2400" dirty="0" err="1">
                <a:latin typeface="Comic Sans MS" panose="030F0702030302020204" pitchFamily="66" charset="0"/>
              </a:rPr>
              <a:t>serentak</a:t>
            </a:r>
            <a:endParaRPr lang="en-US" sz="2400" dirty="0">
              <a:latin typeface="Comic Sans MS" panose="030F0702030302020204" pitchFamily="66" charset="0"/>
            </a:endParaRPr>
          </a:p>
          <a:p>
            <a:pPr marL="457200" indent="-457200">
              <a:buAutoNum type="arabicPeriod"/>
            </a:pPr>
            <a:r>
              <a:rPr lang="en-US" sz="2400" dirty="0" err="1">
                <a:latin typeface="Comic Sans MS" panose="030F0702030302020204" pitchFamily="66" charset="0"/>
              </a:rPr>
              <a:t>Diperlukan</a:t>
            </a:r>
            <a:r>
              <a:rPr lang="en-US" sz="2400" dirty="0">
                <a:latin typeface="Comic Sans MS" panose="030F0702030302020204" pitchFamily="66" charset="0"/>
              </a:rPr>
              <a:t> data </a:t>
            </a:r>
            <a:r>
              <a:rPr lang="en-US" sz="2400" dirty="0" err="1">
                <a:latin typeface="Comic Sans MS" panose="030F0702030302020204" pitchFamily="66" charset="0"/>
              </a:rPr>
              <a:t>frekuensi</a:t>
            </a:r>
            <a:r>
              <a:rPr lang="en-US" sz="2400" dirty="0">
                <a:latin typeface="Comic Sans MS" panose="030F0702030302020204" pitchFamily="66" charset="0"/>
              </a:rPr>
              <a:t> </a:t>
            </a:r>
            <a:r>
              <a:rPr lang="en-US" sz="2400" dirty="0" err="1">
                <a:latin typeface="Comic Sans MS" panose="030F0702030302020204" pitchFamily="66" charset="0"/>
              </a:rPr>
              <a:t>penjualan</a:t>
            </a:r>
            <a:endParaRPr lang="en-US" sz="2400" dirty="0">
              <a:latin typeface="Comic Sans MS" panose="030F0702030302020204" pitchFamily="66" charset="0"/>
            </a:endParaRPr>
          </a:p>
          <a:p>
            <a:pPr marL="457200" indent="-457200">
              <a:buAutoNum type="arabicPeriod"/>
            </a:pPr>
            <a:r>
              <a:rPr lang="en-US" sz="2400" dirty="0" err="1">
                <a:latin typeface="Comic Sans MS" panose="030F0702030302020204" pitchFamily="66" charset="0"/>
              </a:rPr>
              <a:t>Diperlukan</a:t>
            </a:r>
            <a:r>
              <a:rPr lang="en-US" sz="2400" dirty="0">
                <a:latin typeface="Comic Sans MS" panose="030F0702030302020204" pitchFamily="66" charset="0"/>
              </a:rPr>
              <a:t> </a:t>
            </a:r>
            <a:r>
              <a:rPr lang="en-US" sz="2400" dirty="0" err="1">
                <a:latin typeface="Comic Sans MS" panose="030F0702030302020204" pitchFamily="66" charset="0"/>
              </a:rPr>
              <a:t>pencatatan</a:t>
            </a:r>
            <a:r>
              <a:rPr lang="en-US" sz="2400" dirty="0">
                <a:latin typeface="Comic Sans MS" panose="030F0702030302020204" pitchFamily="66" charset="0"/>
              </a:rPr>
              <a:t> </a:t>
            </a:r>
            <a:r>
              <a:rPr lang="en-US" sz="2400" dirty="0" err="1">
                <a:latin typeface="Comic Sans MS" panose="030F0702030302020204" pitchFamily="66" charset="0"/>
              </a:rPr>
              <a:t>setiap</a:t>
            </a:r>
            <a:r>
              <a:rPr lang="en-US" sz="2400" dirty="0">
                <a:latin typeface="Comic Sans MS" panose="030F0702030302020204" pitchFamily="66" charset="0"/>
              </a:rPr>
              <a:t> kali </a:t>
            </a:r>
            <a:r>
              <a:rPr lang="en-US" sz="2400" dirty="0" err="1">
                <a:latin typeface="Comic Sans MS" panose="030F0702030302020204" pitchFamily="66" charset="0"/>
              </a:rPr>
              <a:t>panen</a:t>
            </a:r>
            <a:r>
              <a:rPr lang="en-US" sz="2400" dirty="0">
                <a:latin typeface="Comic Sans MS" panose="030F0702030302020204" pitchFamily="66" charset="0"/>
              </a:rPr>
              <a:t> </a:t>
            </a:r>
            <a:r>
              <a:rPr lang="en-US" sz="2400" dirty="0" err="1">
                <a:latin typeface="Comic Sans MS" panose="030F0702030302020204" pitchFamily="66" charset="0"/>
              </a:rPr>
              <a:t>dilakukan</a:t>
            </a:r>
            <a:r>
              <a:rPr lang="en-US" sz="2400" dirty="0">
                <a:latin typeface="Comic Sans MS" panose="030F0702030302020204" pitchFamily="66" charset="0"/>
              </a:rPr>
              <a:t> (</a:t>
            </a:r>
            <a:r>
              <a:rPr lang="en-US" sz="2400" dirty="0" err="1">
                <a:latin typeface="Comic Sans MS" panose="030F0702030302020204" pitchFamily="66" charset="0"/>
              </a:rPr>
              <a:t>berapa</a:t>
            </a:r>
            <a:r>
              <a:rPr lang="en-US" sz="2400" dirty="0">
                <a:latin typeface="Comic Sans MS" panose="030F0702030302020204" pitchFamily="66" charset="0"/>
              </a:rPr>
              <a:t> </a:t>
            </a:r>
            <a:r>
              <a:rPr lang="en-US" sz="2400" dirty="0" err="1">
                <a:latin typeface="Comic Sans MS" panose="030F0702030302020204" pitchFamily="66" charset="0"/>
              </a:rPr>
              <a:t>jumlah</a:t>
            </a:r>
            <a:r>
              <a:rPr lang="en-US" sz="2400" dirty="0">
                <a:latin typeface="Comic Sans MS" panose="030F0702030302020204" pitchFamily="66" charset="0"/>
              </a:rPr>
              <a:t> yang </a:t>
            </a:r>
            <a:r>
              <a:rPr lang="en-US" sz="2400" dirty="0" err="1">
                <a:latin typeface="Comic Sans MS" panose="030F0702030302020204" pitchFamily="66" charset="0"/>
              </a:rPr>
              <a:t>dipanen</a:t>
            </a:r>
            <a:r>
              <a:rPr lang="en-US" sz="2400" dirty="0">
                <a:latin typeface="Comic Sans MS" panose="030F0702030302020204" pitchFamily="66" charset="0"/>
              </a:rPr>
              <a:t> </a:t>
            </a:r>
            <a:r>
              <a:rPr lang="en-US" sz="2400" dirty="0" err="1">
                <a:latin typeface="Comic Sans MS" panose="030F0702030302020204" pitchFamily="66" charset="0"/>
              </a:rPr>
              <a:t>masing-masing</a:t>
            </a:r>
            <a:r>
              <a:rPr lang="en-US" sz="2400" dirty="0">
                <a:latin typeface="Comic Sans MS" panose="030F0702030302020204" pitchFamily="66" charset="0"/>
              </a:rPr>
              <a:t> </a:t>
            </a:r>
            <a:r>
              <a:rPr lang="en-US" sz="2400" dirty="0" err="1">
                <a:latin typeface="Comic Sans MS" panose="030F0702030302020204" pitchFamily="66" charset="0"/>
              </a:rPr>
              <a:t>waktu</a:t>
            </a:r>
            <a:r>
              <a:rPr lang="en-US" sz="2400" dirty="0">
                <a:latin typeface="Comic Sans MS" panose="030F0702030302020204" pitchFamily="66" charset="0"/>
              </a:rPr>
              <a:t> </a:t>
            </a:r>
            <a:r>
              <a:rPr lang="en-US" sz="2400" dirty="0" err="1">
                <a:latin typeface="Comic Sans MS" panose="030F0702030302020204" pitchFamily="66" charset="0"/>
              </a:rPr>
              <a:t>panen</a:t>
            </a:r>
            <a:r>
              <a:rPr lang="en-US" sz="2400" dirty="0">
                <a:latin typeface="Comic Sans MS" panose="030F0702030302020204" pitchFamily="66" charset="0"/>
              </a:rPr>
              <a:t> </a:t>
            </a:r>
            <a:r>
              <a:rPr lang="en-US" sz="2400" dirty="0" err="1">
                <a:latin typeface="Comic Sans MS" panose="030F0702030302020204" pitchFamily="66" charset="0"/>
              </a:rPr>
              <a:t>dan</a:t>
            </a:r>
            <a:r>
              <a:rPr lang="en-US" sz="2400" dirty="0">
                <a:latin typeface="Comic Sans MS" panose="030F0702030302020204" pitchFamily="66" charset="0"/>
              </a:rPr>
              <a:t> </a:t>
            </a:r>
            <a:r>
              <a:rPr lang="en-US" sz="2400" dirty="0" err="1">
                <a:latin typeface="Comic Sans MS" panose="030F0702030302020204" pitchFamily="66" charset="0"/>
              </a:rPr>
              <a:t>harga</a:t>
            </a:r>
            <a:r>
              <a:rPr lang="en-US" sz="2400" dirty="0">
                <a:latin typeface="Comic Sans MS" panose="030F0702030302020204" pitchFamily="66" charset="0"/>
              </a:rPr>
              <a:t> </a:t>
            </a:r>
            <a:r>
              <a:rPr lang="en-US" sz="2400" dirty="0" err="1">
                <a:latin typeface="Comic Sans MS" panose="030F0702030302020204" pitchFamily="66" charset="0"/>
              </a:rPr>
              <a:t>jual</a:t>
            </a:r>
            <a:r>
              <a:rPr lang="en-US" sz="2400" dirty="0">
                <a:latin typeface="Comic Sans MS" panose="030F0702030302020204" pitchFamily="66" charset="0"/>
              </a:rPr>
              <a:t> </a:t>
            </a:r>
            <a:r>
              <a:rPr lang="en-US" sz="2400" dirty="0" err="1">
                <a:latin typeface="Comic Sans MS" panose="030F0702030302020204" pitchFamily="66" charset="0"/>
              </a:rPr>
              <a:t>masing-masing</a:t>
            </a:r>
            <a:r>
              <a:rPr lang="en-US" sz="2400" dirty="0">
                <a:latin typeface="Comic Sans MS" panose="030F0702030302020204" pitchFamily="66" charset="0"/>
              </a:rPr>
              <a:t> </a:t>
            </a:r>
            <a:r>
              <a:rPr lang="en-US" sz="2400" dirty="0" err="1">
                <a:latin typeface="Comic Sans MS" panose="030F0702030302020204" pitchFamily="66" charset="0"/>
              </a:rPr>
              <a:t>waktu</a:t>
            </a:r>
            <a:r>
              <a:rPr lang="en-US" sz="2400" dirty="0">
                <a:latin typeface="Comic Sans MS" panose="030F0702030302020204" pitchFamily="66" charset="0"/>
              </a:rPr>
              <a:t> </a:t>
            </a:r>
            <a:r>
              <a:rPr lang="en-US" sz="2400" dirty="0" err="1">
                <a:latin typeface="Comic Sans MS" panose="030F0702030302020204" pitchFamily="66" charset="0"/>
              </a:rPr>
              <a:t>panen</a:t>
            </a:r>
            <a:r>
              <a:rPr lang="en-US" sz="2400" dirty="0">
                <a:latin typeface="Comic Sans MS" panose="030F0702030302020204" pitchFamily="66" charset="0"/>
              </a:rPr>
              <a:t> </a:t>
            </a:r>
            <a:r>
              <a:rPr lang="en-US" sz="2400" dirty="0" err="1">
                <a:latin typeface="Comic Sans MS" panose="030F0702030302020204" pitchFamily="66" charset="0"/>
              </a:rPr>
              <a:t>tersebut</a:t>
            </a:r>
            <a:r>
              <a:rPr lang="en-US" sz="2400" dirty="0">
                <a:latin typeface="Comic Sans MS" panose="030F0702030302020204" pitchFamily="66" charset="0"/>
              </a:rPr>
              <a:t>. Hal </a:t>
            </a:r>
            <a:r>
              <a:rPr lang="en-US" sz="2400" dirty="0" err="1">
                <a:latin typeface="Comic Sans MS" panose="030F0702030302020204" pitchFamily="66" charset="0"/>
              </a:rPr>
              <a:t>ini</a:t>
            </a:r>
            <a:r>
              <a:rPr lang="en-US" sz="2400" dirty="0">
                <a:latin typeface="Comic Sans MS" panose="030F0702030302020204" pitchFamily="66" charset="0"/>
              </a:rPr>
              <a:t> agar </a:t>
            </a:r>
            <a:r>
              <a:rPr lang="en-US" sz="2400" dirty="0" err="1">
                <a:latin typeface="Comic Sans MS" panose="030F0702030302020204" pitchFamily="66" charset="0"/>
              </a:rPr>
              <a:t>saat</a:t>
            </a:r>
            <a:r>
              <a:rPr lang="en-US" sz="2400" dirty="0">
                <a:latin typeface="Comic Sans MS" panose="030F0702030302020204" pitchFamily="66" charset="0"/>
              </a:rPr>
              <a:t> </a:t>
            </a:r>
            <a:r>
              <a:rPr lang="en-US" sz="2400" dirty="0" err="1">
                <a:latin typeface="Comic Sans MS" panose="030F0702030302020204" pitchFamily="66" charset="0"/>
              </a:rPr>
              <a:t>mau</a:t>
            </a:r>
            <a:r>
              <a:rPr lang="en-US" sz="2400" dirty="0">
                <a:latin typeface="Comic Sans MS" panose="030F0702030302020204" pitchFamily="66" charset="0"/>
              </a:rPr>
              <a:t> </a:t>
            </a:r>
            <a:r>
              <a:rPr lang="en-US" sz="2400" dirty="0" err="1">
                <a:latin typeface="Comic Sans MS" panose="030F0702030302020204" pitchFamily="66" charset="0"/>
              </a:rPr>
              <a:t>melakukan</a:t>
            </a:r>
            <a:r>
              <a:rPr lang="en-US" sz="2400" dirty="0">
                <a:latin typeface="Comic Sans MS" panose="030F0702030302020204" pitchFamily="66" charset="0"/>
              </a:rPr>
              <a:t> </a:t>
            </a:r>
            <a:r>
              <a:rPr lang="en-US" sz="2400" dirty="0" err="1">
                <a:latin typeface="Comic Sans MS" panose="030F0702030302020204" pitchFamily="66" charset="0"/>
              </a:rPr>
              <a:t>analisa</a:t>
            </a:r>
            <a:r>
              <a:rPr lang="en-US" sz="2400" dirty="0">
                <a:latin typeface="Comic Sans MS" panose="030F0702030302020204" pitchFamily="66" charset="0"/>
              </a:rPr>
              <a:t> </a:t>
            </a:r>
            <a:r>
              <a:rPr lang="en-US" sz="2400" dirty="0" err="1">
                <a:latin typeface="Comic Sans MS" panose="030F0702030302020204" pitchFamily="66" charset="0"/>
              </a:rPr>
              <a:t>terhadap</a:t>
            </a:r>
            <a:r>
              <a:rPr lang="en-US" sz="2400" dirty="0">
                <a:latin typeface="Comic Sans MS" panose="030F0702030302020204" pitchFamily="66" charset="0"/>
              </a:rPr>
              <a:t> </a:t>
            </a:r>
            <a:r>
              <a:rPr lang="en-US" sz="2400" dirty="0" err="1">
                <a:latin typeface="Comic Sans MS" panose="030F0702030302020204" pitchFamily="66" charset="0"/>
              </a:rPr>
              <a:t>usaha</a:t>
            </a:r>
            <a:r>
              <a:rPr lang="en-US" sz="2400" dirty="0">
                <a:latin typeface="Comic Sans MS" panose="030F0702030302020204" pitchFamily="66" charset="0"/>
              </a:rPr>
              <a:t> </a:t>
            </a:r>
            <a:r>
              <a:rPr lang="en-US" sz="2400" dirty="0" err="1">
                <a:latin typeface="Comic Sans MS" panose="030F0702030302020204" pitchFamily="66" charset="0"/>
              </a:rPr>
              <a:t>tani</a:t>
            </a:r>
            <a:r>
              <a:rPr lang="en-US" sz="2400" dirty="0">
                <a:latin typeface="Comic Sans MS" panose="030F0702030302020204" pitchFamily="66" charset="0"/>
              </a:rPr>
              <a:t> </a:t>
            </a:r>
            <a:r>
              <a:rPr lang="en-US" sz="2400" dirty="0" err="1">
                <a:latin typeface="Comic Sans MS" panose="030F0702030302020204" pitchFamily="66" charset="0"/>
              </a:rPr>
              <a:t>apakah</a:t>
            </a:r>
            <a:r>
              <a:rPr lang="en-US" sz="2400" dirty="0">
                <a:latin typeface="Comic Sans MS" panose="030F0702030302020204" pitchFamily="66" charset="0"/>
              </a:rPr>
              <a:t> </a:t>
            </a:r>
            <a:r>
              <a:rPr lang="en-US" sz="2400" dirty="0" err="1">
                <a:latin typeface="Comic Sans MS" panose="030F0702030302020204" pitchFamily="66" charset="0"/>
              </a:rPr>
              <a:t>menguntungkan</a:t>
            </a:r>
            <a:r>
              <a:rPr lang="en-US" sz="2400" dirty="0">
                <a:latin typeface="Comic Sans MS" panose="030F0702030302020204" pitchFamily="66" charset="0"/>
              </a:rPr>
              <a:t> </a:t>
            </a:r>
            <a:r>
              <a:rPr lang="en-US" sz="2400" dirty="0" err="1">
                <a:latin typeface="Comic Sans MS" panose="030F0702030302020204" pitchFamily="66" charset="0"/>
              </a:rPr>
              <a:t>atau</a:t>
            </a:r>
            <a:r>
              <a:rPr lang="en-US" sz="2400" dirty="0">
                <a:latin typeface="Comic Sans MS" panose="030F0702030302020204" pitchFamily="66" charset="0"/>
              </a:rPr>
              <a:t> </a:t>
            </a:r>
            <a:r>
              <a:rPr lang="en-US" sz="2400" dirty="0" err="1">
                <a:latin typeface="Comic Sans MS" panose="030F0702030302020204" pitchFamily="66" charset="0"/>
              </a:rPr>
              <a:t>tidak</a:t>
            </a:r>
            <a:r>
              <a:rPr lang="en-US" sz="2400" dirty="0">
                <a:latin typeface="Comic Sans MS" panose="030F0702030302020204" pitchFamily="66" charset="0"/>
              </a:rPr>
              <a:t>, </a:t>
            </a:r>
            <a:r>
              <a:rPr lang="en-US" sz="2400" dirty="0" err="1">
                <a:latin typeface="Comic Sans MS" panose="030F0702030302020204" pitchFamily="66" charset="0"/>
              </a:rPr>
              <a:t>petani</a:t>
            </a:r>
            <a:r>
              <a:rPr lang="en-US" sz="2400" dirty="0">
                <a:latin typeface="Comic Sans MS" panose="030F0702030302020204" pitchFamily="66" charset="0"/>
              </a:rPr>
              <a:t> </a:t>
            </a:r>
            <a:r>
              <a:rPr lang="en-US" sz="2400" dirty="0" err="1">
                <a:latin typeface="Comic Sans MS" panose="030F0702030302020204" pitchFamily="66" charset="0"/>
              </a:rPr>
              <a:t>atau</a:t>
            </a:r>
            <a:r>
              <a:rPr lang="en-US" sz="2400" dirty="0">
                <a:latin typeface="Comic Sans MS" panose="030F0702030302020204" pitchFamily="66" charset="0"/>
              </a:rPr>
              <a:t> </a:t>
            </a:r>
            <a:r>
              <a:rPr lang="en-US" sz="2400" dirty="0" err="1">
                <a:latin typeface="Comic Sans MS" panose="030F0702030302020204" pitchFamily="66" charset="0"/>
              </a:rPr>
              <a:t>peternak</a:t>
            </a:r>
            <a:r>
              <a:rPr lang="en-US" sz="2400" dirty="0">
                <a:latin typeface="Comic Sans MS" panose="030F0702030302020204" pitchFamily="66" charset="0"/>
              </a:rPr>
              <a:t> </a:t>
            </a:r>
            <a:r>
              <a:rPr lang="en-US" sz="2400" dirty="0" err="1">
                <a:latin typeface="Comic Sans MS" panose="030F0702030302020204" pitchFamily="66" charset="0"/>
              </a:rPr>
              <a:t>sudah</a:t>
            </a:r>
            <a:r>
              <a:rPr lang="en-US" sz="2400" dirty="0">
                <a:latin typeface="Comic Sans MS" panose="030F0702030302020204" pitchFamily="66" charset="0"/>
              </a:rPr>
              <a:t> </a:t>
            </a:r>
            <a:r>
              <a:rPr lang="en-US" sz="2400" dirty="0" err="1">
                <a:latin typeface="Comic Sans MS" panose="030F0702030302020204" pitchFamily="66" charset="0"/>
              </a:rPr>
              <a:t>punya</a:t>
            </a:r>
            <a:r>
              <a:rPr lang="en-US" sz="2400" dirty="0">
                <a:latin typeface="Comic Sans MS" panose="030F0702030302020204" pitchFamily="66" charset="0"/>
              </a:rPr>
              <a:t> data </a:t>
            </a:r>
            <a:r>
              <a:rPr lang="en-US" sz="2400" dirty="0" err="1">
                <a:latin typeface="Comic Sans MS" panose="030F0702030302020204" pitchFamily="66" charset="0"/>
              </a:rPr>
              <a:t>akurat</a:t>
            </a:r>
            <a:r>
              <a:rPr lang="en-US" sz="2400" dirty="0">
                <a:latin typeface="Comic Sans MS" panose="030F0702030302020204" pitchFamily="66"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mic Sans MS" panose="030F0702030302020204" pitchFamily="66" charset="0"/>
              </a:rPr>
              <a:t>Biaya</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609600" indent="-609600">
              <a:lnSpc>
                <a:spcPct val="50000"/>
              </a:lnSpc>
              <a:buClr>
                <a:schemeClr val="tx1"/>
              </a:buClr>
              <a:buFont typeface="Wingdings" panose="05000000000000000000" pitchFamily="2" charset="2"/>
              <a:buNone/>
            </a:pPr>
            <a:r>
              <a:rPr lang="en-US" sz="2400" b="1" dirty="0" err="1">
                <a:solidFill>
                  <a:srgbClr val="FF9900"/>
                </a:solidFill>
                <a:latin typeface="Comic Sans MS" panose="030F0702030302020204" pitchFamily="66" charset="0"/>
              </a:rPr>
              <a:t>Sifat</a:t>
            </a:r>
            <a:r>
              <a:rPr lang="en-US" sz="2400" dirty="0">
                <a:latin typeface="Comic Sans MS" panose="030F0702030302020204" pitchFamily="66" charset="0"/>
              </a:rPr>
              <a:t> :  </a:t>
            </a:r>
          </a:p>
          <a:p>
            <a:pPr marL="609600" indent="-609600">
              <a:lnSpc>
                <a:spcPct val="50000"/>
              </a:lnSpc>
              <a:buClr>
                <a:schemeClr val="tx1"/>
              </a:buClr>
              <a:buFont typeface="Wingdings" panose="05000000000000000000" pitchFamily="2" charset="2"/>
              <a:buNone/>
            </a:pPr>
            <a:endParaRPr lang="en-US" sz="2400" dirty="0">
              <a:latin typeface="Comic Sans MS" panose="030F0702030302020204" pitchFamily="66" charset="0"/>
            </a:endParaRPr>
          </a:p>
          <a:p>
            <a:pPr marL="609600" indent="-609600">
              <a:lnSpc>
                <a:spcPct val="150000"/>
              </a:lnSpc>
              <a:spcBef>
                <a:spcPts val="0"/>
              </a:spcBef>
              <a:buClr>
                <a:schemeClr val="tx1"/>
              </a:buClr>
              <a:buNone/>
            </a:pPr>
            <a:r>
              <a:rPr lang="en-US" sz="2400" dirty="0">
                <a:latin typeface="Comic Sans MS" panose="030F0702030302020204" pitchFamily="66" charset="0"/>
              </a:rPr>
              <a:t>1. </a:t>
            </a:r>
            <a:r>
              <a:rPr lang="en-US" sz="2400" dirty="0" err="1">
                <a:latin typeface="Comic Sans MS" panose="030F0702030302020204" pitchFamily="66" charset="0"/>
              </a:rPr>
              <a:t>biaya</a:t>
            </a:r>
            <a:r>
              <a:rPr lang="en-US" sz="2400" dirty="0">
                <a:latin typeface="Comic Sans MS" panose="030F0702030302020204" pitchFamily="66" charset="0"/>
              </a:rPr>
              <a:t> </a:t>
            </a:r>
            <a:r>
              <a:rPr lang="en-US" sz="2400" dirty="0" err="1">
                <a:latin typeface="Comic Sans MS" panose="030F0702030302020204" pitchFamily="66" charset="0"/>
              </a:rPr>
              <a:t>tetap</a:t>
            </a:r>
            <a:r>
              <a:rPr lang="en-US" sz="2400" dirty="0">
                <a:latin typeface="Comic Sans MS" panose="030F0702030302020204" pitchFamily="66" charset="0"/>
              </a:rPr>
              <a:t> </a:t>
            </a:r>
            <a:r>
              <a:rPr lang="en-US" sz="2400" dirty="0" err="1">
                <a:latin typeface="Comic Sans MS" panose="030F0702030302020204" pitchFamily="66" charset="0"/>
              </a:rPr>
              <a:t>dan</a:t>
            </a:r>
            <a:r>
              <a:rPr lang="en-US" sz="2400" dirty="0">
                <a:latin typeface="Comic Sans MS" panose="030F0702030302020204" pitchFamily="66" charset="0"/>
              </a:rPr>
              <a:t> </a:t>
            </a:r>
            <a:r>
              <a:rPr lang="en-US" sz="2400" dirty="0" err="1">
                <a:latin typeface="Comic Sans MS" panose="030F0702030302020204" pitchFamily="66" charset="0"/>
              </a:rPr>
              <a:t>biaya</a:t>
            </a:r>
            <a:r>
              <a:rPr lang="en-US" sz="2400" dirty="0">
                <a:latin typeface="Comic Sans MS" panose="030F0702030302020204" pitchFamily="66" charset="0"/>
              </a:rPr>
              <a:t> </a:t>
            </a:r>
            <a:r>
              <a:rPr lang="en-US" sz="2400" dirty="0" err="1">
                <a:latin typeface="Comic Sans MS" panose="030F0702030302020204" pitchFamily="66" charset="0"/>
              </a:rPr>
              <a:t>tidak</a:t>
            </a:r>
            <a:r>
              <a:rPr lang="en-US" sz="2400" dirty="0">
                <a:latin typeface="Comic Sans MS" panose="030F0702030302020204" pitchFamily="66" charset="0"/>
              </a:rPr>
              <a:t> </a:t>
            </a:r>
            <a:r>
              <a:rPr lang="en-US" sz="2400" dirty="0" err="1">
                <a:latin typeface="Comic Sans MS" panose="030F0702030302020204" pitchFamily="66" charset="0"/>
              </a:rPr>
              <a:t>tetap</a:t>
            </a:r>
            <a:endParaRPr lang="en-US" sz="2400" dirty="0">
              <a:latin typeface="Comic Sans MS" panose="030F0702030302020204" pitchFamily="66" charset="0"/>
            </a:endParaRPr>
          </a:p>
          <a:p>
            <a:pPr marL="609600" indent="-609600">
              <a:lnSpc>
                <a:spcPct val="150000"/>
              </a:lnSpc>
              <a:spcBef>
                <a:spcPts val="0"/>
              </a:spcBef>
              <a:buClr>
                <a:schemeClr val="tx1"/>
              </a:buClr>
              <a:buNone/>
            </a:pPr>
            <a:r>
              <a:rPr lang="en-US" sz="2400" dirty="0">
                <a:latin typeface="Comic Sans MS" panose="030F0702030302020204" pitchFamily="66" charset="0"/>
              </a:rPr>
              <a:t>2. </a:t>
            </a:r>
            <a:r>
              <a:rPr lang="en-US" sz="2400" dirty="0" err="1">
                <a:latin typeface="Comic Sans MS" panose="030F0702030302020204" pitchFamily="66" charset="0"/>
              </a:rPr>
              <a:t>biaya</a:t>
            </a:r>
            <a:r>
              <a:rPr lang="en-US" sz="2400" dirty="0">
                <a:latin typeface="Comic Sans MS" panose="030F0702030302020204" pitchFamily="66" charset="0"/>
              </a:rPr>
              <a:t> </a:t>
            </a:r>
            <a:r>
              <a:rPr lang="en-US" sz="2400" dirty="0" err="1">
                <a:latin typeface="Comic Sans MS" panose="030F0702030302020204" pitchFamily="66" charset="0"/>
              </a:rPr>
              <a:t>tunai</a:t>
            </a:r>
            <a:r>
              <a:rPr lang="en-US" sz="2400" dirty="0">
                <a:latin typeface="Comic Sans MS" panose="030F0702030302020204" pitchFamily="66" charset="0"/>
              </a:rPr>
              <a:t> </a:t>
            </a:r>
            <a:r>
              <a:rPr lang="en-US" sz="2400" dirty="0" err="1">
                <a:latin typeface="Comic Sans MS" panose="030F0702030302020204" pitchFamily="66" charset="0"/>
              </a:rPr>
              <a:t>dan</a:t>
            </a:r>
            <a:r>
              <a:rPr lang="en-US" sz="2400" dirty="0">
                <a:latin typeface="Comic Sans MS" panose="030F0702030302020204" pitchFamily="66" charset="0"/>
              </a:rPr>
              <a:t> </a:t>
            </a:r>
            <a:r>
              <a:rPr lang="en-US" sz="2400" dirty="0" err="1">
                <a:latin typeface="Comic Sans MS" panose="030F0702030302020204" pitchFamily="66" charset="0"/>
              </a:rPr>
              <a:t>biaya</a:t>
            </a:r>
            <a:r>
              <a:rPr lang="en-US" sz="2400" dirty="0">
                <a:latin typeface="Comic Sans MS" panose="030F0702030302020204" pitchFamily="66" charset="0"/>
              </a:rPr>
              <a:t> non </a:t>
            </a:r>
            <a:r>
              <a:rPr lang="en-US" sz="2400" dirty="0" err="1">
                <a:latin typeface="Comic Sans MS" panose="030F0702030302020204" pitchFamily="66" charset="0"/>
              </a:rPr>
              <a:t>tunai</a:t>
            </a:r>
            <a:endParaRPr lang="en-US" sz="2400" dirty="0">
              <a:latin typeface="Comic Sans MS" panose="030F0702030302020204" pitchFamily="66" charset="0"/>
            </a:endParaRPr>
          </a:p>
          <a:p>
            <a:pPr marL="609600" indent="-609600">
              <a:lnSpc>
                <a:spcPct val="150000"/>
              </a:lnSpc>
              <a:spcBef>
                <a:spcPts val="0"/>
              </a:spcBef>
              <a:buClr>
                <a:schemeClr val="tx1"/>
              </a:buClr>
              <a:buFont typeface="Wingdings" panose="05000000000000000000" pitchFamily="2" charset="2"/>
              <a:buNone/>
            </a:pPr>
            <a:endParaRPr lang="en-US" sz="2400" dirty="0">
              <a:latin typeface="Comic Sans MS" panose="030F0702030302020204" pitchFamily="66" charset="0"/>
            </a:endParaRPr>
          </a:p>
          <a:p>
            <a:pPr>
              <a:buNone/>
            </a:pPr>
            <a:endParaRPr lang="en-US" sz="2400" dirty="0">
              <a:latin typeface="Comic Sans MS" panose="030F0702030302020204" pitchFamily="66" charset="0"/>
            </a:endParaRPr>
          </a:p>
          <a:p>
            <a:pPr>
              <a:buNone/>
            </a:pPr>
            <a:endParaRPr lang="en-US" sz="2400" dirty="0">
              <a:latin typeface="Comic Sans MS" panose="030F0702030302020204"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597</Words>
  <Application>Microsoft Office PowerPoint</Application>
  <PresentationFormat>On-screen Show (4:3)</PresentationFormat>
  <Paragraphs>279</Paragraphs>
  <Slides>22</Slides>
  <Notes>5</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6" baseType="lpstr">
      <vt:lpstr>Aharoni</vt:lpstr>
      <vt:lpstr>Arial</vt:lpstr>
      <vt:lpstr>Arial Black</vt:lpstr>
      <vt:lpstr>Arial Rounded MT Bold</vt:lpstr>
      <vt:lpstr>Calibri</vt:lpstr>
      <vt:lpstr>Calibri Light</vt:lpstr>
      <vt:lpstr>Century Gothic</vt:lpstr>
      <vt:lpstr>Comic Sans MS</vt:lpstr>
      <vt:lpstr>Goudy Stout</vt:lpstr>
      <vt:lpstr>Wingdings</vt:lpstr>
      <vt:lpstr>Office Theme</vt:lpstr>
      <vt:lpstr>1_Office Theme</vt:lpstr>
      <vt:lpstr>2_Office Theme</vt:lpstr>
      <vt:lpstr>Equation</vt:lpstr>
      <vt:lpstr>BRIlian Specialist Development Program (BSDP) Mantri  Profil Bisnis Tahun 2022 </vt:lpstr>
      <vt:lpstr>Analisa Keuangan Usaha Peternakan</vt:lpstr>
      <vt:lpstr>PowerPoint Presentation</vt:lpstr>
      <vt:lpstr>  2 (dua) informasi pokok :                   </vt:lpstr>
      <vt:lpstr>Penerimaan</vt:lpstr>
      <vt:lpstr>Contoh</vt:lpstr>
      <vt:lpstr>Konsep Penerimaan</vt:lpstr>
      <vt:lpstr>Hal-hal yang perlu diperhatikan dalam menghitung penerimaan usaha tani-ternak</vt:lpstr>
      <vt:lpstr>Biaya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PENDAPATAN USAHATANI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ekacandra222@gmail.com</cp:lastModifiedBy>
  <cp:revision>31</cp:revision>
  <dcterms:created xsi:type="dcterms:W3CDTF">2016-05-15T12:37:00Z</dcterms:created>
  <dcterms:modified xsi:type="dcterms:W3CDTF">2022-02-14T15:10:53Z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AE150BFCCAAC40EC89FBEAE34261DDDA</vt:lpwstr>
  </property>
  <property fmtid="{D5CDD505-2E9C-101B-9397-08002B2CF9AE}" pid="3" name="KSOProductBuildVer">
    <vt:lpwstr>1033-11.2.0.10443</vt:lpwstr>
  </property>
</Properties>
</file>